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77" r:id="rId3"/>
    <p:sldId id="378" r:id="rId4"/>
    <p:sldId id="413" r:id="rId5"/>
    <p:sldId id="379" r:id="rId6"/>
    <p:sldId id="381" r:id="rId7"/>
    <p:sldId id="382" r:id="rId8"/>
    <p:sldId id="384" r:id="rId9"/>
    <p:sldId id="385" r:id="rId10"/>
    <p:sldId id="386" r:id="rId11"/>
    <p:sldId id="388" r:id="rId12"/>
    <p:sldId id="389" r:id="rId13"/>
    <p:sldId id="390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502020104020203" pitchFamily="34" charset="-79"/>
      <p:regular r:id="rId21"/>
      <p:bold r:id="rId22"/>
    </p:embeddedFont>
    <p:embeddedFont>
      <p:font typeface="Gill Sans MT" panose="020B0502020104020203" pitchFamily="34" charset="77"/>
      <p:regular r:id="rId23"/>
      <p:bold r:id="rId24"/>
      <p:italic r:id="rId25"/>
      <p:boldItalic r:id="rId26"/>
    </p:embeddedFont>
    <p:embeddedFont>
      <p:font typeface="Webdings" pitchFamily="2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UjO4iI0g9L60u9Olz6Usix291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09"/>
  </p:normalViewPr>
  <p:slideViewPr>
    <p:cSldViewPr snapToGrid="0" showGuides="1">
      <p:cViewPr varScale="1">
        <p:scale>
          <a:sx n="122" d="100"/>
          <a:sy n="122" d="100"/>
        </p:scale>
        <p:origin x="4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F1B0524-A45F-73AB-84B2-92704D007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0172D4E-71F9-089C-97B7-48EA9BB1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EE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2A034D59-8CB0-1130-5ECA-54C454134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679608-005E-544F-A9A9-B88E963B1C6B}" type="slidenum">
              <a:rPr lang="en-US" altLang="en-EE" sz="1200">
                <a:latin typeface="Arial" panose="020B0604020202020204" pitchFamily="34" charset="0"/>
              </a:rPr>
              <a:pPr/>
              <a:t>2</a:t>
            </a:fld>
            <a:endParaRPr lang="en-US" altLang="en-E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75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stant-erasmu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adg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857416" y="38779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lt1"/>
              </a:buClr>
            </a:pPr>
            <a:r>
              <a:rPr lang="en-EE" kern="0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</a:rPr>
              <a:t>Assessment and Evaluation in Digital Education: Open Digital Badges</a:t>
            </a:r>
            <a:endParaRPr lang="en-US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  <a:tabLst>
                <a:tab pos="10764838" algn="r"/>
              </a:tabLst>
            </a:pPr>
            <a:r>
              <a:rPr lang="lt-LT" dirty="0"/>
              <a:t>Sirje Virkus (</a:t>
            </a:r>
            <a:r>
              <a:rPr lang="lt-LT" dirty="0" err="1"/>
              <a:t>sirje.virkus</a:t>
            </a:r>
            <a:r>
              <a:rPr lang="en-GB" dirty="0"/>
              <a:t>@</a:t>
            </a:r>
            <a:r>
              <a:rPr lang="en-GB" dirty="0" err="1"/>
              <a:t>tlu.ee</a:t>
            </a:r>
            <a:r>
              <a:rPr lang="en-GB" dirty="0"/>
              <a:t>)</a:t>
            </a:r>
            <a:r>
              <a:rPr lang="lt-LT" dirty="0"/>
              <a:t>	</a:t>
            </a:r>
            <a:r>
              <a:rPr lang="lt-LT" dirty="0">
                <a:hlinkClick r:id="rId3"/>
              </a:rPr>
              <a:t>https://www.assistant-erasmus.eu</a:t>
            </a:r>
            <a:endParaRPr dirty="0"/>
          </a:p>
        </p:txBody>
      </p:sp>
      <p:pic>
        <p:nvPicPr>
          <p:cNvPr id="106" name="Google Shape;106;p1" descr="https://lh3.googleusercontent.com/GXefnIV0a9tEB84iafg5Y1S8wLel7A0hM_aSpB-rynzKlwnb5Mo0AmgxbKou2jdJR1zA8avAlNXUUBUCpdmTdmW2FybjWhcFS9EvcrxATTgnFrUc7lakH1Xmf4WMm5v-WagOzQZtY-JnAvH8oa4-o7N7CgKZb-KJ4O-174e3SQrLb9X6AEV49vZADYmoet4A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4" y="652463"/>
            <a:ext cx="3073821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550" y="639762"/>
            <a:ext cx="2589730" cy="82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8245211-3C58-F102-17B8-210411CB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1"/>
            <a:ext cx="9849617" cy="1566040"/>
          </a:xfrm>
        </p:spPr>
        <p:txBody>
          <a:bodyPr>
            <a:normAutofit/>
          </a:bodyPr>
          <a:lstStyle/>
          <a:p>
            <a:r>
              <a:rPr lang="en-GB" altLang="en-EE" sz="3600" dirty="0">
                <a:solidFill>
                  <a:schemeClr val="bg1"/>
                </a:solidFill>
              </a:rPr>
              <a:t>Open Education</a:t>
            </a:r>
          </a:p>
        </p:txBody>
      </p:sp>
      <p:pic>
        <p:nvPicPr>
          <p:cNvPr id="32770" name="Content Placeholder 3" descr="800px-Figure_1_MOOCs_and_Open_Education_Timeline_p6.jpg">
            <a:extLst>
              <a:ext uri="{FF2B5EF4-FFF2-40B4-BE49-F238E27FC236}">
                <a16:creationId xmlns:a16="http://schemas.microsoft.com/office/drawing/2014/main" id="{FCC32525-32D1-E3A8-86BE-778D64245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889" y="1927007"/>
            <a:ext cx="9144000" cy="5040313"/>
          </a:xfr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28FFCB2-9EB6-8C96-1362-95B2AA80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02B6ADB8-350A-14F4-20B7-A57212456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296" y="2158668"/>
            <a:ext cx="6416128" cy="4357308"/>
          </a:xfr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3BB7B02-8F99-1D55-2305-15679A6C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3" y="-1"/>
            <a:ext cx="9191297" cy="1860331"/>
          </a:xfrm>
        </p:spPr>
        <p:txBody>
          <a:bodyPr>
            <a:normAutofit/>
          </a:bodyPr>
          <a:lstStyle/>
          <a:p>
            <a:r>
              <a:rPr lang="en-GB" altLang="en-EE" sz="3600" dirty="0">
                <a:solidFill>
                  <a:schemeClr val="bg1"/>
                </a:solidFill>
              </a:rPr>
              <a:t>Types of Open Digital Badges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EDB4EAE-F5CB-C089-31AF-8FFCA7881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593" y="1944414"/>
            <a:ext cx="8592207" cy="4466896"/>
          </a:xfrm>
        </p:spPr>
        <p:txBody>
          <a:bodyPr>
            <a:normAutofit fontScale="92500" lnSpcReduction="10000"/>
          </a:bodyPr>
          <a:lstStyle/>
          <a:p>
            <a:pPr>
              <a:buFont typeface="Webdings" pitchFamily="2" charset="2"/>
              <a:buNone/>
            </a:pPr>
            <a:r>
              <a:rPr lang="en-GB" altLang="en-EE" sz="2200" dirty="0"/>
              <a:t>There are many types of Open Badges</a:t>
            </a:r>
            <a:r>
              <a:rPr lang="et-EE" altLang="en-EE" sz="2200" dirty="0"/>
              <a:t>:</a:t>
            </a:r>
            <a:endParaRPr lang="en-GB" altLang="en-EE" sz="2200" dirty="0"/>
          </a:p>
          <a:p>
            <a:r>
              <a:rPr lang="en-GB" altLang="en-EE" sz="2200" b="1" dirty="0">
                <a:solidFill>
                  <a:schemeClr val="tx1"/>
                </a:solidFill>
              </a:rPr>
              <a:t>Outcome-Based Badges</a:t>
            </a:r>
          </a:p>
          <a:p>
            <a:pPr lvl="2"/>
            <a:r>
              <a:rPr lang="en-GB" altLang="en-EE" sz="2200" dirty="0"/>
              <a:t>Basic Knowledge badges</a:t>
            </a:r>
          </a:p>
          <a:p>
            <a:pPr lvl="2"/>
            <a:r>
              <a:rPr lang="en-GB" altLang="en-EE" sz="2200" dirty="0"/>
              <a:t>Skills badges</a:t>
            </a:r>
          </a:p>
          <a:p>
            <a:pPr lvl="2"/>
            <a:r>
              <a:rPr lang="en-GB" altLang="en-EE" sz="2200" dirty="0"/>
              <a:t>Advanced Knowledge badges</a:t>
            </a:r>
          </a:p>
          <a:p>
            <a:r>
              <a:rPr lang="en-GB" altLang="en-EE" sz="2200" b="1" dirty="0">
                <a:solidFill>
                  <a:schemeClr val="tx1"/>
                </a:solidFill>
              </a:rPr>
              <a:t>Multiple level of badges </a:t>
            </a:r>
            <a:r>
              <a:rPr lang="en-GB" altLang="en-EE" sz="2200" dirty="0"/>
              <a:t>(e.g. regular badges, golden badges; Gold, Silver, Bronze)</a:t>
            </a:r>
          </a:p>
          <a:p>
            <a:r>
              <a:rPr lang="en-GB" altLang="en-EE" sz="2200" b="1" dirty="0">
                <a:solidFill>
                  <a:schemeClr val="tx1"/>
                </a:solidFill>
              </a:rPr>
              <a:t>Multiple Learning Pathways </a:t>
            </a:r>
            <a:r>
              <a:rPr lang="en-GB" altLang="en-EE" sz="2200" dirty="0"/>
              <a:t>(Researcher, Practitioner</a:t>
            </a:r>
            <a:r>
              <a:rPr lang="et-EE" altLang="en-EE" sz="2200" dirty="0"/>
              <a:t>,</a:t>
            </a:r>
            <a:r>
              <a:rPr lang="en-GB" altLang="en-EE" sz="2200" dirty="0"/>
              <a:t> </a:t>
            </a:r>
            <a:r>
              <a:rPr lang="en-GB" altLang="en-EE" sz="2200" dirty="0" err="1"/>
              <a:t>Wikipedist</a:t>
            </a:r>
            <a:r>
              <a:rPr lang="en-GB" altLang="en-EE" sz="2200" dirty="0"/>
              <a:t>) </a:t>
            </a:r>
            <a:endParaRPr lang="et-EE" altLang="en-EE" sz="2200" dirty="0"/>
          </a:p>
          <a:p>
            <a:r>
              <a:rPr lang="en-GB" altLang="en-EE" sz="2200" b="1" dirty="0">
                <a:solidFill>
                  <a:schemeClr val="tx1"/>
                </a:solidFill>
              </a:rPr>
              <a:t>Broken badges</a:t>
            </a:r>
            <a:r>
              <a:rPr lang="en-GB" altLang="en-EE" sz="2200" b="1" dirty="0"/>
              <a:t>: </a:t>
            </a:r>
            <a:r>
              <a:rPr lang="en-GB" altLang="en-EE" sz="2200" dirty="0"/>
              <a:t>are used to point out unwanted behaviour (e.g. being late with the assignments)</a:t>
            </a:r>
            <a:r>
              <a:rPr lang="et-EE" altLang="en-EE" sz="2200" dirty="0"/>
              <a:t>.</a:t>
            </a:r>
            <a:endParaRPr lang="en-GB" altLang="en-EE" sz="2200" dirty="0"/>
          </a:p>
          <a:p>
            <a:r>
              <a:rPr lang="en-GB" altLang="en-EE" sz="2200" b="1" dirty="0">
                <a:solidFill>
                  <a:schemeClr val="tx1"/>
                </a:solidFill>
              </a:rPr>
              <a:t>Deconstructed badges</a:t>
            </a:r>
            <a:r>
              <a:rPr lang="en-GB" altLang="en-EE" sz="2200" b="1" dirty="0"/>
              <a:t>: </a:t>
            </a:r>
            <a:r>
              <a:rPr lang="en-GB" altLang="en-EE" sz="2200" dirty="0"/>
              <a:t>large learning activities should be deconstructed into separate independent badges (e.g. peer review badge for the literature review assignment)</a:t>
            </a:r>
            <a:r>
              <a:rPr lang="et-EE" altLang="en-EE" sz="2200" dirty="0"/>
              <a:t>.</a:t>
            </a:r>
            <a:endParaRPr lang="en-GB" altLang="en-EE" sz="2200" dirty="0"/>
          </a:p>
          <a:p>
            <a:pPr>
              <a:buFont typeface="Webdings" pitchFamily="2" charset="2"/>
              <a:buNone/>
            </a:pPr>
            <a:endParaRPr lang="en-GB" altLang="en-EE" sz="12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20A9778-74C2-AE7C-E13F-A5E225C2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15888"/>
            <a:ext cx="10207845" cy="1301750"/>
          </a:xfrm>
        </p:spPr>
        <p:txBody>
          <a:bodyPr>
            <a:normAutofit/>
          </a:bodyPr>
          <a:lstStyle/>
          <a:p>
            <a:r>
              <a:rPr lang="en-GB" altLang="en-EE" sz="3600" dirty="0">
                <a:solidFill>
                  <a:schemeClr val="bg1"/>
                </a:solidFill>
              </a:rPr>
              <a:t>Learner’s Perspective on OB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32474C8-1932-B591-6223-81DC9EB0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67" y="2165131"/>
            <a:ext cx="9890234" cy="3993931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Char char="4"/>
              <a:defRPr/>
            </a:pPr>
            <a:r>
              <a:rPr lang="en-GB" sz="2200" dirty="0"/>
              <a:t>support learners with </a:t>
            </a:r>
            <a:r>
              <a:rPr lang="en-GB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 learning styles </a:t>
            </a:r>
            <a:r>
              <a:rPr lang="en-GB" sz="2200" dirty="0"/>
              <a:t>(e.g. Activist, </a:t>
            </a:r>
            <a:r>
              <a:rPr lang="en-GB" sz="2200" dirty="0" err="1"/>
              <a:t>Reﬂector</a:t>
            </a:r>
            <a:r>
              <a:rPr lang="en-GB" sz="2200" dirty="0"/>
              <a:t>, Theorist, Pragmatist by Honey &amp; Mumford, 1992).</a:t>
            </a:r>
          </a:p>
          <a:p>
            <a:pPr>
              <a:buFont typeface="Webdings" pitchFamily="18" charset="2"/>
              <a:buChar char="4"/>
              <a:defRPr/>
            </a:pPr>
            <a:r>
              <a:rPr lang="en-GB" sz="2200" dirty="0"/>
              <a:t>help learners to plan their learning goals and strategies (learning contract); </a:t>
            </a:r>
          </a:p>
          <a:p>
            <a:pPr>
              <a:buFont typeface="Webdings" pitchFamily="18" charset="2"/>
              <a:buChar char="4"/>
              <a:defRPr/>
            </a:pPr>
            <a:r>
              <a:rPr lang="et-EE" sz="2200" dirty="0"/>
              <a:t>l</a:t>
            </a:r>
            <a:r>
              <a:rPr lang="en-GB" sz="2200" dirty="0"/>
              <a:t>earners can choose their own learning paths:</a:t>
            </a:r>
          </a:p>
          <a:p>
            <a:pPr lvl="1">
              <a:buFont typeface="Webdings" pitchFamily="18" charset="2"/>
              <a:buChar char="4"/>
              <a:defRPr/>
            </a:pPr>
            <a:r>
              <a:rPr lang="en-GB" sz="2200" dirty="0"/>
              <a:t>some learners can create learning objects, </a:t>
            </a:r>
          </a:p>
          <a:p>
            <a:pPr lvl="1">
              <a:buFont typeface="Webdings" pitchFamily="18" charset="2"/>
              <a:buChar char="4"/>
              <a:defRPr/>
            </a:pPr>
            <a:r>
              <a:rPr lang="en-GB" sz="2200" dirty="0"/>
              <a:t>some write a literature review or an essay</a:t>
            </a:r>
          </a:p>
          <a:p>
            <a:pPr lvl="1">
              <a:buFont typeface="Webdings" pitchFamily="18" charset="2"/>
              <a:buChar char="4"/>
              <a:defRPr/>
            </a:pPr>
            <a:r>
              <a:rPr lang="en-GB" sz="2200" dirty="0"/>
              <a:t>some can develop podcasts or videos, etc.</a:t>
            </a:r>
          </a:p>
          <a:p>
            <a:pPr>
              <a:buFont typeface="Webdings" pitchFamily="18" charset="2"/>
              <a:buChar char="4"/>
              <a:defRPr/>
            </a:pPr>
            <a:r>
              <a:rPr lang="en-GB" sz="2200" dirty="0"/>
              <a:t>could be used for self-assessment. </a:t>
            </a:r>
          </a:p>
          <a:p>
            <a:pPr marL="0" indent="0">
              <a:buNone/>
              <a:defRPr/>
            </a:pPr>
            <a:r>
              <a:rPr lang="en-GB" sz="2200" dirty="0"/>
              <a:t>Open badges, multiple learning pathways and personal learning contracts form a triangle of educational tools that complement each other when used together</a:t>
            </a:r>
            <a:r>
              <a:rPr lang="et-EE" sz="2200" dirty="0"/>
              <a:t>.</a:t>
            </a:r>
            <a:endParaRPr lang="en-GB" sz="2200" dirty="0"/>
          </a:p>
          <a:p>
            <a:pPr>
              <a:buFont typeface="Webdings" pitchFamily="18" charset="2"/>
              <a:buChar char="4"/>
              <a:defRPr/>
            </a:pPr>
            <a:endParaRPr lang="en-GB" sz="2400" dirty="0"/>
          </a:p>
          <a:p>
            <a:pPr>
              <a:buFont typeface="Webdings" pitchFamily="18" charset="2"/>
              <a:buChar char="4"/>
              <a:defRPr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Thank you for attention 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81192" y="196204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0844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204" name="Google Shape;204;p1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925" y="6052803"/>
            <a:ext cx="1602707" cy="51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62" y="6039852"/>
            <a:ext cx="2310698" cy="4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08" name="Google Shape;208;p11"/>
          <p:cNvCxnSpPr/>
          <p:nvPr/>
        </p:nvCxnSpPr>
        <p:spPr>
          <a:xfrm rot="10800000" flipH="1">
            <a:off x="0" y="5886450"/>
            <a:ext cx="12192000" cy="9525"/>
          </a:xfrm>
          <a:prstGeom prst="straightConnector1">
            <a:avLst/>
          </a:prstGeom>
          <a:noFill/>
          <a:ln w="12700" cap="rnd" cmpd="sng">
            <a:solidFill>
              <a:srgbClr val="848F9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11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3" y="3667625"/>
            <a:ext cx="101441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A43B0A3-D6D0-3AE2-4A87-53B32C7E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2" y="1"/>
            <a:ext cx="9299028" cy="1573212"/>
          </a:xfrm>
        </p:spPr>
        <p:txBody>
          <a:bodyPr>
            <a:normAutofit/>
          </a:bodyPr>
          <a:lstStyle/>
          <a:p>
            <a:r>
              <a:rPr lang="en-GB" altLang="en-EE" sz="3600" dirty="0">
                <a:solidFill>
                  <a:schemeClr val="bg1"/>
                </a:solidFill>
                <a:latin typeface="Gill Sans MT" panose="020B0502020104020203" pitchFamily="34" charset="77"/>
              </a:rPr>
              <a:t>What are Open Badges (OB)?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E50F-FCDD-C869-2BD3-39997C00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341439"/>
            <a:ext cx="11267089" cy="4175125"/>
          </a:xfrm>
        </p:spPr>
        <p:txBody>
          <a:bodyPr/>
          <a:lstStyle/>
          <a:p>
            <a:pPr>
              <a:buFont typeface="Webdings" pitchFamily="18" charset="2"/>
              <a:buChar char="4"/>
              <a:defRPr/>
            </a:pPr>
            <a:r>
              <a:rPr lang="en-GB" sz="2400" dirty="0"/>
              <a:t>Open Badges or Digital Badges are </a:t>
            </a:r>
            <a:r>
              <a:rPr lang="en-GB" sz="2400" dirty="0">
                <a:solidFill>
                  <a:srgbClr val="990000"/>
                </a:solidFill>
              </a:rPr>
              <a:t>visual symbols that </a:t>
            </a:r>
            <a:r>
              <a:rPr lang="en-GB" sz="2400" dirty="0"/>
              <a:t>provide a validated indicator of achievements and communicate skills and knowledge packed with data and evidence that can be shared across the web. </a:t>
            </a:r>
          </a:p>
          <a:p>
            <a:pPr>
              <a:buFont typeface="Webdings" pitchFamily="18" charset="2"/>
              <a:buChar char="4"/>
              <a:defRPr/>
            </a:pPr>
            <a:r>
              <a:rPr lang="en-GB" sz="2400" dirty="0"/>
              <a:t>Open badges empower individuals to take their learning with them, wherever they go, building a rich picture of their lifelong learning journey</a:t>
            </a:r>
            <a:r>
              <a:rPr lang="et-EE" sz="2400" dirty="0"/>
              <a:t> (</a:t>
            </a:r>
            <a:r>
              <a:rPr lang="en-GB" sz="2400" dirty="0">
                <a:hlinkClick r:id="rId3"/>
              </a:rPr>
              <a:t>https://openbadges.org/</a:t>
            </a:r>
            <a:r>
              <a:rPr lang="et-EE" sz="2400" dirty="0"/>
              <a:t>).</a:t>
            </a:r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id="{CC1FAB31-AE61-8468-F275-8A07165E2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1" y="4437063"/>
            <a:ext cx="192087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>
            <a:extLst>
              <a:ext uri="{FF2B5EF4-FFF2-40B4-BE49-F238E27FC236}">
                <a16:creationId xmlns:a16="http://schemas.microsoft.com/office/drawing/2014/main" id="{C19901F6-C1C7-73DC-9BE3-41C95C776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41529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>
            <a:extLst>
              <a:ext uri="{FF2B5EF4-FFF2-40B4-BE49-F238E27FC236}">
                <a16:creationId xmlns:a16="http://schemas.microsoft.com/office/drawing/2014/main" id="{027611BE-F4ED-1223-67A7-CE5F36F65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1354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CAA636DC-A265-187A-6ED0-013073E8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23554" name="Content Placeholder 4">
            <a:extLst>
              <a:ext uri="{FF2B5EF4-FFF2-40B4-BE49-F238E27FC236}">
                <a16:creationId xmlns:a16="http://schemas.microsoft.com/office/drawing/2014/main" id="{CC527EAA-0CD7-3BFD-4F24-8DE6B08D0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3002" y="1883850"/>
            <a:ext cx="7357047" cy="4974149"/>
          </a:xfr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>
            <a:extLst>
              <a:ext uri="{FF2B5EF4-FFF2-40B4-BE49-F238E27FC236}">
                <a16:creationId xmlns:a16="http://schemas.microsoft.com/office/drawing/2014/main" id="{0968C8FF-67E5-662C-C601-8E9BFBAC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24578" name="Content Placeholder 4">
            <a:extLst>
              <a:ext uri="{FF2B5EF4-FFF2-40B4-BE49-F238E27FC236}">
                <a16:creationId xmlns:a16="http://schemas.microsoft.com/office/drawing/2014/main" id="{106F89FD-34B6-0419-9016-BA29D36E6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283" y="1895509"/>
            <a:ext cx="7399282" cy="48724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4A8C514-A413-82E9-EB01-F56DF38A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25602" name="Content Placeholder 8">
            <a:extLst>
              <a:ext uri="{FF2B5EF4-FFF2-40B4-BE49-F238E27FC236}">
                <a16:creationId xmlns:a16="http://schemas.microsoft.com/office/drawing/2014/main" id="{29E531B9-A64D-ED82-7195-25133A514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993" y="2018818"/>
            <a:ext cx="7335509" cy="4498471"/>
          </a:xfrm>
        </p:spPr>
      </p:pic>
      <p:pic>
        <p:nvPicPr>
          <p:cNvPr id="25603" name="Content Placeholder 4">
            <a:extLst>
              <a:ext uri="{FF2B5EF4-FFF2-40B4-BE49-F238E27FC236}">
                <a16:creationId xmlns:a16="http://schemas.microsoft.com/office/drawing/2014/main" id="{223E5E3E-F0FD-5CC9-B59B-A4A02FF57F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76" y="5373689"/>
            <a:ext cx="2016125" cy="1368425"/>
          </a:xfr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24A91CF-430D-138D-2B28-FD219252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1"/>
            <a:ext cx="9288517" cy="1484313"/>
          </a:xfrm>
        </p:spPr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7FC749A8-36E5-658F-7F8C-3EDD31CA7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5110" y="1885949"/>
            <a:ext cx="8134350" cy="4972050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AB8CEDD-DEC6-CA1B-8019-A5D5FB66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27650" name="Content Placeholder 4">
            <a:extLst>
              <a:ext uri="{FF2B5EF4-FFF2-40B4-BE49-F238E27FC236}">
                <a16:creationId xmlns:a16="http://schemas.microsoft.com/office/drawing/2014/main" id="{EABFB3E2-05EE-EFA7-4C50-A61E969BD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504" y="2214505"/>
            <a:ext cx="7026993" cy="4407012"/>
          </a:xfr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10BDCA7-1F7A-9A08-54EA-7AB17A66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326E433E-EDD8-2936-B155-5A8277961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939" y="2424948"/>
            <a:ext cx="5864061" cy="3730896"/>
          </a:xfrm>
        </p:spPr>
      </p:pic>
      <p:pic>
        <p:nvPicPr>
          <p:cNvPr id="2" name="Google Shape;280;p67">
            <a:extLst>
              <a:ext uri="{FF2B5EF4-FFF2-40B4-BE49-F238E27FC236}">
                <a16:creationId xmlns:a16="http://schemas.microsoft.com/office/drawing/2014/main" id="{B0467FCA-3FB7-8AEE-AAEA-D0FB5067C9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73" y="2343806"/>
            <a:ext cx="5790488" cy="36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3F59FDA-4980-C032-4355-86CFFCCE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EE" sz="3600" dirty="0"/>
              <a:t>Open Digital Badges</a:t>
            </a: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179503EC-5464-AE6F-9DC0-B975DABCA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2372" y="2053492"/>
            <a:ext cx="7259803" cy="4568025"/>
          </a:xfr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345</Words>
  <Application>Microsoft Macintosh PowerPoint</Application>
  <PresentationFormat>Widescreen</PresentationFormat>
  <Paragraphs>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Webdings</vt:lpstr>
      <vt:lpstr>Gill Sans</vt:lpstr>
      <vt:lpstr>Arial</vt:lpstr>
      <vt:lpstr>Noto Sans Symbols</vt:lpstr>
      <vt:lpstr>Gill Sans MT</vt:lpstr>
      <vt:lpstr>Calibri</vt:lpstr>
      <vt:lpstr>Dividend</vt:lpstr>
      <vt:lpstr>Assessment and Evaluation in Digital Education: Open Digital Badges</vt:lpstr>
      <vt:lpstr>What are Open Badges (OB)?</vt:lpstr>
      <vt:lpstr>Open Digital Badges</vt:lpstr>
      <vt:lpstr>Open Digital Badges</vt:lpstr>
      <vt:lpstr>Open Digital Badges</vt:lpstr>
      <vt:lpstr>Open Digital Badges</vt:lpstr>
      <vt:lpstr>Open Digital Badges</vt:lpstr>
      <vt:lpstr>Open Digital Badges</vt:lpstr>
      <vt:lpstr>Open Digital Badges</vt:lpstr>
      <vt:lpstr>Open Education</vt:lpstr>
      <vt:lpstr>Open Digital Badges</vt:lpstr>
      <vt:lpstr>Types of Open Digital Badges</vt:lpstr>
      <vt:lpstr>Learner’s Perspective on OB </vt:lpstr>
      <vt:lpstr>Thank you for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1.1: Fundamentals of Big Data</dc:title>
  <dc:creator>Daina</dc:creator>
  <cp:lastModifiedBy>Sirje Virkus</cp:lastModifiedBy>
  <cp:revision>45</cp:revision>
  <dcterms:created xsi:type="dcterms:W3CDTF">2023-01-17T05:44:24Z</dcterms:created>
  <dcterms:modified xsi:type="dcterms:W3CDTF">2024-04-16T22:50:05Z</dcterms:modified>
</cp:coreProperties>
</file>