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9"/>
  </p:notesMasterIdLst>
  <p:sldIdLst>
    <p:sldId id="256" r:id="rId2"/>
    <p:sldId id="257" r:id="rId3"/>
    <p:sldId id="260" r:id="rId4"/>
    <p:sldId id="262" r:id="rId5"/>
    <p:sldId id="283" r:id="rId6"/>
    <p:sldId id="305" r:id="rId7"/>
    <p:sldId id="306" r:id="rId8"/>
    <p:sldId id="307" r:id="rId9"/>
    <p:sldId id="308" r:id="rId10"/>
    <p:sldId id="309" r:id="rId11"/>
    <p:sldId id="310" r:id="rId12"/>
    <p:sldId id="311" r:id="rId13"/>
    <p:sldId id="312" r:id="rId14"/>
    <p:sldId id="313" r:id="rId15"/>
    <p:sldId id="264" r:id="rId16"/>
    <p:sldId id="281" r:id="rId17"/>
    <p:sldId id="266" r:id="rId18"/>
  </p:sldIdLst>
  <p:sldSz cx="12192000" cy="6858000"/>
  <p:notesSz cx="6858000" cy="9144000"/>
  <p:embeddedFontLst>
    <p:embeddedFont>
      <p:font typeface="Abril Fatface" panose="02000503000000020003" pitchFamily="2" charset="77"/>
      <p:regular r:id="rId20"/>
    </p:embeddedFon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Gill Sans" panose="020B0502020104020203" pitchFamily="34" charset="-79"/>
      <p:regular r:id="rId29"/>
      <p:bold r:id="rId30"/>
    </p:embeddedFont>
    <p:embeddedFont>
      <p:font typeface="Gill Sans MT" panose="020B0502020104020203" pitchFamily="34" charset="77"/>
      <p:regular r:id="rId31"/>
      <p:bold r:id="rId32"/>
      <p:italic r:id="rId33"/>
      <p:boldItalic r:id="rId34"/>
    </p:embeddedFont>
    <p:embeddedFont>
      <p:font typeface="Oswald" pitchFamily="2" charset="77"/>
      <p:regular r:id="rId35"/>
      <p:bold r:id="rId36"/>
    </p:embeddedFont>
    <p:embeddedFont>
      <p:font typeface="Segoe UI" panose="020B0502040204020203" pitchFamily="34" charset="0"/>
      <p:regular r:id="rId37"/>
      <p:bold r:id="rId38"/>
      <p:italic r:id="rId39"/>
      <p:boldItalic r:id="rId40"/>
    </p:embeddedFont>
    <p:embeddedFont>
      <p:font typeface="Segoe UI Historic" panose="020B0502040204020203" pitchFamily="3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UjO4iI0g9L60u9Olz6Usix291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40"/>
  </p:normalViewPr>
  <p:slideViewPr>
    <p:cSldViewPr snapToGrid="0" showGuides="1">
      <p:cViewPr varScale="1">
        <p:scale>
          <a:sx n="121" d="100"/>
          <a:sy n="121" d="100"/>
        </p:scale>
        <p:origin x="440"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tableStyles" Target="tableStyles.xml"/><Relationship Id="rId20" Type="http://schemas.openxmlformats.org/officeDocument/2006/relationships/font" Target="fonts/font1.fntdata"/><Relationship Id="rId41"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9" name="Google Shape;99;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94230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0" name="Google Shape;2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1" name="Google Shape;271;p7: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0" name="Google Shape;2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1" name="Google Shape;271;p7: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5</a:t>
            </a:fld>
            <a:endParaRPr/>
          </a:p>
        </p:txBody>
      </p:sp>
    </p:spTree>
    <p:extLst>
      <p:ext uri="{BB962C8B-B14F-4D97-AF65-F5344CB8AC3E}">
        <p14:creationId xmlns:p14="http://schemas.microsoft.com/office/powerpoint/2010/main" val="87118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6" name="Google Shape;2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3"/>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13"/>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24" name="Google Shape;24;p13"/>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6" name="Google Shape;86;p2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8" name="Google Shape;88;p2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3"/>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3"/>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3" name="Google Shape;93;p2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95" name="Google Shape;95;p23"/>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9" name="Google Shape;29;p1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1" name="Google Shape;31;p14"/>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5"/>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5"/>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6" name="Google Shape;36;p1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8" name="Google Shape;38;p1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1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4" name="Google Shape;44;p1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46" name="Google Shape;46;p1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1" name="Google Shape;51;p17"/>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17"/>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3" name="Google Shape;53;p17"/>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4" name="Google Shape;54;p1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56" name="Google Shape;56;p1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0" name="Google Shape;60;p1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8"/>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6" name="Google Shape;66;p1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0"/>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0"/>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Gill Sans"/>
              <a:buNone/>
              <a:defRPr sz="20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1" name="Google Shape;71;p20"/>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2" name="Google Shape;72;p2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74" name="Google Shape;74;p2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a:spLocks noGrp="1"/>
          </p:cNvSpPr>
          <p:nvPr>
            <p:ph type="pic" idx="2"/>
          </p:nvPr>
        </p:nvSpPr>
        <p:spPr>
          <a:xfrm>
            <a:off x="447817" y="599725"/>
            <a:ext cx="11290859" cy="3557252"/>
          </a:xfrm>
          <a:prstGeom prst="rect">
            <a:avLst/>
          </a:prstGeom>
          <a:noFill/>
          <a:ln>
            <a:noFill/>
          </a:ln>
        </p:spPr>
      </p:sp>
      <p:sp>
        <p:nvSpPr>
          <p:cNvPr id="78" name="Google Shape;78;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9" name="Google Shape;79;p2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1" name="Google Shape;81;p2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2"/>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r>
              <a:rPr lang="en-GB"/>
              <a:t>AAA</a:t>
            </a:r>
            <a:endParaRPr/>
          </a:p>
        </p:txBody>
      </p:sp>
      <p:sp>
        <p:nvSpPr>
          <p:cNvPr id="14" name="Google Shape;14;p1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sistant-erasm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VDDPoYOQYfM" TargetMode="External"/><Relationship Id="rId2" Type="http://schemas.openxmlformats.org/officeDocument/2006/relationships/hyperlink" Target="https://www.microsoft.com/en-us/microsoft-teams/group-chat-software"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mL7hPjeloRQ" TargetMode="External"/><Relationship Id="rId2" Type="http://schemas.openxmlformats.org/officeDocument/2006/relationships/hyperlink" Target="https://slack.com/intl/en-in/"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z9i_h-WMQ68" TargetMode="External"/><Relationship Id="rId2" Type="http://schemas.openxmlformats.org/officeDocument/2006/relationships/hyperlink" Target="https://docs.google.com/"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B4GD-ztYApU" TargetMode="External"/><Relationship Id="rId2" Type="http://schemas.openxmlformats.org/officeDocument/2006/relationships/hyperlink" Target="https://workspace.google.com/intl/en_ie/"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perusall.com/" TargetMode="External"/><Relationship Id="rId1" Type="http://schemas.openxmlformats.org/officeDocument/2006/relationships/slideLayout" Target="../slideLayouts/slideLayout4.xml"/><Relationship Id="rId4" Type="http://schemas.openxmlformats.org/officeDocument/2006/relationships/hyperlink" Target="https://www.youtube.com/watch?v=_PfAc0D2erk&amp;t=7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miro.com/"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s://www.youtube.com/watch?v=pULLAEmhSho"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teachfloor.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IgSFEb4H9Q" TargetMode="External"/><Relationship Id="rId2" Type="http://schemas.openxmlformats.org/officeDocument/2006/relationships/hyperlink" Target="https://nearpod.com/"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zoom.us/" TargetMode="Externa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hyperlink" Target="https://www.youtube.com/watch?v=QOUwumKCW7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857416" y="3877931"/>
            <a:ext cx="10993549" cy="1475013"/>
          </a:xfrm>
          <a:prstGeom prst="rect">
            <a:avLst/>
          </a:prstGeom>
          <a:noFill/>
          <a:ln>
            <a:noFill/>
          </a:ln>
        </p:spPr>
        <p:txBody>
          <a:bodyPr spcFirstLastPara="1" wrap="square" lIns="91425" tIns="45700" rIns="91425" bIns="45700" anchor="b" anchorCtr="0">
            <a:normAutofit/>
          </a:bodyPr>
          <a:lstStyle/>
          <a:p>
            <a:pPr>
              <a:buClr>
                <a:schemeClr val="lt1"/>
              </a:buClr>
            </a:pPr>
            <a:r>
              <a:rPr lang="en-EE" kern="0" dirty="0">
                <a:solidFill>
                  <a:schemeClr val="bg1"/>
                </a:solidFill>
                <a:effectLst/>
                <a:latin typeface="Gill Sans MT" panose="020B0502020104020203" pitchFamily="34" charset="77"/>
                <a:ea typeface="Times New Roman" panose="02020603050405020304" pitchFamily="18" charset="0"/>
                <a:cs typeface="Calibri" panose="020F0502020204030204" pitchFamily="34" charset="0"/>
              </a:rPr>
              <a:t>Digital Tools for </a:t>
            </a:r>
            <a:r>
              <a:rPr lang="en-US" dirty="0">
                <a:solidFill>
                  <a:schemeClr val="bg1"/>
                </a:solidFill>
              </a:rPr>
              <a:t>Education: </a:t>
            </a:r>
            <a:r>
              <a:rPr lang="en-EE" kern="0" dirty="0">
                <a:solidFill>
                  <a:schemeClr val="bg1"/>
                </a:solidFill>
                <a:effectLst/>
                <a:latin typeface="Gill Sans MT" panose="020B0502020104020203" pitchFamily="34" charset="77"/>
                <a:ea typeface="Times New Roman" panose="02020603050405020304" pitchFamily="18" charset="0"/>
              </a:rPr>
              <a:t>Collaborative Tools and Applications</a:t>
            </a:r>
            <a:r>
              <a:rPr lang="en-EE" dirty="0">
                <a:solidFill>
                  <a:schemeClr val="bg1"/>
                </a:solidFill>
                <a:effectLst/>
                <a:latin typeface="Gill Sans MT" panose="020B0502020104020203" pitchFamily="34" charset="77"/>
              </a:rPr>
              <a:t> </a:t>
            </a:r>
            <a:endParaRPr lang="en-US" dirty="0">
              <a:solidFill>
                <a:schemeClr val="bg1"/>
              </a:solidFill>
              <a:latin typeface="Gill Sans MT" panose="020B0502020104020203" pitchFamily="34" charset="77"/>
            </a:endParaRPr>
          </a:p>
        </p:txBody>
      </p:sp>
      <p:sp>
        <p:nvSpPr>
          <p:cNvPr id="103" name="Google Shape;103;p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72"/>
              <a:buNone/>
              <a:tabLst>
                <a:tab pos="10764838" algn="r"/>
              </a:tabLst>
            </a:pPr>
            <a:r>
              <a:rPr lang="lt-LT" dirty="0"/>
              <a:t>Sirje Virkus (</a:t>
            </a:r>
            <a:r>
              <a:rPr lang="lt-LT" dirty="0" err="1"/>
              <a:t>sirje.virkus</a:t>
            </a:r>
            <a:r>
              <a:rPr lang="en-GB" dirty="0"/>
              <a:t>@</a:t>
            </a:r>
            <a:r>
              <a:rPr lang="en-GB" dirty="0" err="1"/>
              <a:t>tlu.ee</a:t>
            </a:r>
            <a:r>
              <a:rPr lang="en-GB" dirty="0"/>
              <a:t>)</a:t>
            </a:r>
            <a:r>
              <a:rPr lang="lt-LT" dirty="0"/>
              <a:t>	</a:t>
            </a:r>
            <a:r>
              <a:rPr lang="lt-LT" dirty="0">
                <a:hlinkClick r:id="rId3"/>
              </a:rPr>
              <a:t>https://www.assistant-erasmus.eu</a:t>
            </a:r>
            <a:endParaRPr dirty="0"/>
          </a:p>
        </p:txBody>
      </p:sp>
      <p:pic>
        <p:nvPicPr>
          <p:cNvPr id="106" name="Google Shape;106;p1" descr="https://lh3.googleusercontent.com/GXefnIV0a9tEB84iafg5Y1S8wLel7A0hM_aSpB-rynzKlwnb5Mo0AmgxbKou2jdJR1zA8avAlNXUUBUCpdmTdmW2FybjWhcFS9EvcrxATTgnFrUc7lakH1Xmf4WMm5v-WagOzQZtY-JnAvH8oa4-o7N7CgKZb-KJ4O-174e3SQrLb9X6AEV49vZADYmoet4A"/>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19124" y="652463"/>
            <a:ext cx="3073821" cy="652462"/>
          </a:xfrm>
          <a:prstGeom prst="rect">
            <a:avLst/>
          </a:prstGeom>
          <a:noFill/>
          <a:ln>
            <a:noFill/>
          </a:ln>
        </p:spPr>
      </p:pic>
      <p:pic>
        <p:nvPicPr>
          <p:cNvPr id="107" name="Google Shape;107;p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718550" y="639762"/>
            <a:ext cx="2589730" cy="8270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54146863-B88E-49B6-658E-4F0B94A379C2}"/>
              </a:ext>
            </a:extLst>
          </p:cNvPr>
          <p:cNvSpPr>
            <a:spLocks noGrp="1" noChangeArrowheads="1"/>
          </p:cNvSpPr>
          <p:nvPr>
            <p:ph type="title"/>
          </p:nvPr>
        </p:nvSpPr>
        <p:spPr/>
        <p:txBody>
          <a:bodyPr>
            <a:normAutofit/>
          </a:bodyPr>
          <a:lstStyle/>
          <a:p>
            <a:r>
              <a:rPr lang="en-US" altLang="en-EE" sz="3600" dirty="0"/>
              <a:t>Microsoft Teams</a:t>
            </a:r>
            <a:endParaRPr lang="et-EE" altLang="en-EE" sz="3600" dirty="0"/>
          </a:p>
        </p:txBody>
      </p:sp>
      <p:sp>
        <p:nvSpPr>
          <p:cNvPr id="45058" name="Content Placeholder 2">
            <a:extLst>
              <a:ext uri="{FF2B5EF4-FFF2-40B4-BE49-F238E27FC236}">
                <a16:creationId xmlns:a16="http://schemas.microsoft.com/office/drawing/2014/main" id="{650D8A05-90E1-E0F9-7869-CA374BD51FEC}"/>
              </a:ext>
            </a:extLst>
          </p:cNvPr>
          <p:cNvSpPr>
            <a:spLocks noGrp="1" noChangeArrowheads="1"/>
          </p:cNvSpPr>
          <p:nvPr>
            <p:ph sz="half" idx="1"/>
          </p:nvPr>
        </p:nvSpPr>
        <p:spPr>
          <a:xfrm>
            <a:off x="838200" y="1566863"/>
            <a:ext cx="4937125" cy="4605337"/>
          </a:xfrm>
        </p:spPr>
        <p:txBody>
          <a:bodyPr/>
          <a:lstStyle/>
          <a:p>
            <a:r>
              <a:rPr lang="et-EE" altLang="en-EE" sz="2200" dirty="0">
                <a:hlinkClick r:id="rId2"/>
              </a:rPr>
              <a:t>Microsoft Teams</a:t>
            </a:r>
            <a:r>
              <a:rPr lang="et-EE" altLang="en-EE" sz="2200" dirty="0"/>
              <a:t> </a:t>
            </a:r>
            <a:r>
              <a:rPr lang="en-US" altLang="en-EE" sz="2200" dirty="0"/>
              <a:t>is a unified collaboration and communications platform that merges chat with video meetings, file storage, attachments and app integration. </a:t>
            </a:r>
          </a:p>
          <a:p>
            <a:r>
              <a:rPr lang="en-US" altLang="en-EE" sz="2200" dirty="0"/>
              <a:t>It supports synchronous and asynchronous activity via sharing of files, a number of different communication modes and a rich suite of integrated tools. </a:t>
            </a:r>
          </a:p>
        </p:txBody>
      </p:sp>
      <p:sp>
        <p:nvSpPr>
          <p:cNvPr id="31747" name="Content Placeholder 3">
            <a:extLst>
              <a:ext uri="{FF2B5EF4-FFF2-40B4-BE49-F238E27FC236}">
                <a16:creationId xmlns:a16="http://schemas.microsoft.com/office/drawing/2014/main" id="{E0B74334-1787-2AE2-1262-A5E42F5E0C7A}"/>
              </a:ext>
            </a:extLst>
          </p:cNvPr>
          <p:cNvSpPr>
            <a:spLocks noGrp="1"/>
          </p:cNvSpPr>
          <p:nvPr>
            <p:ph sz="half" idx="2"/>
          </p:nvPr>
        </p:nvSpPr>
        <p:spPr>
          <a:xfrm>
            <a:off x="6021388" y="1068388"/>
            <a:ext cx="6032500" cy="4608512"/>
          </a:xfrm>
        </p:spPr>
        <p:txBody>
          <a:bodyPr/>
          <a:lstStyle/>
          <a:p>
            <a:pPr marL="0" indent="0">
              <a:buFont typeface="Arial" charset="0"/>
              <a:buNone/>
              <a:defRPr/>
            </a:pPr>
            <a:r>
              <a:rPr lang="en-US" altLang="x-none" sz="2200" b="1" dirty="0"/>
              <a:t>Pros </a:t>
            </a:r>
            <a:endParaRPr lang="en-US" altLang="x-none" sz="2200" dirty="0"/>
          </a:p>
          <a:p>
            <a:pPr>
              <a:buFont typeface="Arial" charset="0"/>
              <a:buChar char="•"/>
              <a:defRPr/>
            </a:pPr>
            <a:r>
              <a:rPr lang="en-US" altLang="x-none" sz="2200" dirty="0"/>
              <a:t>Full integration across Office 365 apps.</a:t>
            </a:r>
          </a:p>
          <a:p>
            <a:pPr>
              <a:buFont typeface="Arial" charset="0"/>
              <a:buChar char="•"/>
              <a:defRPr/>
            </a:pPr>
            <a:r>
              <a:rPr lang="en-US" altLang="x-none" sz="2200" dirty="0"/>
              <a:t>Ample cloud storage per user.</a:t>
            </a:r>
          </a:p>
          <a:p>
            <a:pPr>
              <a:buFont typeface="Arial" charset="0"/>
              <a:buChar char="•"/>
              <a:defRPr/>
            </a:pPr>
            <a:r>
              <a:rPr lang="en-US" altLang="x-none" sz="2200" dirty="0"/>
              <a:t>Provides access to Microsoft Office tools in one place. </a:t>
            </a:r>
          </a:p>
          <a:p>
            <a:pPr>
              <a:buFont typeface="Arial" charset="0"/>
              <a:buChar char="•"/>
              <a:defRPr/>
            </a:pPr>
            <a:r>
              <a:rPr lang="en-US" altLang="x-none" sz="2200" dirty="0"/>
              <a:t>Easy to use and safe platform.</a:t>
            </a:r>
          </a:p>
          <a:p>
            <a:pPr marL="0" indent="0">
              <a:buFont typeface="Arial" charset="0"/>
              <a:buNone/>
              <a:defRPr/>
            </a:pPr>
            <a:r>
              <a:rPr lang="en-US" altLang="x-none" sz="2200" b="1" dirty="0"/>
              <a:t>Cons </a:t>
            </a:r>
            <a:endParaRPr lang="en-US" altLang="x-none" sz="2200" dirty="0"/>
          </a:p>
          <a:p>
            <a:pPr>
              <a:buFont typeface="Arial" charset="0"/>
              <a:buChar char="•"/>
              <a:defRPr/>
            </a:pPr>
            <a:r>
              <a:rPr lang="en-US" altLang="x-none" sz="2200" dirty="0"/>
              <a:t>The interface is fairly complicated. </a:t>
            </a:r>
          </a:p>
          <a:p>
            <a:pPr>
              <a:buFont typeface="Arial" charset="0"/>
              <a:buChar char="•"/>
              <a:defRPr/>
            </a:pPr>
            <a:r>
              <a:rPr lang="en-US" altLang="x-none" sz="2200" dirty="0"/>
              <a:t>Challenging to start.</a:t>
            </a:r>
          </a:p>
          <a:p>
            <a:pPr>
              <a:buFont typeface="Arial" charset="0"/>
              <a:buChar char="•"/>
              <a:defRPr/>
            </a:pPr>
            <a:endParaRPr lang="et-EE" altLang="x-none" dirty="0"/>
          </a:p>
        </p:txBody>
      </p:sp>
      <p:sp>
        <p:nvSpPr>
          <p:cNvPr id="45060" name="TextBox 1">
            <a:extLst>
              <a:ext uri="{FF2B5EF4-FFF2-40B4-BE49-F238E27FC236}">
                <a16:creationId xmlns:a16="http://schemas.microsoft.com/office/drawing/2014/main" id="{1B76FE96-8BEE-AA72-D677-12A60B49E5CD}"/>
              </a:ext>
            </a:extLst>
          </p:cNvPr>
          <p:cNvSpPr txBox="1">
            <a:spLocks noChangeArrowheads="1"/>
          </p:cNvSpPr>
          <p:nvPr/>
        </p:nvSpPr>
        <p:spPr bwMode="auto">
          <a:xfrm>
            <a:off x="6983413" y="5926138"/>
            <a:ext cx="4630737"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600" dirty="0">
                <a:solidFill>
                  <a:schemeClr val="bg1"/>
                </a:solidFill>
              </a:rPr>
              <a:t>You can find out more about this platform in the following video </a:t>
            </a:r>
            <a:r>
              <a:rPr lang="en-US" altLang="en-EE" sz="1600" dirty="0">
                <a:solidFill>
                  <a:schemeClr val="bg1"/>
                </a:solidFill>
                <a:hlinkClick r:id="rId3">
                  <a:extLst>
                    <a:ext uri="{A12FA001-AC4F-418D-AE19-62706E023703}">
                      <ahyp:hlinkClr xmlns:ahyp="http://schemas.microsoft.com/office/drawing/2018/hyperlinkcolor" val="tx"/>
                    </a:ext>
                  </a:extLst>
                </a:hlinkClick>
              </a:rPr>
              <a:t>Microsoft Teams Tutorial</a:t>
            </a:r>
            <a:endParaRPr lang="et-EE" altLang="en-EE" sz="1600" dirty="0">
              <a:solidFill>
                <a:schemeClr val="bg1"/>
              </a:solidFill>
            </a:endParaRPr>
          </a:p>
        </p:txBody>
      </p:sp>
      <p:pic>
        <p:nvPicPr>
          <p:cNvPr id="45061" name="Picture 5">
            <a:extLst>
              <a:ext uri="{FF2B5EF4-FFF2-40B4-BE49-F238E27FC236}">
                <a16:creationId xmlns:a16="http://schemas.microsoft.com/office/drawing/2014/main" id="{95766876-9AFB-5FD4-E910-A1E7F73C5E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819775"/>
            <a:ext cx="817563"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3990B86-512D-F153-C674-02A29DE4F75E}"/>
              </a:ext>
            </a:extLst>
          </p:cNvPr>
          <p:cNvSpPr>
            <a:spLocks noGrp="1" noChangeArrowheads="1"/>
          </p:cNvSpPr>
          <p:nvPr>
            <p:ph type="title"/>
          </p:nvPr>
        </p:nvSpPr>
        <p:spPr/>
        <p:txBody>
          <a:bodyPr>
            <a:normAutofit/>
          </a:bodyPr>
          <a:lstStyle/>
          <a:p>
            <a:r>
              <a:rPr lang="et-EE" altLang="en-EE" sz="3600" dirty="0" err="1">
                <a:latin typeface="Segoe UI Historic" panose="020B0502040204020203" pitchFamily="34" charset="0"/>
                <a:ea typeface="Segoe UI Historic" panose="020B0502040204020203" pitchFamily="34" charset="0"/>
                <a:cs typeface="Segoe UI Historic" panose="020B0502040204020203" pitchFamily="34" charset="0"/>
              </a:rPr>
              <a:t>Slack</a:t>
            </a:r>
            <a:endParaRPr lang="et-EE" altLang="en-EE" sz="36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6082" name="Content Placeholder 2">
            <a:extLst>
              <a:ext uri="{FF2B5EF4-FFF2-40B4-BE49-F238E27FC236}">
                <a16:creationId xmlns:a16="http://schemas.microsoft.com/office/drawing/2014/main" id="{9681C640-A442-C94E-196E-48E132FB58ED}"/>
              </a:ext>
            </a:extLst>
          </p:cNvPr>
          <p:cNvSpPr>
            <a:spLocks noGrp="1" noChangeArrowheads="1"/>
          </p:cNvSpPr>
          <p:nvPr>
            <p:ph sz="half" idx="1"/>
          </p:nvPr>
        </p:nvSpPr>
        <p:spPr>
          <a:xfrm>
            <a:off x="838200" y="2504661"/>
            <a:ext cx="4937125" cy="3667539"/>
          </a:xfrm>
        </p:spPr>
        <p:txBody>
          <a:bodyPr>
            <a:normAutofit fontScale="92500" lnSpcReduction="10000"/>
          </a:bodyPr>
          <a:lstStyle/>
          <a:p>
            <a:r>
              <a:rPr lang="en-US" altLang="en-EE" sz="2200" dirty="0">
                <a:hlinkClick r:id="rId2"/>
              </a:rPr>
              <a:t>Slack</a:t>
            </a:r>
            <a:r>
              <a:rPr lang="en-US" altLang="en-EE" sz="2200" dirty="0"/>
              <a:t> is a single platform that enables teams to collaborate on complex projects. </a:t>
            </a:r>
          </a:p>
          <a:p>
            <a:r>
              <a:rPr lang="en-US" altLang="en-EE" sz="2200" dirty="0"/>
              <a:t>It offers a wide range of communication and productivity tools such as real-time messaging (chat and calls), integration with apps and bots, searchable conversations, searchable records, etc. </a:t>
            </a:r>
          </a:p>
          <a:p>
            <a:r>
              <a:rPr lang="en-US" altLang="en-EE" sz="2200" dirty="0"/>
              <a:t>As a result, every team member is in the loop and is always up-to-date with things. </a:t>
            </a:r>
          </a:p>
          <a:p>
            <a:endParaRPr lang="en-US" altLang="en-EE" sz="2200" dirty="0"/>
          </a:p>
          <a:p>
            <a:endParaRPr lang="en-US" altLang="en-EE" sz="2200" dirty="0"/>
          </a:p>
        </p:txBody>
      </p:sp>
      <p:sp>
        <p:nvSpPr>
          <p:cNvPr id="46083" name="Content Placeholder 3">
            <a:extLst>
              <a:ext uri="{FF2B5EF4-FFF2-40B4-BE49-F238E27FC236}">
                <a16:creationId xmlns:a16="http://schemas.microsoft.com/office/drawing/2014/main" id="{DFE85354-A0AC-B643-A13A-9DF2EA6233A2}"/>
              </a:ext>
            </a:extLst>
          </p:cNvPr>
          <p:cNvSpPr>
            <a:spLocks noGrp="1" noChangeArrowheads="1"/>
          </p:cNvSpPr>
          <p:nvPr>
            <p:ph sz="half" idx="2"/>
          </p:nvPr>
        </p:nvSpPr>
        <p:spPr>
          <a:xfrm>
            <a:off x="6419850" y="2504661"/>
            <a:ext cx="5276850" cy="2210214"/>
          </a:xfrm>
        </p:spPr>
        <p:txBody>
          <a:bodyPr>
            <a:normAutofit fontScale="92500" lnSpcReduction="10000"/>
          </a:bodyPr>
          <a:lstStyle/>
          <a:p>
            <a:r>
              <a:rPr lang="en-US" altLang="en-EE" sz="2200" dirty="0"/>
              <a:t>In addition to the free tier, Slack offers three more premium tiers: standard, plus, and enterprise grid. </a:t>
            </a:r>
          </a:p>
          <a:p>
            <a:r>
              <a:rPr lang="en-US" altLang="en-EE" sz="2200" dirty="0"/>
              <a:t>The standard tier costs $6.67 per user monthly, the plus tier costs $12.50, whereas you can get a custom quote for the enterprise grid.</a:t>
            </a:r>
          </a:p>
          <a:p>
            <a:endParaRPr lang="et-EE" altLang="en-EE" dirty="0"/>
          </a:p>
          <a:p>
            <a:endParaRPr lang="et-EE" altLang="en-EE" dirty="0"/>
          </a:p>
        </p:txBody>
      </p:sp>
      <p:sp>
        <p:nvSpPr>
          <p:cNvPr id="46084" name="TextBox 1">
            <a:extLst>
              <a:ext uri="{FF2B5EF4-FFF2-40B4-BE49-F238E27FC236}">
                <a16:creationId xmlns:a16="http://schemas.microsoft.com/office/drawing/2014/main" id="{66D6AA64-EA53-892F-404B-90F3F9F6EE1A}"/>
              </a:ext>
            </a:extLst>
          </p:cNvPr>
          <p:cNvSpPr txBox="1">
            <a:spLocks noChangeArrowheads="1"/>
          </p:cNvSpPr>
          <p:nvPr/>
        </p:nvSpPr>
        <p:spPr bwMode="auto">
          <a:xfrm>
            <a:off x="6626225" y="5818188"/>
            <a:ext cx="4964113" cy="647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800" dirty="0">
                <a:solidFill>
                  <a:schemeClr val="bg1"/>
                </a:solidFill>
              </a:rPr>
              <a:t>You can find out more about this platform in the following video </a:t>
            </a:r>
            <a:r>
              <a:rPr lang="en-US" altLang="en-EE" sz="1800" dirty="0">
                <a:solidFill>
                  <a:schemeClr val="bg1"/>
                </a:solidFill>
                <a:hlinkClick r:id="rId3">
                  <a:extLst>
                    <a:ext uri="{A12FA001-AC4F-418D-AE19-62706E023703}">
                      <ahyp:hlinkClr xmlns:ahyp="http://schemas.microsoft.com/office/drawing/2018/hyperlinkcolor" val="tx"/>
                    </a:ext>
                  </a:extLst>
                </a:hlinkClick>
              </a:rPr>
              <a:t>Slack Review</a:t>
            </a:r>
            <a:endParaRPr lang="en-US" altLang="en-EE" sz="1800" dirty="0">
              <a:solidFill>
                <a:schemeClr val="bg1"/>
              </a:solidFill>
            </a:endParaRPr>
          </a:p>
        </p:txBody>
      </p:sp>
      <p:pic>
        <p:nvPicPr>
          <p:cNvPr id="46085" name="Picture 5">
            <a:extLst>
              <a:ext uri="{FF2B5EF4-FFF2-40B4-BE49-F238E27FC236}">
                <a16:creationId xmlns:a16="http://schemas.microsoft.com/office/drawing/2014/main" id="{6726E5F3-FDEF-507B-F4A6-53C5B39A3C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5818188"/>
            <a:ext cx="8191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606BC8A1-BEA7-9B32-C06F-346A065C3385}"/>
              </a:ext>
            </a:extLst>
          </p:cNvPr>
          <p:cNvSpPr>
            <a:spLocks noGrp="1" noChangeArrowheads="1"/>
          </p:cNvSpPr>
          <p:nvPr>
            <p:ph type="title"/>
          </p:nvPr>
        </p:nvSpPr>
        <p:spPr/>
        <p:txBody>
          <a:bodyPr>
            <a:normAutofit/>
          </a:bodyPr>
          <a:lstStyle/>
          <a:p>
            <a:r>
              <a:rPr lang="en-US" altLang="en-EE" sz="3600" dirty="0"/>
              <a:t>Google Docs</a:t>
            </a:r>
            <a:endParaRPr lang="et-EE" altLang="en-EE" sz="3600" dirty="0"/>
          </a:p>
        </p:txBody>
      </p:sp>
      <p:sp>
        <p:nvSpPr>
          <p:cNvPr id="47106" name="Content Placeholder 2">
            <a:extLst>
              <a:ext uri="{FF2B5EF4-FFF2-40B4-BE49-F238E27FC236}">
                <a16:creationId xmlns:a16="http://schemas.microsoft.com/office/drawing/2014/main" id="{C2C039FB-E885-94CE-3AAD-51E1B280BA4B}"/>
              </a:ext>
            </a:extLst>
          </p:cNvPr>
          <p:cNvSpPr>
            <a:spLocks noGrp="1" noChangeArrowheads="1"/>
          </p:cNvSpPr>
          <p:nvPr>
            <p:ph sz="half" idx="1"/>
          </p:nvPr>
        </p:nvSpPr>
        <p:spPr>
          <a:xfrm>
            <a:off x="838200" y="2213113"/>
            <a:ext cx="4937125" cy="3959087"/>
          </a:xfrm>
        </p:spPr>
        <p:txBody>
          <a:bodyPr/>
          <a:lstStyle/>
          <a:p>
            <a:r>
              <a:rPr lang="en-US" altLang="en-EE" sz="2000" dirty="0">
                <a:hlinkClick r:id="rId2"/>
              </a:rPr>
              <a:t>Google Docs </a:t>
            </a:r>
            <a:r>
              <a:rPr lang="en-US" altLang="en-EE" sz="2000" dirty="0"/>
              <a:t>allows multiple people to edit the same file at same time, leave comments, and see changes made by every participant (revision history). </a:t>
            </a:r>
          </a:p>
          <a:p>
            <a:r>
              <a:rPr lang="en-US" altLang="en-EE" sz="2000" dirty="0"/>
              <a:t>All you have to do is invite team members to work on a file in Google docs. With that, all participants have a central place to store and share information, take notes, and just seamlessly collaborate and have access to the information they need to get work done.  </a:t>
            </a:r>
          </a:p>
          <a:p>
            <a:endParaRPr lang="en-US" altLang="en-EE" sz="2000" dirty="0"/>
          </a:p>
          <a:p>
            <a:endParaRPr lang="et-EE" altLang="en-EE" sz="2000" dirty="0"/>
          </a:p>
        </p:txBody>
      </p:sp>
      <p:sp>
        <p:nvSpPr>
          <p:cNvPr id="33795" name="Content Placeholder 1">
            <a:extLst>
              <a:ext uri="{FF2B5EF4-FFF2-40B4-BE49-F238E27FC236}">
                <a16:creationId xmlns:a16="http://schemas.microsoft.com/office/drawing/2014/main" id="{CCB65BCA-96A4-E2A9-53BF-A92950289683}"/>
              </a:ext>
            </a:extLst>
          </p:cNvPr>
          <p:cNvSpPr>
            <a:spLocks noGrp="1"/>
          </p:cNvSpPr>
          <p:nvPr>
            <p:ph sz="half" idx="2"/>
          </p:nvPr>
        </p:nvSpPr>
        <p:spPr>
          <a:xfrm>
            <a:off x="6127750" y="1401763"/>
            <a:ext cx="5229225" cy="4770437"/>
          </a:xfrm>
        </p:spPr>
        <p:txBody>
          <a:bodyPr/>
          <a:lstStyle/>
          <a:p>
            <a:pPr marL="0" indent="0">
              <a:buFont typeface="Arial" charset="0"/>
              <a:buNone/>
              <a:defRPr/>
            </a:pPr>
            <a:r>
              <a:rPr lang="en-US" altLang="x-none" sz="2000" b="1" dirty="0"/>
              <a:t>Pros </a:t>
            </a:r>
            <a:endParaRPr lang="en-US" altLang="x-none" sz="2000" dirty="0"/>
          </a:p>
          <a:p>
            <a:pPr>
              <a:buFont typeface="Arial" charset="0"/>
              <a:buChar char="•"/>
              <a:defRPr/>
            </a:pPr>
            <a:r>
              <a:rPr lang="en-US" altLang="x-none" sz="2000" dirty="0"/>
              <a:t>Cloud based, no installations required. </a:t>
            </a:r>
          </a:p>
          <a:p>
            <a:pPr>
              <a:buFont typeface="Arial" charset="0"/>
              <a:buChar char="•"/>
              <a:defRPr/>
            </a:pPr>
            <a:r>
              <a:rPr lang="en-US" altLang="x-none" sz="2000" dirty="0"/>
              <a:t>All changes made on documents are automatically saved to Google Drive so you won’t lose them.</a:t>
            </a:r>
          </a:p>
          <a:p>
            <a:pPr>
              <a:buFont typeface="Arial" charset="0"/>
              <a:buChar char="•"/>
              <a:defRPr/>
            </a:pPr>
            <a:r>
              <a:rPr lang="en-US" altLang="x-none" sz="2000" dirty="0"/>
              <a:t>Multiple collaborators on a document can see changes in real time. </a:t>
            </a:r>
          </a:p>
          <a:p>
            <a:pPr marL="0" indent="0">
              <a:buFont typeface="Arial" charset="0"/>
              <a:buNone/>
              <a:defRPr/>
            </a:pPr>
            <a:r>
              <a:rPr lang="en-US" altLang="x-none" sz="2000" b="1" dirty="0"/>
              <a:t>Cons </a:t>
            </a:r>
            <a:endParaRPr lang="en-US" altLang="x-none" sz="2000" dirty="0"/>
          </a:p>
          <a:p>
            <a:pPr>
              <a:buFont typeface="Arial" charset="0"/>
              <a:buChar char="•"/>
              <a:defRPr/>
            </a:pPr>
            <a:r>
              <a:rPr lang="en-US" altLang="x-none" sz="2000" dirty="0"/>
              <a:t>Limited features compared to Microsoft Word.</a:t>
            </a:r>
          </a:p>
        </p:txBody>
      </p:sp>
      <p:sp>
        <p:nvSpPr>
          <p:cNvPr id="47108" name="TextBox 1">
            <a:extLst>
              <a:ext uri="{FF2B5EF4-FFF2-40B4-BE49-F238E27FC236}">
                <a16:creationId xmlns:a16="http://schemas.microsoft.com/office/drawing/2014/main" id="{EC370D91-38D5-46DA-C283-53568F59D5ED}"/>
              </a:ext>
            </a:extLst>
          </p:cNvPr>
          <p:cNvSpPr txBox="1">
            <a:spLocks noChangeArrowheads="1"/>
          </p:cNvSpPr>
          <p:nvPr/>
        </p:nvSpPr>
        <p:spPr bwMode="auto">
          <a:xfrm>
            <a:off x="6708775" y="5973763"/>
            <a:ext cx="5154613"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600" dirty="0">
                <a:solidFill>
                  <a:schemeClr val="bg1"/>
                </a:solidFill>
              </a:rPr>
              <a:t>You can find out more about this platform in the following video </a:t>
            </a:r>
            <a:r>
              <a:rPr lang="en-US" altLang="en-EE" sz="1600" dirty="0">
                <a:solidFill>
                  <a:schemeClr val="bg1"/>
                </a:solidFill>
                <a:hlinkClick r:id="rId3">
                  <a:extLst>
                    <a:ext uri="{A12FA001-AC4F-418D-AE19-62706E023703}">
                      <ahyp:hlinkClr xmlns:ahyp="http://schemas.microsoft.com/office/drawing/2018/hyperlinkcolor" val="tx"/>
                    </a:ext>
                  </a:extLst>
                </a:hlinkClick>
              </a:rPr>
              <a:t>How to Use Google Docs</a:t>
            </a:r>
            <a:endParaRPr lang="en-US" altLang="en-EE" sz="1600" dirty="0">
              <a:solidFill>
                <a:schemeClr val="bg1"/>
              </a:solidFill>
            </a:endParaRPr>
          </a:p>
        </p:txBody>
      </p:sp>
      <p:pic>
        <p:nvPicPr>
          <p:cNvPr id="47109" name="Picture 5">
            <a:extLst>
              <a:ext uri="{FF2B5EF4-FFF2-40B4-BE49-F238E27FC236}">
                <a16:creationId xmlns:a16="http://schemas.microsoft.com/office/drawing/2014/main" id="{4FE0A659-F872-0873-7B5E-13CE85A9C4D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5818188"/>
            <a:ext cx="81915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96DC2C35-986E-848E-D796-97DF79A5DDD6}"/>
              </a:ext>
            </a:extLst>
          </p:cNvPr>
          <p:cNvSpPr>
            <a:spLocks noGrp="1" noChangeArrowheads="1"/>
          </p:cNvSpPr>
          <p:nvPr>
            <p:ph type="title"/>
          </p:nvPr>
        </p:nvSpPr>
        <p:spPr/>
        <p:txBody>
          <a:bodyPr>
            <a:normAutofit/>
          </a:bodyPr>
          <a:lstStyle/>
          <a:p>
            <a:r>
              <a:rPr lang="en-US" altLang="en-EE" sz="3600" dirty="0"/>
              <a:t>Google Workspace</a:t>
            </a:r>
            <a:endParaRPr lang="et-EE" altLang="en-EE" sz="3600" dirty="0"/>
          </a:p>
        </p:txBody>
      </p:sp>
      <p:sp>
        <p:nvSpPr>
          <p:cNvPr id="48130" name="Content Placeholder 2">
            <a:extLst>
              <a:ext uri="{FF2B5EF4-FFF2-40B4-BE49-F238E27FC236}">
                <a16:creationId xmlns:a16="http://schemas.microsoft.com/office/drawing/2014/main" id="{8F0BBB56-4E43-78BA-BD6E-A323C14258D6}"/>
              </a:ext>
            </a:extLst>
          </p:cNvPr>
          <p:cNvSpPr>
            <a:spLocks noGrp="1" noChangeArrowheads="1"/>
          </p:cNvSpPr>
          <p:nvPr>
            <p:ph sz="half" idx="1"/>
          </p:nvPr>
        </p:nvSpPr>
        <p:spPr>
          <a:xfrm>
            <a:off x="838200" y="2080591"/>
            <a:ext cx="5395913" cy="3770934"/>
          </a:xfrm>
        </p:spPr>
        <p:txBody>
          <a:bodyPr/>
          <a:lstStyle/>
          <a:p>
            <a:r>
              <a:rPr lang="en-US" altLang="en-EE" sz="2000" dirty="0">
                <a:hlinkClick r:id="rId2"/>
              </a:rPr>
              <a:t>Google Workspace</a:t>
            </a:r>
            <a:r>
              <a:rPr lang="en-US" altLang="en-EE" sz="2000" dirty="0"/>
              <a:t> (formerly known as Google Apps and later G Suite) is a collection of cloud computing, productivity and collaboration tools, software and products developed and marketed by Google. </a:t>
            </a:r>
          </a:p>
          <a:p>
            <a:r>
              <a:rPr lang="en-US" altLang="en-EE" sz="2000" dirty="0"/>
              <a:t>Google Workspace consists of Gmail, Contacts, Calendar, Meet and Chat for communication; Currents for employee engagement; Drive for storage; and the Google Docs suite for content creation.</a:t>
            </a:r>
          </a:p>
          <a:p>
            <a:endParaRPr lang="en-US" altLang="en-EE" sz="2200" baseline="30000" dirty="0"/>
          </a:p>
        </p:txBody>
      </p:sp>
      <p:sp>
        <p:nvSpPr>
          <p:cNvPr id="48131" name="Content Placeholder 1">
            <a:extLst>
              <a:ext uri="{FF2B5EF4-FFF2-40B4-BE49-F238E27FC236}">
                <a16:creationId xmlns:a16="http://schemas.microsoft.com/office/drawing/2014/main" id="{B2A550E8-5D70-55DA-60AA-D26D96FF7875}"/>
              </a:ext>
            </a:extLst>
          </p:cNvPr>
          <p:cNvSpPr>
            <a:spLocks noGrp="1" noChangeArrowheads="1"/>
          </p:cNvSpPr>
          <p:nvPr>
            <p:ph sz="half" idx="2"/>
          </p:nvPr>
        </p:nvSpPr>
        <p:spPr>
          <a:xfrm>
            <a:off x="6697663" y="1073427"/>
            <a:ext cx="4659312" cy="5098774"/>
          </a:xfrm>
        </p:spPr>
        <p:txBody>
          <a:bodyPr/>
          <a:lstStyle/>
          <a:p>
            <a:r>
              <a:rPr lang="en-US" altLang="en-EE" sz="2000" dirty="0"/>
              <a:t>Depending on edition Google Workspace may also include the digital interactive whiteboard </a:t>
            </a:r>
            <a:r>
              <a:rPr lang="en-US" altLang="en-EE" sz="2000" dirty="0" err="1"/>
              <a:t>Jamboard</a:t>
            </a:r>
            <a:r>
              <a:rPr lang="en-US" altLang="en-EE" sz="2000" dirty="0"/>
              <a:t> and an option to purchase such add-ons as the telephony service Voice. </a:t>
            </a:r>
          </a:p>
          <a:p>
            <a:r>
              <a:rPr lang="en-US" altLang="en-EE" sz="2000" dirty="0"/>
              <a:t>The education edition adds a learning platform Google Classroom and today has the name </a:t>
            </a:r>
            <a:r>
              <a:rPr lang="en-US" altLang="en-EE" sz="2000" i="1" dirty="0"/>
              <a:t>Workspace for Education.</a:t>
            </a:r>
            <a:endParaRPr lang="et-EE" altLang="en-EE" sz="2000" i="1" dirty="0"/>
          </a:p>
        </p:txBody>
      </p:sp>
      <p:sp>
        <p:nvSpPr>
          <p:cNvPr id="48132" name="TextBox 2">
            <a:extLst>
              <a:ext uri="{FF2B5EF4-FFF2-40B4-BE49-F238E27FC236}">
                <a16:creationId xmlns:a16="http://schemas.microsoft.com/office/drawing/2014/main" id="{4DFD46AB-FD53-65EA-03A8-A2363EB20A5A}"/>
              </a:ext>
            </a:extLst>
          </p:cNvPr>
          <p:cNvSpPr txBox="1">
            <a:spLocks noChangeArrowheads="1"/>
          </p:cNvSpPr>
          <p:nvPr/>
        </p:nvSpPr>
        <p:spPr bwMode="auto">
          <a:xfrm>
            <a:off x="6994525" y="5735638"/>
            <a:ext cx="5011738"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600" dirty="0">
                <a:solidFill>
                  <a:schemeClr val="bg1"/>
                </a:solidFill>
              </a:rPr>
              <a:t>You can find out more about this platform in the following video </a:t>
            </a:r>
            <a:r>
              <a:rPr lang="en-US" altLang="en-EE" sz="1600" dirty="0">
                <a:solidFill>
                  <a:schemeClr val="bg1"/>
                </a:solidFill>
                <a:hlinkClick r:id="rId3">
                  <a:extLst>
                    <a:ext uri="{A12FA001-AC4F-418D-AE19-62706E023703}">
                      <ahyp:hlinkClr xmlns:ahyp="http://schemas.microsoft.com/office/drawing/2018/hyperlinkcolor" val="tx"/>
                    </a:ext>
                  </a:extLst>
                </a:hlinkClick>
              </a:rPr>
              <a:t>What is Google Workspace?</a:t>
            </a:r>
            <a:endParaRPr lang="en-US" altLang="en-EE" sz="1600" dirty="0">
              <a:solidFill>
                <a:schemeClr val="bg1"/>
              </a:solidFill>
            </a:endParaRPr>
          </a:p>
        </p:txBody>
      </p:sp>
      <p:pic>
        <p:nvPicPr>
          <p:cNvPr id="48133" name="Picture 5">
            <a:extLst>
              <a:ext uri="{FF2B5EF4-FFF2-40B4-BE49-F238E27FC236}">
                <a16:creationId xmlns:a16="http://schemas.microsoft.com/office/drawing/2014/main" id="{7745FF75-A5F5-0E0D-0304-5EE81FD7826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9975" y="5486400"/>
            <a:ext cx="817563"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C1A47C1E-BCA0-484F-B9D0-4FEAB5418F74}"/>
              </a:ext>
            </a:extLst>
          </p:cNvPr>
          <p:cNvSpPr>
            <a:spLocks noGrp="1" noChangeArrowheads="1"/>
          </p:cNvSpPr>
          <p:nvPr>
            <p:ph type="title"/>
          </p:nvPr>
        </p:nvSpPr>
        <p:spPr/>
        <p:txBody>
          <a:bodyPr>
            <a:normAutofit/>
          </a:bodyPr>
          <a:lstStyle/>
          <a:p>
            <a:r>
              <a:rPr lang="en-US" altLang="en-EE" sz="3600" dirty="0" err="1">
                <a:latin typeface="Gill Sans MT" panose="020B0502020104020203" pitchFamily="34" charset="77"/>
              </a:rPr>
              <a:t>Perusall</a:t>
            </a:r>
            <a:endParaRPr lang="et-EE" altLang="en-EE" sz="3600" dirty="0">
              <a:latin typeface="Gill Sans MT" panose="020B0502020104020203" pitchFamily="34" charset="77"/>
            </a:endParaRPr>
          </a:p>
        </p:txBody>
      </p:sp>
      <p:sp>
        <p:nvSpPr>
          <p:cNvPr id="49154" name="Content Placeholder 2">
            <a:extLst>
              <a:ext uri="{FF2B5EF4-FFF2-40B4-BE49-F238E27FC236}">
                <a16:creationId xmlns:a16="http://schemas.microsoft.com/office/drawing/2014/main" id="{F3E75D30-3785-FD23-3F84-D8DBA2AFC53B}"/>
              </a:ext>
            </a:extLst>
          </p:cNvPr>
          <p:cNvSpPr>
            <a:spLocks noGrp="1" noChangeArrowheads="1"/>
          </p:cNvSpPr>
          <p:nvPr>
            <p:ph sz="half" idx="1"/>
          </p:nvPr>
        </p:nvSpPr>
        <p:spPr>
          <a:xfrm>
            <a:off x="838200" y="1563688"/>
            <a:ext cx="4937125" cy="4608512"/>
          </a:xfrm>
        </p:spPr>
        <p:txBody>
          <a:bodyPr/>
          <a:lstStyle/>
          <a:p>
            <a:r>
              <a:rPr lang="en-US" altLang="en-EE" sz="2200">
                <a:hlinkClick r:id="rId2"/>
              </a:rPr>
              <a:t>Perusall</a:t>
            </a:r>
            <a:r>
              <a:rPr lang="en-US" altLang="en-EE" sz="2200"/>
              <a:t> is a social reading platform integrated into Moodle that allows students (and teaching staff) to digitally annotate readings and videos collaboratively (with text, links, and embedded content), and respond to each other’s comments and questions. </a:t>
            </a:r>
          </a:p>
          <a:p>
            <a:r>
              <a:rPr lang="en-US" altLang="en-EE" sz="2200"/>
              <a:t>The Perusall platform is free for students, instructors, and educational institutions. </a:t>
            </a:r>
          </a:p>
        </p:txBody>
      </p:sp>
      <p:sp>
        <p:nvSpPr>
          <p:cNvPr id="49155" name="Content Placeholder 1">
            <a:extLst>
              <a:ext uri="{FF2B5EF4-FFF2-40B4-BE49-F238E27FC236}">
                <a16:creationId xmlns:a16="http://schemas.microsoft.com/office/drawing/2014/main" id="{3BC1E145-0CC2-D43C-FB70-52B831789473}"/>
              </a:ext>
            </a:extLst>
          </p:cNvPr>
          <p:cNvSpPr>
            <a:spLocks noGrp="1" noChangeArrowheads="1"/>
          </p:cNvSpPr>
          <p:nvPr>
            <p:ph sz="half" idx="2"/>
          </p:nvPr>
        </p:nvSpPr>
        <p:spPr>
          <a:xfrm>
            <a:off x="6416675" y="1563688"/>
            <a:ext cx="4937125" cy="4632325"/>
          </a:xfrm>
        </p:spPr>
        <p:txBody>
          <a:bodyPr/>
          <a:lstStyle/>
          <a:p>
            <a:r>
              <a:rPr lang="en-US" altLang="en-EE" sz="2200" dirty="0"/>
              <a:t>Based on extensive (patent-pending) data analytics, behavioral science, and educational research</a:t>
            </a:r>
          </a:p>
          <a:p>
            <a:r>
              <a:rPr lang="en-US" altLang="en-EE" sz="2200" dirty="0"/>
              <a:t>Developed at Harvard by Gary King, Brian </a:t>
            </a:r>
            <a:r>
              <a:rPr lang="en-US" altLang="en-EE" sz="2200" dirty="0" err="1"/>
              <a:t>Lukoff</a:t>
            </a:r>
            <a:r>
              <a:rPr lang="en-US" altLang="en-EE" sz="2200" dirty="0"/>
              <a:t>, Eric Mazur, Kelly Miller </a:t>
            </a:r>
          </a:p>
          <a:p>
            <a:endParaRPr lang="en-US" altLang="en-EE" sz="2200" dirty="0"/>
          </a:p>
          <a:p>
            <a:endParaRPr lang="en-US" altLang="en-EE" sz="2200" dirty="0"/>
          </a:p>
        </p:txBody>
      </p:sp>
      <p:pic>
        <p:nvPicPr>
          <p:cNvPr id="49156" name="Picture 2">
            <a:extLst>
              <a:ext uri="{FF2B5EF4-FFF2-40B4-BE49-F238E27FC236}">
                <a16:creationId xmlns:a16="http://schemas.microsoft.com/office/drawing/2014/main" id="{1DDB1736-F275-7506-C94D-02A1310F30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3088" y="5130800"/>
            <a:ext cx="88582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TextBox 4">
            <a:extLst>
              <a:ext uri="{FF2B5EF4-FFF2-40B4-BE49-F238E27FC236}">
                <a16:creationId xmlns:a16="http://schemas.microsoft.com/office/drawing/2014/main" id="{F0FC7CB0-AC1B-F1A8-352D-A2441A95A7B3}"/>
              </a:ext>
            </a:extLst>
          </p:cNvPr>
          <p:cNvSpPr txBox="1">
            <a:spLocks noChangeArrowheads="1"/>
          </p:cNvSpPr>
          <p:nvPr/>
        </p:nvSpPr>
        <p:spPr bwMode="auto">
          <a:xfrm>
            <a:off x="6662738" y="5272088"/>
            <a:ext cx="4535487" cy="5857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600" dirty="0">
                <a:solidFill>
                  <a:schemeClr val="bg1"/>
                </a:solidFill>
              </a:rPr>
              <a:t>You can find out more about this platform in the following video </a:t>
            </a:r>
            <a:r>
              <a:rPr lang="en-US" altLang="en-EE" sz="1600" dirty="0">
                <a:solidFill>
                  <a:schemeClr val="bg1"/>
                </a:solidFill>
                <a:hlinkClick r:id="rId4">
                  <a:extLst>
                    <a:ext uri="{A12FA001-AC4F-418D-AE19-62706E023703}">
                      <ahyp:hlinkClr xmlns:ahyp="http://schemas.microsoft.com/office/drawing/2018/hyperlinkcolor" val="tx"/>
                    </a:ext>
                  </a:extLst>
                </a:hlinkClick>
              </a:rPr>
              <a:t>Introduction to Perusall</a:t>
            </a:r>
            <a:endParaRPr lang="en-US" altLang="en-EE" sz="160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000"/>
            </a:pPr>
            <a:br>
              <a:rPr lang="en-EE" sz="3600" kern="0" dirty="0">
                <a:solidFill>
                  <a:schemeClr val="bg1"/>
                </a:solidFill>
                <a:effectLst/>
                <a:latin typeface="Gill Sans MT" panose="020B0502020104020203" pitchFamily="34" charset="77"/>
                <a:ea typeface="Times New Roman" panose="02020603050405020304" pitchFamily="18" charset="0"/>
                <a:cs typeface="Times New Roman" panose="02020603050405020304" pitchFamily="18" charset="0"/>
              </a:rPr>
            </a:br>
            <a:r>
              <a:rPr lang="en-EE" sz="3600" kern="0" dirty="0">
                <a:solidFill>
                  <a:schemeClr val="bg1"/>
                </a:solidFill>
                <a:effectLst/>
                <a:latin typeface="Gill Sans MT" panose="020B0502020104020203" pitchFamily="34" charset="77"/>
                <a:ea typeface="Times New Roman" panose="02020603050405020304" pitchFamily="18" charset="0"/>
                <a:cs typeface="Times New Roman" panose="02020603050405020304" pitchFamily="18" charset="0"/>
              </a:rPr>
              <a:t>Engaging Students and Building Community</a:t>
            </a:r>
            <a:br>
              <a:rPr lang="en-EE" sz="3600" kern="100" dirty="0">
                <a:solidFill>
                  <a:schemeClr val="bg1"/>
                </a:solidFill>
                <a:effectLst/>
                <a:latin typeface="Gill Sans MT" panose="020B0502020104020203" pitchFamily="34" charset="77"/>
                <a:ea typeface="Calibri" panose="020F0502020204030204" pitchFamily="34" charset="0"/>
                <a:cs typeface="Times New Roman" panose="02020603050405020304" pitchFamily="18" charset="0"/>
              </a:rPr>
            </a:br>
            <a:endParaRPr sz="36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89" name="Google Shape;289;p39"/>
          <p:cNvSpPr txBox="1">
            <a:spLocks noGrp="1"/>
          </p:cNvSpPr>
          <p:nvPr>
            <p:ph type="body" idx="1"/>
          </p:nvPr>
        </p:nvSpPr>
        <p:spPr>
          <a:xfrm>
            <a:off x="-210207" y="872359"/>
            <a:ext cx="6213790" cy="498869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0D0D"/>
              </a:buClr>
              <a:buSzPts val="2800"/>
              <a:buFont typeface="Arial"/>
              <a:buNone/>
            </a:pPr>
            <a:endParaRPr lang="en-US" sz="2400"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endParaRPr>
          </a:p>
          <a:p>
            <a:pPr marL="685800"/>
            <a:endParaRPr lang="en-EE" dirty="0">
              <a:effectLst/>
            </a:endParaRPr>
          </a:p>
          <a:p>
            <a:endPar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Importance of Student Engagement</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Cognitive Engagement</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Emotional Engagement</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Behavioral Engagement</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Building a Learning Community</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Inclusive Environment</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Collaborative Learning</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Faculty-Student Interaction</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Extracurricular Activities</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marR="0" lvl="0" indent="0" algn="l" rtl="0">
              <a:lnSpc>
                <a:spcPct val="100000"/>
              </a:lnSpc>
              <a:spcBef>
                <a:spcPts val="0"/>
              </a:spcBef>
              <a:spcAft>
                <a:spcPts val="0"/>
              </a:spcAft>
              <a:buClr>
                <a:srgbClr val="0D0D0D"/>
              </a:buClr>
              <a:buSzPts val="2800"/>
              <a:buFont typeface="Arial"/>
              <a:buNone/>
            </a:pP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 name="Text Placeholder 2">
            <a:extLst>
              <a:ext uri="{FF2B5EF4-FFF2-40B4-BE49-F238E27FC236}">
                <a16:creationId xmlns:a16="http://schemas.microsoft.com/office/drawing/2014/main" id="{EED2D9F0-BFB1-1B24-20F5-D9B4BD33268D}"/>
              </a:ext>
            </a:extLst>
          </p:cNvPr>
          <p:cNvSpPr>
            <a:spLocks noGrp="1"/>
          </p:cNvSpPr>
          <p:nvPr>
            <p:ph type="body" idx="2"/>
          </p:nvPr>
        </p:nvSpPr>
        <p:spPr>
          <a:xfrm>
            <a:off x="4716970" y="996950"/>
            <a:ext cx="7390947" cy="4864101"/>
          </a:xfrm>
        </p:spPr>
        <p:txBody>
          <a:bodyPr>
            <a:normAutofit/>
          </a:bodyPr>
          <a:lstStyle/>
          <a:p>
            <a:pPr marL="742950" lvl="1" indent="-285750">
              <a:buSzPts val="1000"/>
              <a:buFont typeface="Courier New" panose="02070309020205020404" pitchFamily="49" charset="0"/>
              <a:buChar char="o"/>
              <a:tabLst>
                <a:tab pos="9144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Strategies for Engagement and Community Building</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Active Learning Techniques</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Technology Integration</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Feedback and Assessment</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Professional Development for Educators</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20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Community Building Activities</a:t>
            </a:r>
            <a:endParaRPr lang="en-EE" sz="220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endParaRPr lang="en-EE" dirty="0"/>
          </a:p>
        </p:txBody>
      </p:sp>
      <p:sp>
        <p:nvSpPr>
          <p:cNvPr id="290" name="Google Shape;290;p39"/>
          <p:cNvSpPr txBox="1"/>
          <p:nvPr/>
        </p:nvSpPr>
        <p:spPr>
          <a:xfrm>
            <a:off x="11252200" y="6315075"/>
            <a:ext cx="406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Oswald"/>
              <a:buNone/>
            </a:pPr>
            <a:fld id="{00000000-1234-1234-1234-123412341234}" type="slidenum">
              <a:rPr lang="en-US" sz="1000" b="0" i="0" u="none">
                <a:solidFill>
                  <a:srgbClr val="FFFFFF"/>
                </a:solidFill>
                <a:latin typeface="Oswald"/>
                <a:ea typeface="Oswald"/>
                <a:cs typeface="Oswald"/>
                <a:sym typeface="Oswald"/>
              </a:rPr>
              <a:t>15</a:t>
            </a:fld>
            <a:endParaRPr/>
          </a:p>
        </p:txBody>
      </p:sp>
      <p:pic>
        <p:nvPicPr>
          <p:cNvPr id="2" name="Picture 1">
            <a:extLst>
              <a:ext uri="{FF2B5EF4-FFF2-40B4-BE49-F238E27FC236}">
                <a16:creationId xmlns:a16="http://schemas.microsoft.com/office/drawing/2014/main" id="{D15BC72E-77AB-E541-AF55-8146714D8A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0328" y="4593021"/>
            <a:ext cx="3663299" cy="212543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E02-DA31-5A5C-F036-C6AA142FD362}"/>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594C6113-5FE6-9A38-5CD8-02280E296F24}"/>
              </a:ext>
            </a:extLst>
          </p:cNvPr>
          <p:cNvSpPr>
            <a:spLocks noGrp="1"/>
          </p:cNvSpPr>
          <p:nvPr>
            <p:ph type="body" idx="1"/>
          </p:nvPr>
        </p:nvSpPr>
        <p:spPr>
          <a:xfrm>
            <a:off x="581192" y="1987826"/>
            <a:ext cx="11029615" cy="4333436"/>
          </a:xfrm>
        </p:spPr>
        <p:txBody>
          <a:bodyPr>
            <a:normAutofit lnSpcReduction="10000"/>
          </a:bodyPr>
          <a:lstStyle/>
          <a:p>
            <a:pPr marL="123444" indent="0">
              <a:buNone/>
            </a:pPr>
            <a:r>
              <a:rPr lang="en-EE" sz="1800" dirty="0">
                <a:solidFill>
                  <a:srgbClr val="222222"/>
                </a:solidFill>
                <a:effectLst/>
                <a:latin typeface="Segoe UI Historic" panose="020B0502040204020203" pitchFamily="34" charset="0"/>
                <a:ea typeface="Times New Roman" panose="02020603050405020304" pitchFamily="18" charset="0"/>
              </a:rPr>
              <a:t>Birkeland, N. R., Drange, E. M. D., &amp; Tønnessen, E. S. (2015). Digital collaboration inside and outside educational systems. </a:t>
            </a:r>
            <a:r>
              <a:rPr lang="en-EE" sz="1800" i="1" dirty="0">
                <a:solidFill>
                  <a:srgbClr val="222222"/>
                </a:solidFill>
                <a:effectLst/>
                <a:latin typeface="Segoe UI Historic" panose="020B0502040204020203" pitchFamily="34" charset="0"/>
                <a:ea typeface="Times New Roman" panose="02020603050405020304" pitchFamily="18" charset="0"/>
              </a:rPr>
              <a:t>E-Learning and Digital Media</a:t>
            </a:r>
            <a:r>
              <a:rPr lang="en-EE" sz="1800" dirty="0">
                <a:solidFill>
                  <a:srgbClr val="222222"/>
                </a:solidFill>
                <a:effectLst/>
                <a:latin typeface="Segoe UI Historic" panose="020B0502040204020203" pitchFamily="34" charset="0"/>
                <a:ea typeface="Times New Roman" panose="02020603050405020304" pitchFamily="18" charset="0"/>
              </a:rPr>
              <a:t>, </a:t>
            </a:r>
            <a:r>
              <a:rPr lang="en-EE" sz="1800" i="1" dirty="0">
                <a:solidFill>
                  <a:srgbClr val="222222"/>
                </a:solidFill>
                <a:effectLst/>
                <a:latin typeface="Segoe UI Historic" panose="020B0502040204020203" pitchFamily="34" charset="0"/>
                <a:ea typeface="Times New Roman" panose="02020603050405020304" pitchFamily="18" charset="0"/>
              </a:rPr>
              <a:t>12</a:t>
            </a:r>
            <a:r>
              <a:rPr lang="en-EE" sz="1800" dirty="0">
                <a:solidFill>
                  <a:srgbClr val="222222"/>
                </a:solidFill>
                <a:effectLst/>
                <a:latin typeface="Segoe UI Historic" panose="020B0502040204020203" pitchFamily="34" charset="0"/>
                <a:ea typeface="Times New Roman" panose="02020603050405020304" pitchFamily="18" charset="0"/>
              </a:rPr>
              <a:t>(2), 226-241.</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222222"/>
                </a:solidFill>
                <a:effectLst/>
                <a:latin typeface="Segoe UI Historic" panose="020B0502040204020203" pitchFamily="34" charset="0"/>
                <a:ea typeface="Times New Roman" panose="02020603050405020304" pitchFamily="18" charset="0"/>
              </a:rPr>
              <a:t> </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222222"/>
                </a:solidFill>
                <a:effectLst/>
                <a:latin typeface="Segoe UI Historic" panose="020B0502040204020203" pitchFamily="34" charset="0"/>
                <a:ea typeface="Times New Roman" panose="02020603050405020304" pitchFamily="18" charset="0"/>
              </a:rPr>
              <a:t>Lee, T., Pham, K., Crosby, A., &amp; Peterson, J. F. (2021). Digital collaboration in design education: how online collaborative software changes the practices and places of learning. </a:t>
            </a:r>
            <a:r>
              <a:rPr lang="en-EE" sz="1800" i="1" dirty="0">
                <a:solidFill>
                  <a:srgbClr val="222222"/>
                </a:solidFill>
                <a:effectLst/>
                <a:latin typeface="Segoe UI Historic" panose="020B0502040204020203" pitchFamily="34" charset="0"/>
                <a:ea typeface="Times New Roman" panose="02020603050405020304" pitchFamily="18" charset="0"/>
              </a:rPr>
              <a:t>Pedagogy, Culture &amp; Society</a:t>
            </a:r>
            <a:r>
              <a:rPr lang="en-EE" sz="1800" dirty="0">
                <a:solidFill>
                  <a:srgbClr val="222222"/>
                </a:solidFill>
                <a:effectLst/>
                <a:latin typeface="Segoe UI Historic" panose="020B0502040204020203" pitchFamily="34" charset="0"/>
                <a:ea typeface="Times New Roman" panose="02020603050405020304" pitchFamily="18" charset="0"/>
              </a:rPr>
              <a:t>, </a:t>
            </a:r>
            <a:r>
              <a:rPr lang="en-EE" sz="1800" i="1" dirty="0">
                <a:solidFill>
                  <a:srgbClr val="222222"/>
                </a:solidFill>
                <a:effectLst/>
                <a:latin typeface="Segoe UI Historic" panose="020B0502040204020203" pitchFamily="34" charset="0"/>
                <a:ea typeface="Times New Roman" panose="02020603050405020304" pitchFamily="18" charset="0"/>
              </a:rPr>
              <a:t>29</a:t>
            </a:r>
            <a:r>
              <a:rPr lang="en-EE" sz="1800" dirty="0">
                <a:solidFill>
                  <a:srgbClr val="222222"/>
                </a:solidFill>
                <a:effectLst/>
                <a:latin typeface="Segoe UI Historic" panose="020B0502040204020203" pitchFamily="34" charset="0"/>
                <a:ea typeface="Times New Roman" panose="02020603050405020304" pitchFamily="18" charset="0"/>
              </a:rPr>
              <a:t>(2), 231-245.</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222222"/>
                </a:solidFill>
                <a:effectLst/>
                <a:latin typeface="Arial" panose="020B0604020202020204" pitchFamily="34" charset="0"/>
                <a:ea typeface="Times New Roman" panose="02020603050405020304" pitchFamily="18" charset="0"/>
              </a:rPr>
              <a:t> </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effectLst/>
                <a:latin typeface="Segoe UI Historic" panose="020B0502040204020203" pitchFamily="34" charset="0"/>
                <a:ea typeface="Times New Roman" panose="02020603050405020304" pitchFamily="18" charset="0"/>
              </a:rPr>
              <a:t>Virkus, S. (20</a:t>
            </a:r>
            <a:r>
              <a:rPr lang="en-US" sz="1800" dirty="0">
                <a:effectLst/>
                <a:latin typeface="Segoe UI Historic" panose="020B0502040204020203" pitchFamily="34" charset="0"/>
                <a:ea typeface="Times New Roman" panose="02020603050405020304" pitchFamily="18" charset="0"/>
              </a:rPr>
              <a:t>24</a:t>
            </a:r>
            <a:r>
              <a:rPr lang="en-EE" sz="1800" dirty="0">
                <a:effectLst/>
                <a:latin typeface="Segoe UI Historic" panose="020B0502040204020203" pitchFamily="34" charset="0"/>
                <a:ea typeface="Times New Roman" panose="02020603050405020304" pitchFamily="18" charset="0"/>
              </a:rPr>
              <a:t>). Collaborative Working, Crowdsourcing, Partnering and Networking</a:t>
            </a:r>
            <a:r>
              <a:rPr lang="en-US" sz="1800" dirty="0">
                <a:effectLst/>
                <a:latin typeface="Segoe UI Historic" panose="020B0502040204020203" pitchFamily="34" charset="0"/>
                <a:ea typeface="Times New Roman" panose="02020603050405020304" pitchFamily="18" charset="0"/>
              </a:rPr>
              <a:t>.  </a:t>
            </a:r>
            <a:r>
              <a:rPr lang="en-EE" sz="1800" i="1" dirty="0">
                <a:effectLst/>
                <a:latin typeface="Segoe UI Historic" panose="020B0502040204020203" pitchFamily="34" charset="0"/>
                <a:ea typeface="Times New Roman" panose="02020603050405020304" pitchFamily="18" charset="0"/>
              </a:rPr>
              <a:t>Encyclopedia of Libraries, Librarianship, and Information Science</a:t>
            </a:r>
            <a:r>
              <a:rPr lang="en-US" sz="1800" i="1" dirty="0">
                <a:effectLst/>
                <a:latin typeface="Segoe UI Historic" panose="020B0502040204020203" pitchFamily="34" charset="0"/>
                <a:ea typeface="Times New Roman" panose="02020603050405020304" pitchFamily="18" charset="0"/>
              </a:rPr>
              <a:t>.</a:t>
            </a:r>
            <a:r>
              <a:rPr lang="en-US" sz="1800" dirty="0">
                <a:effectLst/>
                <a:latin typeface="Segoe UI Historic" panose="020B0502040204020203" pitchFamily="34" charset="0"/>
                <a:ea typeface="Times New Roman" panose="02020603050405020304" pitchFamily="18" charset="0"/>
              </a:rPr>
              <a:t> Academic Press.</a:t>
            </a:r>
            <a:endParaRPr lang="en-EE" sz="1800" dirty="0">
              <a:effectLst/>
              <a:latin typeface="Times New Roman" panose="02020603050405020304" pitchFamily="18" charset="0"/>
              <a:ea typeface="Times New Roman" panose="02020603050405020304" pitchFamily="18" charset="0"/>
            </a:endParaRPr>
          </a:p>
          <a:p>
            <a:pPr marL="123444" indent="0" algn="just">
              <a:buNone/>
            </a:pPr>
            <a:r>
              <a:rPr lang="en-US" sz="1800" dirty="0">
                <a:solidFill>
                  <a:srgbClr val="000000"/>
                </a:solidFill>
                <a:effectLst/>
                <a:latin typeface="Segoe UI Historic" panose="020B0502040204020203" pitchFamily="34" charset="0"/>
                <a:ea typeface="Times New Roman" panose="02020603050405020304" pitchFamily="18" charset="0"/>
              </a:rPr>
              <a:t> </a:t>
            </a:r>
            <a:endParaRPr lang="en-EE" sz="1800" dirty="0">
              <a:effectLst/>
              <a:latin typeface="Times New Roman" panose="02020603050405020304" pitchFamily="18" charset="0"/>
              <a:ea typeface="Times New Roman" panose="02020603050405020304" pitchFamily="18" charset="0"/>
            </a:endParaRPr>
          </a:p>
          <a:p>
            <a:pPr marL="123444" indent="0" algn="just">
              <a:buNone/>
            </a:pPr>
            <a:r>
              <a:rPr lang="en-US" sz="1800" dirty="0">
                <a:solidFill>
                  <a:srgbClr val="000000"/>
                </a:solidFill>
                <a:effectLst/>
                <a:latin typeface="Segoe UI Historic" panose="020B0502040204020203" pitchFamily="34" charset="0"/>
                <a:ea typeface="Times New Roman" panose="02020603050405020304" pitchFamily="18" charset="0"/>
              </a:rPr>
              <a:t>Virkus, S. (2007). Collaboration in LIS education in Europe: Challenges and opportunities. In </a:t>
            </a:r>
            <a:r>
              <a:rPr lang="en-US" sz="1800" i="1" dirty="0">
                <a:solidFill>
                  <a:srgbClr val="000000"/>
                </a:solidFill>
                <a:effectLst/>
                <a:latin typeface="Segoe UI Historic" panose="020B0502040204020203" pitchFamily="34" charset="0"/>
                <a:ea typeface="Times New Roman" panose="02020603050405020304" pitchFamily="18" charset="0"/>
              </a:rPr>
              <a:t>Proceedings of the World Library and Information Congress: 73rd IFLA General Conference and Council. Libraries for the future: Progress, Development and Partnerships</a:t>
            </a:r>
            <a:r>
              <a:rPr lang="en-US" sz="1800" dirty="0">
                <a:solidFill>
                  <a:srgbClr val="000000"/>
                </a:solidFill>
                <a:effectLst/>
                <a:latin typeface="Segoe UI Historic" panose="020B0502040204020203" pitchFamily="34" charset="0"/>
                <a:ea typeface="Times New Roman" panose="02020603050405020304" pitchFamily="18" charset="0"/>
              </a:rPr>
              <a:t> (pp. 19-23).</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GB" sz="1800" dirty="0">
                <a:effectLst/>
                <a:latin typeface="Times New Roman" panose="02020603050405020304" pitchFamily="18" charset="0"/>
                <a:ea typeface="Times New Roman" panose="02020603050405020304" pitchFamily="18" charset="0"/>
              </a:rPr>
              <a:t> </a:t>
            </a:r>
            <a:endParaRPr lang="en-EE" sz="1800" dirty="0">
              <a:effectLst/>
              <a:latin typeface="Times New Roman" panose="02020603050405020304" pitchFamily="18" charset="0"/>
              <a:ea typeface="Times New Roman" panose="02020603050405020304" pitchFamily="18" charset="0"/>
            </a:endParaRPr>
          </a:p>
          <a:p>
            <a:pPr marL="123444" indent="0">
              <a:buNone/>
            </a:pPr>
            <a:r>
              <a:rPr lang="en-EE" sz="1800" dirty="0">
                <a:solidFill>
                  <a:srgbClr val="1D2125"/>
                </a:solidFill>
                <a:effectLst/>
                <a:latin typeface="Segoe UI" panose="020B0502040204020203" pitchFamily="34" charset="0"/>
                <a:ea typeface="Times New Roman" panose="02020603050405020304" pitchFamily="18" charset="0"/>
              </a:rPr>
              <a:t>Zawacki-Richter, O., &amp; Jung, I. (Eds.). (2023). </a:t>
            </a:r>
            <a:r>
              <a:rPr lang="en-EE" sz="1800" i="1" dirty="0">
                <a:solidFill>
                  <a:srgbClr val="1D2125"/>
                </a:solidFill>
                <a:effectLst/>
                <a:latin typeface="Segoe UI" panose="020B0502040204020203" pitchFamily="34" charset="0"/>
                <a:ea typeface="Times New Roman" panose="02020603050405020304" pitchFamily="18" charset="0"/>
              </a:rPr>
              <a:t>Handbook of Open, Distance and Digital Education.</a:t>
            </a:r>
            <a:r>
              <a:rPr lang="en-EE" sz="1800" dirty="0">
                <a:solidFill>
                  <a:srgbClr val="1D2125"/>
                </a:solidFill>
                <a:effectLst/>
                <a:latin typeface="Segoe UI" panose="020B0502040204020203" pitchFamily="34" charset="0"/>
                <a:ea typeface="Times New Roman" panose="02020603050405020304" pitchFamily="18" charset="0"/>
              </a:rPr>
              <a:t> Springer.</a:t>
            </a:r>
            <a:endParaRPr lang="en-EE" sz="1800" dirty="0">
              <a:effectLst/>
              <a:latin typeface="Times New Roman" panose="02020603050405020304" pitchFamily="18" charset="0"/>
              <a:ea typeface="Times New Roman" panose="02020603050405020304" pitchFamily="18" charset="0"/>
            </a:endParaRPr>
          </a:p>
          <a:p>
            <a:pPr marL="123444" indent="0">
              <a:buNone/>
            </a:pPr>
            <a:endParaRPr lang="en-EE" dirty="0"/>
          </a:p>
        </p:txBody>
      </p:sp>
      <p:sp>
        <p:nvSpPr>
          <p:cNvPr id="4" name="Slide Number Placeholder 3">
            <a:extLst>
              <a:ext uri="{FF2B5EF4-FFF2-40B4-BE49-F238E27FC236}">
                <a16:creationId xmlns:a16="http://schemas.microsoft.com/office/drawing/2014/main" id="{A1001504-2D9D-424E-9066-EF48D4E175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429331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Thank you for attention </a:t>
            </a:r>
            <a:endParaRPr/>
          </a:p>
        </p:txBody>
      </p:sp>
      <p:sp>
        <p:nvSpPr>
          <p:cNvPr id="203" name="Google Shape;203;p11"/>
          <p:cNvSpPr txBox="1">
            <a:spLocks noGrp="1"/>
          </p:cNvSpPr>
          <p:nvPr>
            <p:ph type="body" idx="1"/>
          </p:nvPr>
        </p:nvSpPr>
        <p:spPr>
          <a:xfrm>
            <a:off x="581192" y="1962046"/>
            <a:ext cx="11029500" cy="3678300"/>
          </a:xfrm>
          <a:prstGeom prst="rect">
            <a:avLst/>
          </a:prstGeom>
          <a:noFill/>
          <a:ln>
            <a:noFill/>
          </a:ln>
        </p:spPr>
        <p:txBody>
          <a:bodyPr spcFirstLastPara="1" wrap="square" lIns="91425" tIns="45700" rIns="91425" bIns="45700" anchor="ctr" anchorCtr="0">
            <a:normAutofit/>
          </a:bodyPr>
          <a:lstStyle/>
          <a:p>
            <a:pPr marL="306000" lvl="0" indent="-200844" algn="l" rtl="0">
              <a:spcBef>
                <a:spcPts val="0"/>
              </a:spcBef>
              <a:spcAft>
                <a:spcPts val="0"/>
              </a:spcAft>
              <a:buSzPts val="1656"/>
              <a:buNone/>
            </a:pPr>
            <a:endParaRPr/>
          </a:p>
        </p:txBody>
      </p:sp>
      <p:pic>
        <p:nvPicPr>
          <p:cNvPr id="204" name="Google Shape;204;p1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0067925" y="6052803"/>
            <a:ext cx="1602707" cy="515994"/>
          </a:xfrm>
          <a:prstGeom prst="rect">
            <a:avLst/>
          </a:prstGeom>
          <a:noFill/>
          <a:ln>
            <a:noFill/>
          </a:ln>
        </p:spPr>
      </p:pic>
      <p:pic>
        <p:nvPicPr>
          <p:cNvPr id="205" name="Google Shape;205;p1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39262" y="6039852"/>
            <a:ext cx="2310698" cy="484773"/>
          </a:xfrm>
          <a:prstGeom prst="rect">
            <a:avLst/>
          </a:prstGeom>
          <a:noFill/>
          <a:ln>
            <a:noFill/>
          </a:ln>
        </p:spPr>
      </p:pic>
      <p:sp>
        <p:nvSpPr>
          <p:cNvPr id="207" name="Google Shape;207;p11"/>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cxnSp>
        <p:nvCxnSpPr>
          <p:cNvPr id="208" name="Google Shape;208;p11"/>
          <p:cNvCxnSpPr/>
          <p:nvPr/>
        </p:nvCxnSpPr>
        <p:spPr>
          <a:xfrm rot="10800000" flipH="1">
            <a:off x="0" y="5886450"/>
            <a:ext cx="12192000" cy="9525"/>
          </a:xfrm>
          <a:prstGeom prst="straightConnector1">
            <a:avLst/>
          </a:prstGeom>
          <a:noFill/>
          <a:ln w="12700" cap="rnd" cmpd="sng">
            <a:solidFill>
              <a:srgbClr val="848F98"/>
            </a:solidFill>
            <a:prstDash val="solid"/>
            <a:round/>
            <a:headEnd type="none" w="sm" len="sm"/>
            <a:tailEnd type="none" w="sm" len="sm"/>
          </a:ln>
        </p:spPr>
      </p:cxnSp>
      <p:pic>
        <p:nvPicPr>
          <p:cNvPr id="209" name="Google Shape;209;p11"/>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843463" y="3667625"/>
            <a:ext cx="10144125" cy="1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GB" sz="3600" i="0" u="none" strike="noStrike" dirty="0">
                <a:solidFill>
                  <a:schemeClr val="bg1"/>
                </a:solidFill>
                <a:effectLst/>
                <a:latin typeface="Gill Sans MT" panose="020B0502020104020203" pitchFamily="34" charset="77"/>
                <a:ea typeface="Segoe UI Historic" panose="020B0502040204020203" pitchFamily="34" charset="0"/>
                <a:cs typeface="Segoe UI Historic" panose="020B0502040204020203" pitchFamily="34" charset="0"/>
              </a:rPr>
              <a:t>What is Collaboration?</a:t>
            </a:r>
            <a:endParaRPr sz="36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115" name="Google Shape;115;p2"/>
          <p:cNvSpPr txBox="1">
            <a:spLocks noGrp="1"/>
          </p:cNvSpPr>
          <p:nvPr>
            <p:ph type="body" idx="1"/>
          </p:nvPr>
        </p:nvSpPr>
        <p:spPr>
          <a:xfrm>
            <a:off x="477078" y="1947108"/>
            <a:ext cx="5618922" cy="4752278"/>
          </a:xfrm>
          <a:prstGeom prst="rect">
            <a:avLst/>
          </a:prstGeom>
          <a:noFill/>
          <a:ln>
            <a:noFill/>
          </a:ln>
        </p:spPr>
        <p:txBody>
          <a:bodyPr spcFirstLastPara="1" wrap="square" lIns="91425" tIns="45700" rIns="91425" bIns="45700" anchor="ctr" anchorCtr="0">
            <a:normAutofit/>
          </a:bodyPr>
          <a:lstStyle/>
          <a:p>
            <a:pPr marL="374650" indent="-285750">
              <a:spcBef>
                <a:spcPts val="0"/>
              </a:spcBef>
            </a:pPr>
            <a:endParaRPr lang="en-GB" dirty="0"/>
          </a:p>
          <a:p>
            <a:pPr marL="88900" lvl="0" indent="0" algn="l" rtl="0">
              <a:spcBef>
                <a:spcPts val="0"/>
              </a:spcBef>
              <a:spcAft>
                <a:spcPts val="0"/>
              </a:spcAft>
              <a:buSzPts val="1656"/>
              <a:buNone/>
            </a:pPr>
            <a:endParaRPr lang="en-GB" dirty="0"/>
          </a:p>
          <a:p>
            <a:pPr marL="88900" lvl="0" indent="0" algn="l" rtl="0">
              <a:spcBef>
                <a:spcPts val="0"/>
              </a:spcBef>
              <a:spcAft>
                <a:spcPts val="0"/>
              </a:spcAft>
              <a:buSzPts val="1656"/>
              <a:buNone/>
            </a:pPr>
            <a:endParaRPr dirty="0"/>
          </a:p>
        </p:txBody>
      </p:sp>
      <p:sp>
        <p:nvSpPr>
          <p:cNvPr id="116" name="Google Shape;116;p2"/>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5" name="Picture 4">
            <a:extLst>
              <a:ext uri="{FF2B5EF4-FFF2-40B4-BE49-F238E27FC236}">
                <a16:creationId xmlns:a16="http://schemas.microsoft.com/office/drawing/2014/main" id="{A94314CB-0490-5800-B4C1-794AFA3BB162}"/>
              </a:ext>
            </a:extLst>
          </p:cNvPr>
          <p:cNvPicPr>
            <a:picLocks noChangeAspect="1"/>
          </p:cNvPicPr>
          <p:nvPr/>
        </p:nvPicPr>
        <p:blipFill>
          <a:blip r:embed="rId3"/>
          <a:stretch>
            <a:fillRect/>
          </a:stretch>
        </p:blipFill>
        <p:spPr>
          <a:xfrm>
            <a:off x="6982525" y="2313923"/>
            <a:ext cx="4361792" cy="2687364"/>
          </a:xfrm>
          <a:prstGeom prst="rect">
            <a:avLst/>
          </a:prstGeom>
        </p:spPr>
      </p:pic>
      <p:sp>
        <p:nvSpPr>
          <p:cNvPr id="7" name="TextBox 6">
            <a:extLst>
              <a:ext uri="{FF2B5EF4-FFF2-40B4-BE49-F238E27FC236}">
                <a16:creationId xmlns:a16="http://schemas.microsoft.com/office/drawing/2014/main" id="{CE36893D-AF61-8721-667B-4EFCC12B7584}"/>
              </a:ext>
            </a:extLst>
          </p:cNvPr>
          <p:cNvSpPr txBox="1"/>
          <p:nvPr/>
        </p:nvSpPr>
        <p:spPr>
          <a:xfrm>
            <a:off x="477077" y="2186609"/>
            <a:ext cx="7036906" cy="3785652"/>
          </a:xfrm>
          <a:prstGeom prst="rect">
            <a:avLst/>
          </a:prstGeom>
          <a:noFill/>
        </p:spPr>
        <p:txBody>
          <a:bodyPr wrap="square">
            <a:spAutoFit/>
          </a:bodyPr>
          <a:lstStyle/>
          <a:p>
            <a:r>
              <a:rPr lang="en-US" sz="2400" kern="0" dirty="0">
                <a:effectLst/>
                <a:latin typeface="Segoe UI Historic" panose="020B0502040204020203" pitchFamily="34" charset="0"/>
                <a:ea typeface="Segoe UI Historic" panose="020B0502040204020203" pitchFamily="34" charset="0"/>
                <a:cs typeface="Segoe UI Historic" panose="020B0502040204020203" pitchFamily="34" charset="0"/>
              </a:rPr>
              <a:t>The concept of collaboration lacks a universally accepted definition, being a construct that encompasses a myriad of definitions and frameworks (Patel </a:t>
            </a:r>
            <a:r>
              <a:rPr lang="en-US" sz="2400" i="1" kern="0" dirty="0">
                <a:effectLst/>
                <a:latin typeface="Segoe UI Historic" panose="020B0502040204020203" pitchFamily="34" charset="0"/>
                <a:ea typeface="Segoe UI Historic" panose="020B0502040204020203" pitchFamily="34" charset="0"/>
                <a:cs typeface="Segoe UI Historic" panose="020B0502040204020203" pitchFamily="34" charset="0"/>
              </a:rPr>
              <a:t>et al</a:t>
            </a:r>
            <a:r>
              <a:rPr lang="en-US" sz="2400" kern="0" dirty="0">
                <a:effectLst/>
                <a:latin typeface="Segoe UI Historic" panose="020B0502040204020203" pitchFamily="34" charset="0"/>
                <a:ea typeface="Segoe UI Historic" panose="020B0502040204020203" pitchFamily="34" charset="0"/>
                <a:cs typeface="Segoe UI Historic" panose="020B0502040204020203" pitchFamily="34" charset="0"/>
              </a:rPr>
              <a:t>., 2012).</a:t>
            </a:r>
          </a:p>
          <a:p>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a:p>
            <a:r>
              <a:rPr lang="en-US" sz="2400" kern="0" dirty="0">
                <a:effectLst/>
                <a:latin typeface="Segoe UI Historic" panose="020B0502040204020203" pitchFamily="34" charset="0"/>
                <a:ea typeface="Segoe UI Historic" panose="020B0502040204020203" pitchFamily="34" charset="0"/>
                <a:cs typeface="Segoe UI Historic" panose="020B0502040204020203" pitchFamily="34" charset="0"/>
              </a:rPr>
              <a:t>The Cambridge English Dictionary</a:t>
            </a:r>
            <a:r>
              <a:rPr lang="en-US" sz="2400" i="1" kern="0" dirty="0">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sz="2400" kern="0" dirty="0">
                <a:effectLst/>
                <a:latin typeface="Segoe UI Historic" panose="020B0502040204020203" pitchFamily="34" charset="0"/>
                <a:ea typeface="Segoe UI Historic" panose="020B0502040204020203" pitchFamily="34" charset="0"/>
                <a:cs typeface="Segoe UI Historic" panose="020B0502040204020203" pitchFamily="34" charset="0"/>
              </a:rPr>
              <a:t>defines collaborative working as “the act of two or more people or organizations working together for a particular purpose” (The Cambridge English Dictionary, 2023). </a:t>
            </a:r>
            <a:r>
              <a:rPr lang="en-EE" sz="2400" dirty="0">
                <a:effectLst/>
                <a:latin typeface="Segoe UI Historic" panose="020B0502040204020203" pitchFamily="34" charset="0"/>
                <a:ea typeface="Segoe UI Historic" panose="020B0502040204020203" pitchFamily="34" charset="0"/>
                <a:cs typeface="Segoe UI Historic" panose="020B0502040204020203" pitchFamily="34" charset="0"/>
              </a:rPr>
              <a:t> </a:t>
            </a:r>
            <a:endParaRPr lang="en-EE"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95788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39787" y="588579"/>
            <a:ext cx="10515600" cy="1102108"/>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000"/>
            </a:pPr>
            <a:br>
              <a:rPr lang="en-GB" sz="3200" i="0" u="none" strike="noStrike" dirty="0">
                <a:solidFill>
                  <a:schemeClr val="bg1"/>
                </a:solidFill>
                <a:effectLst/>
                <a:latin typeface="Söhne"/>
              </a:rPr>
            </a:br>
            <a:br>
              <a:rPr lang="en-GB" sz="3200" i="0" u="none" strike="noStrike" dirty="0">
                <a:solidFill>
                  <a:schemeClr val="bg1"/>
                </a:solidFill>
                <a:effectLst/>
                <a:latin typeface="Söhne"/>
              </a:rPr>
            </a:br>
            <a:r>
              <a:rPr lang="en-GB" sz="3600" b="0" i="0" u="none" strike="noStrike" dirty="0">
                <a:solidFill>
                  <a:schemeClr val="bg1"/>
                </a:solidFill>
                <a:effectLst/>
                <a:latin typeface="Gill Sans MT" panose="020B0502020104020203" pitchFamily="34" charset="77"/>
                <a:ea typeface="Segoe UI Historic" panose="020B0502040204020203" pitchFamily="34" charset="0"/>
                <a:cs typeface="Segoe UI Historic" panose="020B0502040204020203" pitchFamily="34" charset="0"/>
              </a:rPr>
              <a:t>Types of Collaborative Work</a:t>
            </a:r>
            <a:br>
              <a:rPr lang="en-GB" sz="2800" b="0" i="0" u="none" strike="noStrike" dirty="0">
                <a:solidFill>
                  <a:srgbClr val="0D0D0D"/>
                </a:solidFill>
                <a:effectLst/>
                <a:latin typeface="Söhne"/>
              </a:rPr>
            </a:br>
            <a:br>
              <a:rPr lang="en-GB" sz="3200" i="0" u="none" strike="noStrike" dirty="0">
                <a:solidFill>
                  <a:schemeClr val="bg1"/>
                </a:solidFill>
                <a:effectLst/>
                <a:latin typeface="Söhne"/>
              </a:rPr>
            </a:br>
            <a:endParaRPr sz="36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126124" y="901148"/>
            <a:ext cx="10122775" cy="4438107"/>
          </a:xfrm>
          <a:prstGeom prst="rect">
            <a:avLst/>
          </a:prstGeom>
          <a:noFill/>
          <a:ln>
            <a:noFill/>
          </a:ln>
        </p:spPr>
        <p:txBody>
          <a:bodyPr spcFirstLastPara="1" wrap="square" lIns="91425" tIns="45700" rIns="91425" bIns="45700" anchor="b" anchorCtr="0">
            <a:normAutofit/>
          </a:bodyPr>
          <a:lstStyle/>
          <a:p>
            <a:endParaRPr lang="en-EE" dirty="0">
              <a:effectLst/>
            </a:endParaRPr>
          </a:p>
          <a:p>
            <a:pPr marL="742950" lvl="1" indent="-285750">
              <a:buSzPts val="1000"/>
              <a:buFont typeface="Courier New" panose="02070309020205020404" pitchFamily="49" charset="0"/>
              <a:buChar char="o"/>
              <a:tabLst>
                <a:tab pos="9144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Synchronous vs. Asynchronous Collaboration</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Definitions and Examples</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Advantages and Challenges</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742950" lvl="1" indent="-285750">
              <a:buSzPts val="1000"/>
              <a:buFont typeface="Courier New" panose="02070309020205020404" pitchFamily="49" charset="0"/>
              <a:buChar char="o"/>
              <a:tabLst>
                <a:tab pos="9144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Team Collaboration vs. Project Collaboration</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Characteristics and Objectives</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1143000" lvl="2" indent="-228600">
              <a:buSzPts val="1000"/>
              <a:buFont typeface="Wingdings" pitchFamily="2" charset="2"/>
              <a:buChar char=""/>
              <a:tabLst>
                <a:tab pos="1371600" algn="l"/>
              </a:tabLst>
            </a:pPr>
            <a:r>
              <a:rPr lang="en-EE" sz="2400" b="0" kern="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rPr>
              <a:t>Case Studies and Examples</a:t>
            </a:r>
            <a:endParaRPr lang="en-EE" sz="2400" b="0" kern="100" dirty="0">
              <a:solidFill>
                <a:srgbClr val="000000"/>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3</a:t>
            </a:fld>
            <a:endParaRPr/>
          </a:p>
        </p:txBody>
      </p:sp>
      <p:pic>
        <p:nvPicPr>
          <p:cNvPr id="2" name="Picture 1">
            <a:extLst>
              <a:ext uri="{FF2B5EF4-FFF2-40B4-BE49-F238E27FC236}">
                <a16:creationId xmlns:a16="http://schemas.microsoft.com/office/drawing/2014/main" id="{ACB039BB-EA0B-DF76-725F-6A1A52EFF4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5201" y="3551583"/>
            <a:ext cx="4496835" cy="29873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altLang="en-EE" sz="3600" dirty="0"/>
              <a:t>Networking and Collaboration Tools (1)</a:t>
            </a:r>
            <a:endParaRPr sz="36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74" name="Google Shape;274;p37"/>
          <p:cNvSpPr txBox="1">
            <a:spLocks noGrp="1"/>
          </p:cNvSpPr>
          <p:nvPr>
            <p:ph type="body" idx="1"/>
          </p:nvPr>
        </p:nvSpPr>
        <p:spPr>
          <a:xfrm>
            <a:off x="251791" y="2239617"/>
            <a:ext cx="7301948" cy="4481858"/>
          </a:xfrm>
          <a:prstGeom prst="rect">
            <a:avLst/>
          </a:prstGeom>
          <a:noFill/>
          <a:ln>
            <a:noFill/>
          </a:ln>
        </p:spPr>
        <p:txBody>
          <a:bodyPr spcFirstLastPara="1" wrap="square" lIns="91425" tIns="45700" rIns="91425" bIns="45700" anchor="b" anchorCtr="0">
            <a:normAutofit lnSpcReduction="10000"/>
          </a:bodyPr>
          <a:lstStyle/>
          <a:p>
            <a:pPr marL="685800" indent="-457200">
              <a:buFont typeface="Arial" panose="020B0604020202020204" pitchFamily="34" charset="0"/>
              <a:buChar char="•"/>
            </a:pPr>
            <a:r>
              <a:rPr lang="en-US" altLang="en-EE" sz="26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There are a variety of free and commercial collaboration and networking tools/platforms that support learning and teaching and allow teachers to share materials with their learners and work on them together in real time, or asynchronously. </a:t>
            </a:r>
          </a:p>
          <a:p>
            <a:pPr marL="685800" indent="-457200">
              <a:buFont typeface="Arial" panose="020B0604020202020204" pitchFamily="34" charset="0"/>
              <a:buChar char="•"/>
            </a:pPr>
            <a:r>
              <a:rPr lang="en-US" altLang="en-EE" sz="26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This can enable strengthening of the teacher- learner online relationship, which is particularly valuable in the early stages of a course. </a:t>
            </a:r>
            <a:endParaRPr lang="et-EE" altLang="en-EE" sz="26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gn="l">
              <a:buFont typeface="Arial" panose="020B0604020202020204" pitchFamily="34" charset="0"/>
              <a:buChar char="•"/>
            </a:pPr>
            <a:endParaRPr lang="en-GB" sz="2400" b="0" i="0" u="none" strike="noStrike" dirty="0">
              <a:solidFill>
                <a:srgbClr val="0D0D0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5" name="Google Shape;275;p37"/>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4</a:t>
            </a:fld>
            <a:endParaRPr/>
          </a:p>
        </p:txBody>
      </p:sp>
      <p:pic>
        <p:nvPicPr>
          <p:cNvPr id="5" name="Picture 1">
            <a:extLst>
              <a:ext uri="{FF2B5EF4-FFF2-40B4-BE49-F238E27FC236}">
                <a16:creationId xmlns:a16="http://schemas.microsoft.com/office/drawing/2014/main" id="{A81CD0E8-300B-B833-D47D-70FF92E5F3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6881" y="2720921"/>
            <a:ext cx="4549775"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altLang="en-EE" sz="3600" dirty="0"/>
              <a:t>Networking and Collaboration Tools (2)</a:t>
            </a:r>
            <a:endParaRPr sz="36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74" name="Google Shape;274;p37"/>
          <p:cNvSpPr txBox="1">
            <a:spLocks noGrp="1"/>
          </p:cNvSpPr>
          <p:nvPr>
            <p:ph type="body" idx="1"/>
          </p:nvPr>
        </p:nvSpPr>
        <p:spPr>
          <a:xfrm>
            <a:off x="251791" y="2239617"/>
            <a:ext cx="7301948" cy="4481858"/>
          </a:xfrm>
          <a:prstGeom prst="rect">
            <a:avLst/>
          </a:prstGeom>
          <a:noFill/>
          <a:ln>
            <a:noFill/>
          </a:ln>
        </p:spPr>
        <p:txBody>
          <a:bodyPr spcFirstLastPara="1" wrap="square" lIns="91425" tIns="45700" rIns="91425" bIns="45700" anchor="b" anchorCtr="0">
            <a:normAutofit/>
          </a:bodyPr>
          <a:lstStyle/>
          <a:p>
            <a:pPr marL="571500" indent="-342900">
              <a:buFont typeface="Arial" panose="020B0604020202020204" pitchFamily="34" charset="0"/>
              <a:buChar char="•"/>
            </a:pPr>
            <a:r>
              <a:rPr lang="en-US" altLang="en-EE"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In addition, a range of collaborative networking tools can be used to foster group working and a sense of community between learners on an online course. </a:t>
            </a:r>
          </a:p>
          <a:p>
            <a:pPr marL="571500" indent="-342900">
              <a:buFont typeface="Arial" panose="020B0604020202020204" pitchFamily="34" charset="0"/>
              <a:buChar char="•"/>
            </a:pPr>
            <a:r>
              <a:rPr lang="en-US" altLang="en-EE"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Instant messaging apps can foster backchannels. Activities using Twitter or Pinterest to search for information, or using </a:t>
            </a:r>
            <a:r>
              <a:rPr lang="en-US" altLang="en-EE" sz="2400" dirty="0" err="1">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Diigo</a:t>
            </a:r>
            <a:r>
              <a:rPr lang="en-US" altLang="en-EE" sz="2400"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to gather together relevant internet bookmarks, can help bring an online group together with a shared objective, as well as exposing that group to a wider community in a relevant subject area (OU, 2017). </a:t>
            </a:r>
          </a:p>
          <a:p>
            <a:pPr algn="l">
              <a:buFont typeface="Arial" panose="020B0604020202020204" pitchFamily="34" charset="0"/>
              <a:buChar char="•"/>
            </a:pPr>
            <a:endParaRPr lang="en-GB" sz="2400" b="0" i="0" u="none" strike="noStrike" dirty="0">
              <a:solidFill>
                <a:srgbClr val="0D0D0D"/>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5" name="Google Shape;275;p37"/>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5</a:t>
            </a:fld>
            <a:endParaRPr/>
          </a:p>
        </p:txBody>
      </p:sp>
      <p:pic>
        <p:nvPicPr>
          <p:cNvPr id="5" name="Picture 1">
            <a:extLst>
              <a:ext uri="{FF2B5EF4-FFF2-40B4-BE49-F238E27FC236}">
                <a16:creationId xmlns:a16="http://schemas.microsoft.com/office/drawing/2014/main" id="{A81CD0E8-300B-B833-D47D-70FF92E5F3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6835" y="2720921"/>
            <a:ext cx="3617843"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31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C6D7008D-C1E7-0B3A-C1C4-1E50BC92409D}"/>
              </a:ext>
            </a:extLst>
          </p:cNvPr>
          <p:cNvSpPr>
            <a:spLocks noGrp="1" noChangeArrowheads="1"/>
          </p:cNvSpPr>
          <p:nvPr>
            <p:ph type="title"/>
          </p:nvPr>
        </p:nvSpPr>
        <p:spPr>
          <a:xfrm>
            <a:off x="581193" y="311150"/>
            <a:ext cx="11029616" cy="1406840"/>
          </a:xfrm>
        </p:spPr>
        <p:txBody>
          <a:bodyPr>
            <a:normAutofit/>
          </a:bodyPr>
          <a:lstStyle/>
          <a:p>
            <a:r>
              <a:rPr lang="et-EE" altLang="en-EE" sz="3600" dirty="0" err="1">
                <a:latin typeface="Gill Sans MT" panose="020B0502020104020203" pitchFamily="34" charset="77"/>
              </a:rPr>
              <a:t>Miro</a:t>
            </a:r>
            <a:endParaRPr lang="et-EE" altLang="en-EE" sz="3600" dirty="0">
              <a:latin typeface="Gill Sans MT" panose="020B0502020104020203" pitchFamily="34" charset="77"/>
            </a:endParaRPr>
          </a:p>
        </p:txBody>
      </p:sp>
      <p:sp>
        <p:nvSpPr>
          <p:cNvPr id="40962" name="Content Placeholder 2">
            <a:extLst>
              <a:ext uri="{FF2B5EF4-FFF2-40B4-BE49-F238E27FC236}">
                <a16:creationId xmlns:a16="http://schemas.microsoft.com/office/drawing/2014/main" id="{B551F3BA-A883-1437-21B9-3FEDE95694F6}"/>
              </a:ext>
            </a:extLst>
          </p:cNvPr>
          <p:cNvSpPr>
            <a:spLocks noGrp="1" noChangeArrowheads="1"/>
          </p:cNvSpPr>
          <p:nvPr>
            <p:ph sz="half" idx="1"/>
          </p:nvPr>
        </p:nvSpPr>
        <p:spPr>
          <a:xfrm>
            <a:off x="474663" y="2300286"/>
            <a:ext cx="6373812" cy="3871913"/>
          </a:xfrm>
        </p:spPr>
        <p:txBody>
          <a:bodyPr>
            <a:normAutofit lnSpcReduction="10000"/>
          </a:bodyPr>
          <a:lstStyle/>
          <a:p>
            <a:r>
              <a:rPr lang="en-US" altLang="en-EE" sz="2100" dirty="0">
                <a:hlinkClick r:id="rId2"/>
              </a:rPr>
              <a:t>Miro</a:t>
            </a:r>
            <a:r>
              <a:rPr lang="en-US" altLang="en-EE" sz="2100" dirty="0"/>
              <a:t> is a whiteboard platform that is great for collaborative learning. This platform is excellent for structuring ideas while encouraging students and teams to collaborate. </a:t>
            </a:r>
          </a:p>
          <a:p>
            <a:r>
              <a:rPr lang="en-US" altLang="en-EE" sz="2100" dirty="0"/>
              <a:t>Thanks to its intuitive and comprehendible design, teams can engage in brainstorming, plan activities, give/ask for feedback and suggestions, present different concepts, etc. </a:t>
            </a:r>
          </a:p>
          <a:p>
            <a:r>
              <a:rPr lang="en-US" altLang="en-EE" sz="2100" dirty="0"/>
              <a:t>In addition, the platform comes with a chat, comment, and video section. </a:t>
            </a:r>
          </a:p>
          <a:p>
            <a:r>
              <a:rPr lang="en-US" altLang="en-EE" sz="2100" dirty="0"/>
              <a:t>Miro is free for personal use only. The paid version costs $8 per user, monthly</a:t>
            </a:r>
            <a:r>
              <a:rPr lang="en-US" altLang="en-EE" sz="2000" dirty="0"/>
              <a:t>.</a:t>
            </a:r>
            <a:r>
              <a:rPr lang="en-US" altLang="en-EE" dirty="0"/>
              <a:t> </a:t>
            </a:r>
          </a:p>
          <a:p>
            <a:endParaRPr lang="et-EE" altLang="en-EE" dirty="0"/>
          </a:p>
        </p:txBody>
      </p:sp>
      <p:pic>
        <p:nvPicPr>
          <p:cNvPr id="40963" name="Content Placeholder 4">
            <a:extLst>
              <a:ext uri="{FF2B5EF4-FFF2-40B4-BE49-F238E27FC236}">
                <a16:creationId xmlns:a16="http://schemas.microsoft.com/office/drawing/2014/main" id="{ED11F357-D76F-0FA7-E5EF-390EEF8BC16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607299" y="2089151"/>
            <a:ext cx="4110038" cy="3871912"/>
          </a:xfrm>
        </p:spPr>
      </p:pic>
      <p:sp>
        <p:nvSpPr>
          <p:cNvPr id="40964" name="TextBox 1">
            <a:extLst>
              <a:ext uri="{FF2B5EF4-FFF2-40B4-BE49-F238E27FC236}">
                <a16:creationId xmlns:a16="http://schemas.microsoft.com/office/drawing/2014/main" id="{BC92120F-3722-FBF0-911A-C97511C0959C}"/>
              </a:ext>
            </a:extLst>
          </p:cNvPr>
          <p:cNvSpPr txBox="1">
            <a:spLocks noChangeArrowheads="1"/>
          </p:cNvSpPr>
          <p:nvPr/>
        </p:nvSpPr>
        <p:spPr bwMode="auto">
          <a:xfrm>
            <a:off x="7445375" y="5961063"/>
            <a:ext cx="4595813" cy="58578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600" dirty="0">
                <a:solidFill>
                  <a:schemeClr val="bg1"/>
                </a:solidFill>
              </a:rPr>
              <a:t>You can find out more about this platform in the following video </a:t>
            </a:r>
            <a:r>
              <a:rPr lang="en-US" altLang="en-EE" sz="1600" dirty="0">
                <a:solidFill>
                  <a:schemeClr val="bg1"/>
                </a:solidFill>
                <a:hlinkClick r:id="rId4">
                  <a:extLst>
                    <a:ext uri="{A12FA001-AC4F-418D-AE19-62706E023703}">
                      <ahyp:hlinkClr xmlns:ahyp="http://schemas.microsoft.com/office/drawing/2018/hyperlinkcolor" val="tx"/>
                    </a:ext>
                  </a:extLst>
                </a:hlinkClick>
              </a:rPr>
              <a:t>Getting Started with Miro</a:t>
            </a:r>
            <a:endParaRPr lang="en-US" altLang="en-EE" sz="1600" dirty="0">
              <a:solidFill>
                <a:schemeClr val="bg1"/>
              </a:solidFill>
            </a:endParaRPr>
          </a:p>
        </p:txBody>
      </p:sp>
      <p:pic>
        <p:nvPicPr>
          <p:cNvPr id="40965" name="Picture 5">
            <a:extLst>
              <a:ext uri="{FF2B5EF4-FFF2-40B4-BE49-F238E27FC236}">
                <a16:creationId xmlns:a16="http://schemas.microsoft.com/office/drawing/2014/main" id="{403EF60F-373B-80A4-FF73-3123B21F236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15088" y="5819775"/>
            <a:ext cx="86677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032444FB-D87C-C216-53DD-5273AAF61F2C}"/>
              </a:ext>
            </a:extLst>
          </p:cNvPr>
          <p:cNvSpPr>
            <a:spLocks noGrp="1" noChangeArrowheads="1"/>
          </p:cNvSpPr>
          <p:nvPr>
            <p:ph type="title"/>
          </p:nvPr>
        </p:nvSpPr>
        <p:spPr>
          <a:xfrm>
            <a:off x="838200" y="0"/>
            <a:ext cx="10515600" cy="1436688"/>
          </a:xfrm>
        </p:spPr>
        <p:txBody>
          <a:bodyPr>
            <a:normAutofit/>
          </a:bodyPr>
          <a:lstStyle/>
          <a:p>
            <a:r>
              <a:rPr lang="en-GB" altLang="en-EE" sz="3600" dirty="0" err="1">
                <a:latin typeface="Gill Sans MT" panose="020B0502020104020203" pitchFamily="34" charset="77"/>
              </a:rPr>
              <a:t>Teachfloor</a:t>
            </a:r>
            <a:endParaRPr lang="en-GB" altLang="en-EE" sz="3600" dirty="0">
              <a:latin typeface="Gill Sans MT" panose="020B0502020104020203" pitchFamily="34" charset="77"/>
            </a:endParaRPr>
          </a:p>
        </p:txBody>
      </p:sp>
      <p:sp>
        <p:nvSpPr>
          <p:cNvPr id="41986" name="Content Placeholder 2">
            <a:extLst>
              <a:ext uri="{FF2B5EF4-FFF2-40B4-BE49-F238E27FC236}">
                <a16:creationId xmlns:a16="http://schemas.microsoft.com/office/drawing/2014/main" id="{7BA85989-DD80-D631-1368-7E3F075B3C23}"/>
              </a:ext>
            </a:extLst>
          </p:cNvPr>
          <p:cNvSpPr>
            <a:spLocks noGrp="1" noChangeArrowheads="1"/>
          </p:cNvSpPr>
          <p:nvPr>
            <p:ph sz="half" idx="1"/>
          </p:nvPr>
        </p:nvSpPr>
        <p:spPr>
          <a:xfrm>
            <a:off x="728663" y="2080590"/>
            <a:ext cx="5364162" cy="4091609"/>
          </a:xfrm>
        </p:spPr>
        <p:txBody>
          <a:bodyPr>
            <a:normAutofit lnSpcReduction="10000"/>
          </a:bodyPr>
          <a:lstStyle/>
          <a:p>
            <a:r>
              <a:rPr lang="en-US" altLang="en-EE" sz="2000" dirty="0">
                <a:hlinkClick r:id="rId2"/>
              </a:rPr>
              <a:t>Teachfloor</a:t>
            </a:r>
            <a:r>
              <a:rPr lang="en-US" altLang="en-EE" sz="2000" dirty="0"/>
              <a:t> is a cohort-based collaborative learning platform that allows to make the learning experience engaging, collaborative, and interactive.</a:t>
            </a:r>
          </a:p>
          <a:p>
            <a:r>
              <a:rPr lang="en-US" altLang="en-EE" sz="2000" dirty="0"/>
              <a:t>Enables creating, managing, and selling online cohort-based courses. </a:t>
            </a:r>
          </a:p>
          <a:p>
            <a:r>
              <a:rPr lang="en-US" altLang="en-EE" sz="2000" dirty="0"/>
              <a:t>Combine synchronous and asynchronous communication. </a:t>
            </a:r>
          </a:p>
          <a:p>
            <a:r>
              <a:rPr lang="en-US" altLang="en-EE" sz="2000" dirty="0"/>
              <a:t>Offers a 15-day trial period, after which you get to choose between the business and the pro tier. The pro tier (up to 100 students) costs $99 per month, whereas you get a custom quote for the business tier.</a:t>
            </a:r>
          </a:p>
          <a:p>
            <a:endParaRPr lang="et-EE" altLang="en-EE" sz="2000" dirty="0"/>
          </a:p>
        </p:txBody>
      </p:sp>
      <p:sp>
        <p:nvSpPr>
          <p:cNvPr id="4" name="Content Placeholder 3">
            <a:extLst>
              <a:ext uri="{FF2B5EF4-FFF2-40B4-BE49-F238E27FC236}">
                <a16:creationId xmlns:a16="http://schemas.microsoft.com/office/drawing/2014/main" id="{9BCBCA36-CFFF-2AD5-BC2C-DD78D311EAE1}"/>
              </a:ext>
            </a:extLst>
          </p:cNvPr>
          <p:cNvSpPr>
            <a:spLocks noGrp="1"/>
          </p:cNvSpPr>
          <p:nvPr>
            <p:ph sz="half" idx="2"/>
          </p:nvPr>
        </p:nvSpPr>
        <p:spPr>
          <a:xfrm>
            <a:off x="6202363" y="2080590"/>
            <a:ext cx="5815012" cy="2978773"/>
          </a:xfrm>
        </p:spPr>
        <p:txBody>
          <a:bodyPr>
            <a:normAutofit lnSpcReduction="10000"/>
          </a:bodyPr>
          <a:lstStyle/>
          <a:p>
            <a:pPr marL="0" indent="0">
              <a:buFont typeface="Arial" charset="0"/>
              <a:buNone/>
              <a:defRPr/>
            </a:pPr>
            <a:r>
              <a:rPr lang="en-US" sz="2000" dirty="0"/>
              <a:t>Benefits:</a:t>
            </a:r>
          </a:p>
          <a:p>
            <a:pPr>
              <a:buFont typeface="Arial" charset="0"/>
              <a:buChar char="•"/>
              <a:defRPr/>
            </a:pPr>
            <a:r>
              <a:rPr lang="en-US" sz="2000" dirty="0"/>
              <a:t>Create cohort-based learning in minute — not days.</a:t>
            </a:r>
          </a:p>
          <a:p>
            <a:pPr>
              <a:buFont typeface="Arial" charset="0"/>
              <a:buChar char="•"/>
              <a:defRPr/>
            </a:pPr>
            <a:r>
              <a:rPr lang="en-US" sz="2000" dirty="0"/>
              <a:t>Create a collaborative environment using peer learning.</a:t>
            </a:r>
          </a:p>
          <a:p>
            <a:pPr>
              <a:buFont typeface="Arial" charset="0"/>
              <a:buChar char="•"/>
              <a:defRPr/>
            </a:pPr>
            <a:r>
              <a:rPr lang="en-US" sz="2000" dirty="0"/>
              <a:t>Manage communities to encourage valuable discussions and connections.</a:t>
            </a:r>
          </a:p>
          <a:p>
            <a:pPr>
              <a:buFont typeface="Arial" charset="0"/>
              <a:buChar char="•"/>
              <a:defRPr/>
            </a:pPr>
            <a:r>
              <a:rPr lang="en-US" sz="2000" dirty="0"/>
              <a:t>Build an entire academy under your brand</a:t>
            </a:r>
          </a:p>
          <a:p>
            <a:pPr>
              <a:buFont typeface="Arial" charset="0"/>
              <a:buChar char="•"/>
              <a:defRPr/>
            </a:pPr>
            <a:r>
              <a:rPr lang="en-US" sz="2000" dirty="0"/>
              <a:t>Use Zoom to run, sync, and automate classes.</a:t>
            </a:r>
          </a:p>
          <a:p>
            <a:pPr>
              <a:buFont typeface="Arial" charset="0"/>
              <a:buChar char="•"/>
              <a:defRPr/>
            </a:pPr>
            <a:endParaRPr lang="et-EE" dirty="0"/>
          </a:p>
        </p:txBody>
      </p:sp>
      <p:sp>
        <p:nvSpPr>
          <p:cNvPr id="41988" name="TextBox 4">
            <a:extLst>
              <a:ext uri="{FF2B5EF4-FFF2-40B4-BE49-F238E27FC236}">
                <a16:creationId xmlns:a16="http://schemas.microsoft.com/office/drawing/2014/main" id="{C79FB6FD-9AE4-F95B-37C5-1C967DF2A910}"/>
              </a:ext>
            </a:extLst>
          </p:cNvPr>
          <p:cNvSpPr txBox="1">
            <a:spLocks noChangeArrowheads="1"/>
          </p:cNvSpPr>
          <p:nvPr/>
        </p:nvSpPr>
        <p:spPr bwMode="auto">
          <a:xfrm>
            <a:off x="6530975" y="5248275"/>
            <a:ext cx="5237163" cy="12477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GB" altLang="en-EE" sz="1500" b="1" dirty="0">
                <a:solidFill>
                  <a:schemeClr val="bg1"/>
                </a:solidFill>
              </a:rPr>
              <a:t>Cohort-based learning</a:t>
            </a:r>
            <a:r>
              <a:rPr lang="en-GB" altLang="en-EE" sz="1500" dirty="0">
                <a:solidFill>
                  <a:schemeClr val="bg1"/>
                </a:solidFill>
              </a:rPr>
              <a:t> describes a learning style where a group of students (a ‘cohort’) take a series of classes together as a group. Students have the same learning schedules and deadlines as opposed to working at their own pace.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13BD49D4-E5D4-06A6-B81D-A91042618703}"/>
              </a:ext>
            </a:extLst>
          </p:cNvPr>
          <p:cNvSpPr>
            <a:spLocks noGrp="1" noChangeArrowheads="1"/>
          </p:cNvSpPr>
          <p:nvPr>
            <p:ph type="title"/>
          </p:nvPr>
        </p:nvSpPr>
        <p:spPr/>
        <p:txBody>
          <a:bodyPr>
            <a:normAutofit/>
          </a:bodyPr>
          <a:lstStyle/>
          <a:p>
            <a:r>
              <a:rPr lang="en-US" altLang="en-EE" sz="3600" dirty="0"/>
              <a:t>Nearpod</a:t>
            </a:r>
            <a:endParaRPr lang="et-EE" altLang="en-EE" sz="3600" dirty="0"/>
          </a:p>
        </p:txBody>
      </p:sp>
      <p:sp>
        <p:nvSpPr>
          <p:cNvPr id="43010" name="Content Placeholder 2">
            <a:extLst>
              <a:ext uri="{FF2B5EF4-FFF2-40B4-BE49-F238E27FC236}">
                <a16:creationId xmlns:a16="http://schemas.microsoft.com/office/drawing/2014/main" id="{651670D5-1B20-7518-229F-96B9E40A98A4}"/>
              </a:ext>
            </a:extLst>
          </p:cNvPr>
          <p:cNvSpPr>
            <a:spLocks noGrp="1" noChangeArrowheads="1"/>
          </p:cNvSpPr>
          <p:nvPr>
            <p:ph sz="half" idx="1"/>
          </p:nvPr>
        </p:nvSpPr>
        <p:spPr>
          <a:xfrm>
            <a:off x="612775" y="2059332"/>
            <a:ext cx="4937125" cy="4616450"/>
          </a:xfrm>
        </p:spPr>
        <p:txBody>
          <a:bodyPr>
            <a:normAutofit lnSpcReduction="10000"/>
          </a:bodyPr>
          <a:lstStyle/>
          <a:p>
            <a:r>
              <a:rPr lang="en-US" altLang="en-EE" sz="2200" dirty="0">
                <a:hlinkClick r:id="rId2"/>
              </a:rPr>
              <a:t>Nearpod </a:t>
            </a:r>
            <a:r>
              <a:rPr lang="en-US" altLang="en-EE" sz="2200" dirty="0"/>
              <a:t>is considered one of the best collaborative learning tools for interactive presentations and assessments. </a:t>
            </a:r>
          </a:p>
          <a:p>
            <a:r>
              <a:rPr lang="en-US" altLang="en-EE" sz="2200" dirty="0"/>
              <a:t>Thanks to its intuitive interface, it is straightforward to create lessons and videos. </a:t>
            </a:r>
          </a:p>
          <a:p>
            <a:r>
              <a:rPr lang="en-US" altLang="en-EE" sz="2200" dirty="0"/>
              <a:t>It is super-easy to upload learning materials from places such as YouTube, PowerPoint, and Google Slides. </a:t>
            </a:r>
          </a:p>
          <a:p>
            <a:endParaRPr lang="et-EE" altLang="en-EE" sz="2200" dirty="0"/>
          </a:p>
        </p:txBody>
      </p:sp>
      <p:sp>
        <p:nvSpPr>
          <p:cNvPr id="43011" name="Content Placeholder 3">
            <a:extLst>
              <a:ext uri="{FF2B5EF4-FFF2-40B4-BE49-F238E27FC236}">
                <a16:creationId xmlns:a16="http://schemas.microsoft.com/office/drawing/2014/main" id="{3028654B-ABF3-3B31-934A-069716B6496B}"/>
              </a:ext>
            </a:extLst>
          </p:cNvPr>
          <p:cNvSpPr>
            <a:spLocks noGrp="1" noChangeArrowheads="1"/>
          </p:cNvSpPr>
          <p:nvPr>
            <p:ph sz="half" idx="2"/>
          </p:nvPr>
        </p:nvSpPr>
        <p:spPr>
          <a:xfrm>
            <a:off x="6008688" y="2292626"/>
            <a:ext cx="5843587" cy="3336649"/>
          </a:xfrm>
        </p:spPr>
        <p:txBody>
          <a:bodyPr>
            <a:normAutofit lnSpcReduction="10000"/>
          </a:bodyPr>
          <a:lstStyle/>
          <a:p>
            <a:r>
              <a:rPr lang="en-US" altLang="en-EE" sz="2200" dirty="0"/>
              <a:t>Starting an interactive discussion is another thing designed to be easily accessible. </a:t>
            </a:r>
          </a:p>
          <a:p>
            <a:r>
              <a:rPr lang="en-US" altLang="en-EE" sz="2200" dirty="0"/>
              <a:t>One just needs to click on some lesson slides, add a topic to that particular slide, and learners can respond to it the moment they reach it. Learners can give a video, audio, or textual response. </a:t>
            </a:r>
          </a:p>
          <a:p>
            <a:r>
              <a:rPr lang="en-US" altLang="en-EE" sz="2200" dirty="0"/>
              <a:t>users can choose between three tiers: Silver (free), Golden ($120 per year), and Platinum ($349 per year). </a:t>
            </a:r>
          </a:p>
          <a:p>
            <a:endParaRPr lang="et-EE" altLang="en-EE" sz="2000" dirty="0"/>
          </a:p>
          <a:p>
            <a:endParaRPr lang="et-EE" altLang="en-EE" sz="2000" dirty="0"/>
          </a:p>
        </p:txBody>
      </p:sp>
      <p:sp>
        <p:nvSpPr>
          <p:cNvPr id="43012" name="TextBox 1">
            <a:extLst>
              <a:ext uri="{FF2B5EF4-FFF2-40B4-BE49-F238E27FC236}">
                <a16:creationId xmlns:a16="http://schemas.microsoft.com/office/drawing/2014/main" id="{5C6527ED-95BD-D098-E7A9-8C1FAE020BEA}"/>
              </a:ext>
            </a:extLst>
          </p:cNvPr>
          <p:cNvSpPr txBox="1">
            <a:spLocks noChangeArrowheads="1"/>
          </p:cNvSpPr>
          <p:nvPr/>
        </p:nvSpPr>
        <p:spPr bwMode="auto">
          <a:xfrm>
            <a:off x="6994525" y="5629275"/>
            <a:ext cx="4584700"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600" dirty="0">
                <a:solidFill>
                  <a:schemeClr val="bg1"/>
                </a:solidFill>
              </a:rPr>
              <a:t>You can find out more about this platform in the following video </a:t>
            </a:r>
            <a:r>
              <a:rPr lang="en-US" altLang="en-EE" sz="1600" dirty="0">
                <a:solidFill>
                  <a:schemeClr val="bg1"/>
                </a:solidFill>
                <a:hlinkClick r:id="rId3">
                  <a:extLst>
                    <a:ext uri="{A12FA001-AC4F-418D-AE19-62706E023703}">
                      <ahyp:hlinkClr xmlns:ahyp="http://schemas.microsoft.com/office/drawing/2018/hyperlinkcolor" val="tx"/>
                    </a:ext>
                  </a:extLst>
                </a:hlinkClick>
              </a:rPr>
              <a:t>Nearpod for Teachers</a:t>
            </a:r>
            <a:endParaRPr lang="en-US" altLang="en-EE" sz="1600" dirty="0">
              <a:solidFill>
                <a:schemeClr val="bg1"/>
              </a:solidFill>
            </a:endParaRPr>
          </a:p>
        </p:txBody>
      </p:sp>
      <p:pic>
        <p:nvPicPr>
          <p:cNvPr id="43013" name="Picture 5">
            <a:extLst>
              <a:ext uri="{FF2B5EF4-FFF2-40B4-BE49-F238E27FC236}">
                <a16:creationId xmlns:a16="http://schemas.microsoft.com/office/drawing/2014/main" id="{7FB004EC-1A40-F9FD-68A2-2840F9A40A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08688" y="5521325"/>
            <a:ext cx="985837"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185C4A49-DFDC-E5D9-DBC0-92A47901308A}"/>
              </a:ext>
            </a:extLst>
          </p:cNvPr>
          <p:cNvSpPr>
            <a:spLocks noGrp="1" noChangeArrowheads="1"/>
          </p:cNvSpPr>
          <p:nvPr>
            <p:ph type="title"/>
          </p:nvPr>
        </p:nvSpPr>
        <p:spPr>
          <a:xfrm>
            <a:off x="581193" y="397565"/>
            <a:ext cx="11029616" cy="1320425"/>
          </a:xfrm>
        </p:spPr>
        <p:txBody>
          <a:bodyPr>
            <a:normAutofit/>
          </a:bodyPr>
          <a:lstStyle/>
          <a:p>
            <a:r>
              <a:rPr lang="et-EE" altLang="en-EE" sz="3600" dirty="0" err="1"/>
              <a:t>Zoom</a:t>
            </a:r>
            <a:endParaRPr lang="et-EE" altLang="en-EE" sz="3600" dirty="0"/>
          </a:p>
        </p:txBody>
      </p:sp>
      <p:sp>
        <p:nvSpPr>
          <p:cNvPr id="44034" name="Content Placeholder 2">
            <a:extLst>
              <a:ext uri="{FF2B5EF4-FFF2-40B4-BE49-F238E27FC236}">
                <a16:creationId xmlns:a16="http://schemas.microsoft.com/office/drawing/2014/main" id="{528790FE-1BD0-CF78-0A83-BA1814E74FCB}"/>
              </a:ext>
            </a:extLst>
          </p:cNvPr>
          <p:cNvSpPr>
            <a:spLocks noGrp="1" noChangeArrowheads="1"/>
          </p:cNvSpPr>
          <p:nvPr>
            <p:ph sz="half" idx="1"/>
          </p:nvPr>
        </p:nvSpPr>
        <p:spPr>
          <a:xfrm>
            <a:off x="838200" y="2411896"/>
            <a:ext cx="5135563" cy="3760304"/>
          </a:xfrm>
        </p:spPr>
        <p:txBody>
          <a:bodyPr>
            <a:normAutofit lnSpcReduction="10000"/>
          </a:bodyPr>
          <a:lstStyle/>
          <a:p>
            <a:r>
              <a:rPr lang="en-US" altLang="en-EE" sz="2000" dirty="0">
                <a:hlinkClick r:id="rId2"/>
              </a:rPr>
              <a:t>Zoom</a:t>
            </a:r>
            <a:r>
              <a:rPr lang="en-US" altLang="en-EE" sz="2000" dirty="0"/>
              <a:t> is a </a:t>
            </a:r>
            <a:r>
              <a:rPr lang="en-US" altLang="en-EE" sz="2000" dirty="0">
                <a:solidFill>
                  <a:srgbClr val="505050"/>
                </a:solidFill>
              </a:rPr>
              <a:t>synchronous virtual meeting tool supporting communication and collaboration  using video, audio, screen-sharing and text chat, and include options to split groups into breakout rooms, </a:t>
            </a:r>
            <a:r>
              <a:rPr lang="en-US" altLang="en-EE" sz="2000" dirty="0"/>
              <a:t>audio and camera control, the ability to record meetings, virtual background, gallery and portrait views, and so on</a:t>
            </a:r>
            <a:r>
              <a:rPr lang="en-US" altLang="en-EE" sz="2000" dirty="0">
                <a:solidFill>
                  <a:srgbClr val="505050"/>
                </a:solidFill>
              </a:rPr>
              <a:t>. </a:t>
            </a:r>
            <a:endParaRPr lang="en-US" altLang="en-EE" sz="2000" dirty="0"/>
          </a:p>
          <a:p>
            <a:r>
              <a:rPr lang="en-US" altLang="en-EE" sz="2000" dirty="0"/>
              <a:t>Can host up to 500 people at one video meeting. </a:t>
            </a:r>
          </a:p>
          <a:p>
            <a:r>
              <a:rPr lang="en-US" altLang="en-EE" sz="2000" dirty="0"/>
              <a:t>Unlimited chat time is available only for paid accounts. </a:t>
            </a:r>
          </a:p>
          <a:p>
            <a:endParaRPr lang="en-US" altLang="en-EE" sz="2000" dirty="0"/>
          </a:p>
          <a:p>
            <a:endParaRPr lang="et-EE" altLang="en-EE" sz="2000" dirty="0"/>
          </a:p>
        </p:txBody>
      </p:sp>
      <p:pic>
        <p:nvPicPr>
          <p:cNvPr id="44035" name="Picture 1" descr="https://www.monash.edu/__data/assets/image/0003/2309844/zoom.png">
            <a:extLst>
              <a:ext uri="{FF2B5EF4-FFF2-40B4-BE49-F238E27FC236}">
                <a16:creationId xmlns:a16="http://schemas.microsoft.com/office/drawing/2014/main" id="{817526A0-A311-1C49-2781-3D1F4213FE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7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Content Placeholder 6">
            <a:extLst>
              <a:ext uri="{FF2B5EF4-FFF2-40B4-BE49-F238E27FC236}">
                <a16:creationId xmlns:a16="http://schemas.microsoft.com/office/drawing/2014/main" id="{7DEA35B4-927E-8C5A-A604-8252B1ECC88F}"/>
              </a:ext>
            </a:extLst>
          </p:cNvPr>
          <p:cNvSpPr>
            <a:spLocks noGrp="1" noChangeArrowheads="1"/>
          </p:cNvSpPr>
          <p:nvPr>
            <p:ph sz="half" idx="2"/>
          </p:nvPr>
        </p:nvSpPr>
        <p:spPr>
          <a:xfrm>
            <a:off x="6092825" y="1497013"/>
            <a:ext cx="5568950" cy="4675187"/>
          </a:xfrm>
        </p:spPr>
        <p:txBody>
          <a:bodyPr>
            <a:normAutofit lnSpcReduction="10000"/>
          </a:bodyPr>
          <a:lstStyle/>
          <a:p>
            <a:r>
              <a:rPr lang="en-US" altLang="en-EE" sz="2000" b="1" dirty="0"/>
              <a:t>Zoom Webinars</a:t>
            </a:r>
            <a:r>
              <a:rPr lang="en-US" altLang="en-EE" sz="2000" dirty="0"/>
              <a:t> are useful for more one-way communication with a large size group (up to 500). Options for participants to communicate are restricted, making it more suitable for announcements and general information to a large group, rather than for two-way or small-scale collaboration.</a:t>
            </a:r>
          </a:p>
          <a:p>
            <a:r>
              <a:rPr lang="en-US" altLang="en-EE" sz="2000" dirty="0"/>
              <a:t>In addition to its free tier, Zoom offers three more premium tiers: pro, business, and enterprise. The pro tier costs $14 per host monthly, whereas both the business and enterprise tiers cost $19 per host monthly. </a:t>
            </a:r>
          </a:p>
          <a:p>
            <a:endParaRPr lang="et-EE" altLang="en-EE" sz="2000" dirty="0"/>
          </a:p>
        </p:txBody>
      </p:sp>
      <p:sp>
        <p:nvSpPr>
          <p:cNvPr id="44037" name="TextBox 1">
            <a:extLst>
              <a:ext uri="{FF2B5EF4-FFF2-40B4-BE49-F238E27FC236}">
                <a16:creationId xmlns:a16="http://schemas.microsoft.com/office/drawing/2014/main" id="{88E44038-D634-FCEC-9739-7B83A5AA1044}"/>
              </a:ext>
            </a:extLst>
          </p:cNvPr>
          <p:cNvSpPr txBox="1">
            <a:spLocks noChangeArrowheads="1"/>
          </p:cNvSpPr>
          <p:nvPr/>
        </p:nvSpPr>
        <p:spPr bwMode="auto">
          <a:xfrm>
            <a:off x="7029450" y="6069013"/>
            <a:ext cx="4632325" cy="584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Font typeface="Arial" panose="020B0604020202020204" pitchFamily="34" charset="0"/>
              <a:buChar char="•"/>
              <a:defRPr sz="2800">
                <a:solidFill>
                  <a:schemeClr val="tx1"/>
                </a:solidFill>
                <a:latin typeface="Century Gothic" panose="020B0502020202020204" pitchFamily="34" charset="0"/>
              </a:defRPr>
            </a:lvl1pPr>
            <a:lvl2pPr marL="742950" indent="-285750">
              <a:spcBef>
                <a:spcPts val="500"/>
              </a:spcBef>
              <a:buFont typeface="Arial" panose="020B0604020202020204" pitchFamily="34" charset="0"/>
              <a:buChar char="•"/>
              <a:defRPr sz="2400">
                <a:solidFill>
                  <a:schemeClr val="tx1"/>
                </a:solidFill>
                <a:latin typeface="Century Gothic" panose="020B0502020202020204" pitchFamily="34" charset="0"/>
              </a:defRPr>
            </a:lvl2pPr>
            <a:lvl3pPr marL="1143000" indent="-228600">
              <a:spcBef>
                <a:spcPts val="500"/>
              </a:spcBef>
              <a:buFont typeface="Arial" panose="020B0604020202020204" pitchFamily="34" charset="0"/>
              <a:buChar char="•"/>
              <a:defRPr sz="2000">
                <a:solidFill>
                  <a:schemeClr val="tx1"/>
                </a:solidFill>
                <a:latin typeface="Century Gothic" panose="020B0502020202020204" pitchFamily="34" charset="0"/>
              </a:defRPr>
            </a:lvl3pPr>
            <a:lvl4pPr marL="1600200" indent="-228600">
              <a:spcBef>
                <a:spcPts val="500"/>
              </a:spcBef>
              <a:buFont typeface="Arial" panose="020B0604020202020204" pitchFamily="34" charset="0"/>
              <a:buChar char="•"/>
              <a:defRPr>
                <a:solidFill>
                  <a:schemeClr val="tx1"/>
                </a:solidFill>
                <a:latin typeface="Century Gothic" panose="020B0502020202020204" pitchFamily="34" charset="0"/>
              </a:defRPr>
            </a:lvl4pPr>
            <a:lvl5pPr marL="2057400" indent="-228600">
              <a:spcBef>
                <a:spcPts val="500"/>
              </a:spcBef>
              <a:buFont typeface="Arial" panose="020B0604020202020204" pitchFamily="34" charset="0"/>
              <a:buChar char="•"/>
              <a:defRPr>
                <a:solidFill>
                  <a:schemeClr val="tx1"/>
                </a:solidFill>
                <a:latin typeface="Century Gothic" panose="020B0502020202020204" pitchFamily="34" charset="0"/>
              </a:defRPr>
            </a:lvl5pPr>
            <a:lvl6pPr marL="25146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6pPr>
            <a:lvl7pPr marL="29718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7pPr>
            <a:lvl8pPr marL="34290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8pPr>
            <a:lvl9pPr marL="3886200" indent="-228600" defTabSz="457200" eaLnBrk="0" fontAlgn="base" hangingPunct="0">
              <a:spcBef>
                <a:spcPts val="500"/>
              </a:spcBef>
              <a:spcAft>
                <a:spcPct val="0"/>
              </a:spcAft>
              <a:buFont typeface="Arial" panose="020B0604020202020204" pitchFamily="34" charset="0"/>
              <a:buChar char="•"/>
              <a:defRPr>
                <a:solidFill>
                  <a:schemeClr val="tx1"/>
                </a:solidFill>
                <a:latin typeface="Century Gothic" panose="020B0502020202020204" pitchFamily="34" charset="0"/>
              </a:defRPr>
            </a:lvl9pPr>
          </a:lstStyle>
          <a:p>
            <a:pPr>
              <a:spcBef>
                <a:spcPct val="0"/>
              </a:spcBef>
              <a:buFontTx/>
              <a:buNone/>
            </a:pPr>
            <a:r>
              <a:rPr lang="en-US" altLang="en-EE" sz="1600" dirty="0">
                <a:solidFill>
                  <a:schemeClr val="bg1"/>
                </a:solidFill>
              </a:rPr>
              <a:t>You can find out more about this platform in the following video </a:t>
            </a:r>
            <a:r>
              <a:rPr lang="en-US" altLang="en-EE" sz="1600" dirty="0">
                <a:solidFill>
                  <a:schemeClr val="bg1"/>
                </a:solidFill>
                <a:hlinkClick r:id="rId4">
                  <a:extLst>
                    <a:ext uri="{A12FA001-AC4F-418D-AE19-62706E023703}">
                      <ahyp:hlinkClr xmlns:ahyp="http://schemas.microsoft.com/office/drawing/2018/hyperlinkcolor" val="tx"/>
                    </a:ext>
                  </a:extLst>
                </a:hlinkClick>
              </a:rPr>
              <a:t>Zoom tutorial 2022</a:t>
            </a:r>
            <a:endParaRPr lang="en-US" altLang="en-EE" sz="1600" dirty="0">
              <a:solidFill>
                <a:schemeClr val="bg1"/>
              </a:solidFill>
            </a:endParaRPr>
          </a:p>
        </p:txBody>
      </p:sp>
      <p:pic>
        <p:nvPicPr>
          <p:cNvPr id="44038" name="Picture 6">
            <a:extLst>
              <a:ext uri="{FF2B5EF4-FFF2-40B4-BE49-F238E27FC236}">
                <a16:creationId xmlns:a16="http://schemas.microsoft.com/office/drawing/2014/main" id="{61BA6768-5AC2-8DB4-AD84-F4DA6EDA74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2825" y="5949950"/>
            <a:ext cx="817563"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1789</Words>
  <Application>Microsoft Macintosh PowerPoint</Application>
  <PresentationFormat>Widescreen</PresentationFormat>
  <Paragraphs>138</Paragraphs>
  <Slides>17</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Gill Sans MT</vt:lpstr>
      <vt:lpstr>Noto Sans Symbols</vt:lpstr>
      <vt:lpstr>Gill Sans</vt:lpstr>
      <vt:lpstr>Segoe UI Historic</vt:lpstr>
      <vt:lpstr>Times New Roman</vt:lpstr>
      <vt:lpstr>Segoe UI</vt:lpstr>
      <vt:lpstr>Söhne</vt:lpstr>
      <vt:lpstr>Abril Fatface</vt:lpstr>
      <vt:lpstr>Arial</vt:lpstr>
      <vt:lpstr>Courier New</vt:lpstr>
      <vt:lpstr>Calibri</vt:lpstr>
      <vt:lpstr>Century Gothic</vt:lpstr>
      <vt:lpstr>Oswald</vt:lpstr>
      <vt:lpstr>Wingdings</vt:lpstr>
      <vt:lpstr>Dividend</vt:lpstr>
      <vt:lpstr>Digital Tools for Education: Collaborative Tools and Applications </vt:lpstr>
      <vt:lpstr>What is Collaboration?</vt:lpstr>
      <vt:lpstr>  Types of Collaborative Work  </vt:lpstr>
      <vt:lpstr>Networking and Collaboration Tools (1)</vt:lpstr>
      <vt:lpstr>Networking and Collaboration Tools (2)</vt:lpstr>
      <vt:lpstr>Miro</vt:lpstr>
      <vt:lpstr>Teachfloor</vt:lpstr>
      <vt:lpstr>Nearpod</vt:lpstr>
      <vt:lpstr>Zoom</vt:lpstr>
      <vt:lpstr>Microsoft Teams</vt:lpstr>
      <vt:lpstr>Slack</vt:lpstr>
      <vt:lpstr>Google Docs</vt:lpstr>
      <vt:lpstr>Google Workspace</vt:lpstr>
      <vt:lpstr>Perusall</vt:lpstr>
      <vt:lpstr> Engaging Students and Building Community </vt:lpstr>
      <vt:lpstr>References</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1.1: Fundamentals of Big Data</dc:title>
  <dc:creator>Daina</dc:creator>
  <cp:lastModifiedBy>Sirje Virkus</cp:lastModifiedBy>
  <cp:revision>49</cp:revision>
  <dcterms:created xsi:type="dcterms:W3CDTF">2023-01-17T05:44:24Z</dcterms:created>
  <dcterms:modified xsi:type="dcterms:W3CDTF">2024-07-07T21:38:09Z</dcterms:modified>
</cp:coreProperties>
</file>