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60"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81" r:id="rId20"/>
    <p:sldId id="26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panose="020B0502020104020203" pitchFamily="34" charset="-79"/>
      <p:regular r:id="rId31"/>
      <p:bold r:id="rId32"/>
    </p:embeddedFont>
    <p:embeddedFont>
      <p:font typeface="Gill Sans MT" panose="020B0502020104020203" pitchFamily="34" charset="77"/>
      <p:regular r:id="rId33"/>
      <p:bold r:id="rId34"/>
      <p:italic r:id="rId35"/>
      <p:boldItalic r:id="rId36"/>
    </p:embeddedFont>
    <p:embeddedFont>
      <p:font typeface="Segoe UI" panose="020B0502040204020203" pitchFamily="34" charset="0"/>
      <p:regular r:id="rId37"/>
      <p:bold r:id="rId38"/>
      <p:italic r:id="rId39"/>
      <p:boldItalic r:id="rId40"/>
    </p:embeddedFont>
    <p:embeddedFont>
      <p:font typeface="Segoe UI Historic" panose="020B0502040204020203"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UjO4iI0g9L60u9Olz6Usix291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572"/>
  </p:normalViewPr>
  <p:slideViewPr>
    <p:cSldViewPr snapToGrid="0" showGuides="1">
      <p:cViewPr varScale="1">
        <p:scale>
          <a:sx n="128" d="100"/>
          <a:sy n="128" d="100"/>
        </p:scale>
        <p:origin x="176" y="2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10</a:t>
            </a:fld>
            <a:endParaRPr/>
          </a:p>
        </p:txBody>
      </p:sp>
    </p:spTree>
    <p:extLst>
      <p:ext uri="{BB962C8B-B14F-4D97-AF65-F5344CB8AC3E}">
        <p14:creationId xmlns:p14="http://schemas.microsoft.com/office/powerpoint/2010/main" val="406245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11</a:t>
            </a:fld>
            <a:endParaRPr/>
          </a:p>
        </p:txBody>
      </p:sp>
    </p:spTree>
    <p:extLst>
      <p:ext uri="{BB962C8B-B14F-4D97-AF65-F5344CB8AC3E}">
        <p14:creationId xmlns:p14="http://schemas.microsoft.com/office/powerpoint/2010/main" val="193839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12</a:t>
            </a:fld>
            <a:endParaRPr/>
          </a:p>
        </p:txBody>
      </p:sp>
    </p:spTree>
    <p:extLst>
      <p:ext uri="{BB962C8B-B14F-4D97-AF65-F5344CB8AC3E}">
        <p14:creationId xmlns:p14="http://schemas.microsoft.com/office/powerpoint/2010/main" val="2235745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13</a:t>
            </a:fld>
            <a:endParaRPr/>
          </a:p>
        </p:txBody>
      </p:sp>
    </p:spTree>
    <p:extLst>
      <p:ext uri="{BB962C8B-B14F-4D97-AF65-F5344CB8AC3E}">
        <p14:creationId xmlns:p14="http://schemas.microsoft.com/office/powerpoint/2010/main" val="42010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14</a:t>
            </a:fld>
            <a:endParaRPr/>
          </a:p>
        </p:txBody>
      </p:sp>
    </p:spTree>
    <p:extLst>
      <p:ext uri="{BB962C8B-B14F-4D97-AF65-F5344CB8AC3E}">
        <p14:creationId xmlns:p14="http://schemas.microsoft.com/office/powerpoint/2010/main" val="1284284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15</a:t>
            </a:fld>
            <a:endParaRPr/>
          </a:p>
        </p:txBody>
      </p:sp>
    </p:spTree>
    <p:extLst>
      <p:ext uri="{BB962C8B-B14F-4D97-AF65-F5344CB8AC3E}">
        <p14:creationId xmlns:p14="http://schemas.microsoft.com/office/powerpoint/2010/main" val="3071960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16</a:t>
            </a:fld>
            <a:endParaRPr/>
          </a:p>
        </p:txBody>
      </p:sp>
    </p:spTree>
    <p:extLst>
      <p:ext uri="{BB962C8B-B14F-4D97-AF65-F5344CB8AC3E}">
        <p14:creationId xmlns:p14="http://schemas.microsoft.com/office/powerpoint/2010/main" val="792708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17</a:t>
            </a:fld>
            <a:endParaRPr/>
          </a:p>
        </p:txBody>
      </p:sp>
    </p:spTree>
    <p:extLst>
      <p:ext uri="{BB962C8B-B14F-4D97-AF65-F5344CB8AC3E}">
        <p14:creationId xmlns:p14="http://schemas.microsoft.com/office/powerpoint/2010/main" val="3198222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18</a:t>
            </a:fld>
            <a:endParaRPr/>
          </a:p>
        </p:txBody>
      </p:sp>
    </p:spTree>
    <p:extLst>
      <p:ext uri="{BB962C8B-B14F-4D97-AF65-F5344CB8AC3E}">
        <p14:creationId xmlns:p14="http://schemas.microsoft.com/office/powerpoint/2010/main" val="4232521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97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4230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4</a:t>
            </a:fld>
            <a:endParaRPr/>
          </a:p>
        </p:txBody>
      </p:sp>
    </p:spTree>
    <p:extLst>
      <p:ext uri="{BB962C8B-B14F-4D97-AF65-F5344CB8AC3E}">
        <p14:creationId xmlns:p14="http://schemas.microsoft.com/office/powerpoint/2010/main" val="271904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5</a:t>
            </a:fld>
            <a:endParaRPr/>
          </a:p>
        </p:txBody>
      </p:sp>
    </p:spTree>
    <p:extLst>
      <p:ext uri="{BB962C8B-B14F-4D97-AF65-F5344CB8AC3E}">
        <p14:creationId xmlns:p14="http://schemas.microsoft.com/office/powerpoint/2010/main" val="330079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6</a:t>
            </a:fld>
            <a:endParaRPr/>
          </a:p>
        </p:txBody>
      </p:sp>
    </p:spTree>
    <p:extLst>
      <p:ext uri="{BB962C8B-B14F-4D97-AF65-F5344CB8AC3E}">
        <p14:creationId xmlns:p14="http://schemas.microsoft.com/office/powerpoint/2010/main" val="3702645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7</a:t>
            </a:fld>
            <a:endParaRPr/>
          </a:p>
        </p:txBody>
      </p:sp>
    </p:spTree>
    <p:extLst>
      <p:ext uri="{BB962C8B-B14F-4D97-AF65-F5344CB8AC3E}">
        <p14:creationId xmlns:p14="http://schemas.microsoft.com/office/powerpoint/2010/main" val="2985515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8</a:t>
            </a:fld>
            <a:endParaRPr/>
          </a:p>
        </p:txBody>
      </p:sp>
    </p:spTree>
    <p:extLst>
      <p:ext uri="{BB962C8B-B14F-4D97-AF65-F5344CB8AC3E}">
        <p14:creationId xmlns:p14="http://schemas.microsoft.com/office/powerpoint/2010/main" val="54499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9</a:t>
            </a:fld>
            <a:endParaRPr/>
          </a:p>
        </p:txBody>
      </p:sp>
    </p:spTree>
    <p:extLst>
      <p:ext uri="{BB962C8B-B14F-4D97-AF65-F5344CB8AC3E}">
        <p14:creationId xmlns:p14="http://schemas.microsoft.com/office/powerpoint/2010/main" val="3919703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24" name="Google Shape;24;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8" name="Google Shape;88;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95" name="Google Shape;95;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1" name="Google Shape;31;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6" name="Google Shape;36;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8" name="Google Shape;38;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46" name="Google Shape;46;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1" name="Google Shape;51;p1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1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3" name="Google Shape;53;p1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4" name="Google Shape;54;p1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56" name="Google Shape;56;p1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0" name="Google Shape;60;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6" name="Google Shape;66;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Gill Sans"/>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74" name="Google Shape;74;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a:spLocks noGrp="1"/>
          </p:cNvSpPr>
          <p:nvPr>
            <p:ph type="pic" idx="2"/>
          </p:nvPr>
        </p:nvSpPr>
        <p:spPr>
          <a:xfrm>
            <a:off x="447817" y="599725"/>
            <a:ext cx="11290859" cy="3557252"/>
          </a:xfrm>
          <a:prstGeom prst="rect">
            <a:avLst/>
          </a:prstGeom>
          <a:noFill/>
          <a:ln>
            <a:noFill/>
          </a:ln>
        </p:spPr>
      </p:sp>
      <p:sp>
        <p:nvSpPr>
          <p:cNvPr id="78" name="Google Shape;78;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1" name="Google Shape;81;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2"/>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GB"/>
              <a:t>AAA</a:t>
            </a:r>
            <a:endParaRPr/>
          </a:p>
        </p:txBody>
      </p:sp>
      <p:sp>
        <p:nvSpPr>
          <p:cNvPr id="14" name="Google Shape;14;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sistant-erasm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file:////Users/sirjevirkus/Library/Group%20Containers/UBF8T346G9.ms/WebArchiveCopyPasteTempFiles/com.microsoft.Word/Unknown-2.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file:////Users/sirjevirkus/Library/Group%20Containers/UBF8T346G9.ms/WebArchiveCopyPasteTempFiles/com.microsoft.Word/Unknown-2.jpe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Users/sirjevirkus/Library/Group%20Containers/UBF8T346G9.ms/WebArchiveCopyPasteTempFiles/com.microsoft.Word/Unknown-3.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file:////Users/sirjevirkus/Library/Group%20Containers/UBF8T346G9.ms/WebArchiveCopyPasteTempFiles/com.microsoft.Word/Unknown-3.jpe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857416" y="3877931"/>
            <a:ext cx="10993549" cy="1475013"/>
          </a:xfrm>
          <a:prstGeom prst="rect">
            <a:avLst/>
          </a:prstGeom>
          <a:noFill/>
          <a:ln>
            <a:noFill/>
          </a:ln>
        </p:spPr>
        <p:txBody>
          <a:bodyPr spcFirstLastPara="1" wrap="square" lIns="91425" tIns="45700" rIns="91425" bIns="45700" anchor="b" anchorCtr="0">
            <a:normAutofit/>
          </a:bodyPr>
          <a:lstStyle/>
          <a:p>
            <a:pPr>
              <a:buClr>
                <a:schemeClr val="lt1"/>
              </a:buClr>
            </a:pPr>
            <a:r>
              <a:rPr lang="en-EE" kern="0" dirty="0">
                <a:solidFill>
                  <a:schemeClr val="bg1"/>
                </a:solidFill>
                <a:effectLst/>
                <a:latin typeface="Gill Sans MT" panose="020B0502020104020203" pitchFamily="34" charset="77"/>
                <a:ea typeface="Times New Roman" panose="02020603050405020304" pitchFamily="18" charset="0"/>
                <a:cs typeface="Calibri" panose="020F0502020204030204" pitchFamily="34" charset="0"/>
              </a:rPr>
              <a:t>Digital Tools for </a:t>
            </a:r>
            <a:r>
              <a:rPr lang="en-US" dirty="0">
                <a:solidFill>
                  <a:schemeClr val="bg1"/>
                </a:solidFill>
              </a:rPr>
              <a:t>Education: </a:t>
            </a:r>
            <a:r>
              <a:rPr lang="en-EE" kern="0" dirty="0">
                <a:solidFill>
                  <a:schemeClr val="bg1"/>
                </a:solidFill>
                <a:effectLst/>
                <a:latin typeface="Gill Sans MT" panose="020B0502020104020203" pitchFamily="34" charset="77"/>
                <a:ea typeface="Times New Roman" panose="02020603050405020304" pitchFamily="18" charset="0"/>
              </a:rPr>
              <a:t>Social </a:t>
            </a:r>
            <a:r>
              <a:rPr lang="en-EE" dirty="0">
                <a:solidFill>
                  <a:schemeClr val="bg1"/>
                </a:solidFill>
                <a:latin typeface="Gill Sans MT" panose="020B0502020104020203" pitchFamily="34" charset="77"/>
                <a:ea typeface="Times New Roman" panose="02020603050405020304" pitchFamily="18" charset="0"/>
              </a:rPr>
              <a:t>M</a:t>
            </a:r>
            <a:r>
              <a:rPr lang="en-EE" kern="0" dirty="0">
                <a:solidFill>
                  <a:schemeClr val="bg1"/>
                </a:solidFill>
                <a:effectLst/>
                <a:latin typeface="Gill Sans MT" panose="020B0502020104020203" pitchFamily="34" charset="77"/>
                <a:ea typeface="Times New Roman" panose="02020603050405020304" pitchFamily="18" charset="0"/>
              </a:rPr>
              <a:t>edia for Education</a:t>
            </a:r>
            <a:r>
              <a:rPr lang="en-EE" dirty="0">
                <a:solidFill>
                  <a:schemeClr val="bg1"/>
                </a:solidFill>
                <a:effectLst/>
                <a:latin typeface="Gill Sans MT" panose="020B0502020104020203" pitchFamily="34" charset="77"/>
              </a:rPr>
              <a:t> </a:t>
            </a:r>
            <a:endParaRPr lang="en-US" dirty="0">
              <a:solidFill>
                <a:schemeClr val="bg1"/>
              </a:solidFill>
              <a:latin typeface="Gill Sans MT" panose="020B0502020104020203" pitchFamily="34" charset="77"/>
            </a:endParaRPr>
          </a:p>
        </p:txBody>
      </p:sp>
      <p:sp>
        <p:nvSpPr>
          <p:cNvPr id="103" name="Google Shape;103;p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tabLst>
                <a:tab pos="10764838" algn="r"/>
              </a:tabLst>
            </a:pPr>
            <a:r>
              <a:rPr lang="lt-LT" dirty="0"/>
              <a:t>Sirje Virkus (</a:t>
            </a:r>
            <a:r>
              <a:rPr lang="lt-LT" dirty="0" err="1"/>
              <a:t>sirje.virkus</a:t>
            </a:r>
            <a:r>
              <a:rPr lang="en-GB" dirty="0"/>
              <a:t>@</a:t>
            </a:r>
            <a:r>
              <a:rPr lang="en-GB" dirty="0" err="1"/>
              <a:t>tlu.ee</a:t>
            </a:r>
            <a:r>
              <a:rPr lang="en-GB" dirty="0"/>
              <a:t>)</a:t>
            </a:r>
            <a:r>
              <a:rPr lang="lt-LT" dirty="0"/>
              <a:t>	</a:t>
            </a:r>
            <a:r>
              <a:rPr lang="lt-LT" dirty="0">
                <a:hlinkClick r:id="rId3"/>
              </a:rPr>
              <a:t>https://www.assistant-erasmus.eu</a:t>
            </a:r>
            <a:endParaRPr dirty="0"/>
          </a:p>
        </p:txBody>
      </p:sp>
      <p:pic>
        <p:nvPicPr>
          <p:cNvPr id="106" name="Google Shape;106;p1" descr="https://lh3.googleusercontent.com/GXefnIV0a9tEB84iafg5Y1S8wLel7A0hM_aSpB-rynzKlwnb5Mo0AmgxbKou2jdJR1zA8avAlNXUUBUCpdmTdmW2FybjWhcFS9EvcrxATTgnFrUc7lakH1Xmf4WMm5v-WagOzQZtY-JnAvH8oa4-o7N7CgKZb-KJ4O-174e3SQrLb9X6AEV49vZADYmoet4A"/>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9124" y="652463"/>
            <a:ext cx="3073821" cy="652462"/>
          </a:xfrm>
          <a:prstGeom prst="rect">
            <a:avLst/>
          </a:prstGeom>
          <a:noFill/>
          <a:ln>
            <a:noFill/>
          </a:ln>
        </p:spPr>
      </p:pic>
      <p:pic>
        <p:nvPicPr>
          <p:cNvPr id="107" name="Google Shape;107;p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718550" y="639762"/>
            <a:ext cx="2589730" cy="827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b="1"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Choose the Right Platforms</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81192" y="2154620"/>
            <a:ext cx="11029615" cy="3731174"/>
          </a:xfrm>
          <a:prstGeom prst="rect">
            <a:avLst/>
          </a:prstGeom>
          <a:noFill/>
          <a:ln>
            <a:noFill/>
          </a:ln>
        </p:spPr>
        <p:txBody>
          <a:bodyPr spcFirstLastPara="1" wrap="square" lIns="91425" tIns="45700" rIns="91425" bIns="45700" anchor="b" anchorCtr="0">
            <a:normAutofit/>
          </a:bodyPr>
          <a:lstStyle/>
          <a:p>
            <a:pPr marL="123444" indent="0" algn="just">
              <a:spcBef>
                <a:spcPts val="1200"/>
              </a:spcBef>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Select social media platforms that align with your objectives and audience. For instance:</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285750" lvl="0" indent="-285750">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Facebook: </a:t>
            </a:r>
            <a:r>
              <a:rPr lang="en-US" sz="2400" dirty="0">
                <a:effectLst/>
                <a:latin typeface="Segoe UI Historic" panose="020B0502040204020203" pitchFamily="34" charset="0"/>
                <a:ea typeface="Segoe UI Historic" panose="020B0502040204020203" pitchFamily="34" charset="0"/>
                <a:cs typeface="Segoe UI Historic" panose="020B0502040204020203" pitchFamily="34" charset="0"/>
              </a:rPr>
              <a:t>f</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or creating groups, events, and sharing updates.</a:t>
            </a:r>
          </a:p>
          <a:p>
            <a:pPr marL="285750" lvl="0" indent="-285750">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Twitter: </a:t>
            </a:r>
            <a:r>
              <a:rPr lang="en-US" sz="2400" dirty="0">
                <a:effectLst/>
                <a:latin typeface="Segoe UI Historic" panose="020B0502040204020203" pitchFamily="34" charset="0"/>
                <a:ea typeface="Segoe UI Historic" panose="020B0502040204020203" pitchFamily="34" charset="0"/>
                <a:cs typeface="Segoe UI Historic" panose="020B0502040204020203" pitchFamily="34" charset="0"/>
              </a:rPr>
              <a:t>f</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or real-time communication and sharing news.</a:t>
            </a:r>
          </a:p>
          <a:p>
            <a:pPr marL="285750" lvl="0" indent="-285750">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Instagram: </a:t>
            </a:r>
            <a:r>
              <a:rPr lang="en-US" sz="2400" dirty="0">
                <a:effectLst/>
                <a:latin typeface="Segoe UI Historic" panose="020B0502040204020203" pitchFamily="34" charset="0"/>
                <a:ea typeface="Segoe UI Historic" panose="020B0502040204020203" pitchFamily="34" charset="0"/>
                <a:cs typeface="Segoe UI Historic" panose="020B0502040204020203" pitchFamily="34" charset="0"/>
              </a:rPr>
              <a:t>f</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or sharing visual content and stories.</a:t>
            </a:r>
          </a:p>
          <a:p>
            <a:pPr marL="285750" lvl="0" indent="-285750">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LinkedIn: </a:t>
            </a:r>
            <a:r>
              <a:rPr lang="en-US" sz="2400" dirty="0">
                <a:effectLst/>
                <a:latin typeface="Segoe UI Historic" panose="020B0502040204020203" pitchFamily="34" charset="0"/>
                <a:ea typeface="Segoe UI Historic" panose="020B0502040204020203" pitchFamily="34" charset="0"/>
                <a:cs typeface="Segoe UI Historic" panose="020B0502040204020203" pitchFamily="34" charset="0"/>
              </a:rPr>
              <a:t>f</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or professional networking and sharing academic achievements.</a:t>
            </a:r>
            <a:endParaRPr lang="en-EE"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285750" lvl="0" indent="-285750">
              <a:buFont typeface="Arial" panose="020B0604020202020204" pitchFamily="34" charset="0"/>
              <a:buChar char="•"/>
            </a:pPr>
            <a:r>
              <a:rPr lang="en-EE"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YouTube: </a:t>
            </a:r>
            <a:r>
              <a:rPr lang="en-US"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f</a:t>
            </a:r>
            <a:r>
              <a:rPr lang="en-EE"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or uploading and organizing educational videos</a:t>
            </a:r>
            <a:r>
              <a:rPr lang="en-EE" sz="2400" kern="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a:t>
            </a:r>
            <a:br>
              <a:rPr lang="en-EE" sz="2400" kern="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10</a:t>
            </a:fld>
            <a:endParaRPr/>
          </a:p>
        </p:txBody>
      </p:sp>
      <p:pic>
        <p:nvPicPr>
          <p:cNvPr id="2" name="Picture 1">
            <a:extLst>
              <a:ext uri="{FF2B5EF4-FFF2-40B4-BE49-F238E27FC236}">
                <a16:creationId xmlns:a16="http://schemas.microsoft.com/office/drawing/2014/main" id="{F4B1F5C2-AB89-2E31-2270-352FBA28273D}"/>
              </a:ext>
            </a:extLst>
          </p:cNvPr>
          <p:cNvPicPr>
            <a:picLocks noChangeAspect="1"/>
          </p:cNvPicPr>
          <p:nvPr/>
        </p:nvPicPr>
        <p:blipFill>
          <a:blip r:embed="rId3"/>
          <a:stretch>
            <a:fillRect/>
          </a:stretch>
        </p:blipFill>
        <p:spPr>
          <a:xfrm>
            <a:off x="6229404" y="4813738"/>
            <a:ext cx="5846544" cy="1928757"/>
          </a:xfrm>
          <a:prstGeom prst="rect">
            <a:avLst/>
          </a:prstGeom>
        </p:spPr>
      </p:pic>
    </p:spTree>
    <p:extLst>
      <p:ext uri="{BB962C8B-B14F-4D97-AF65-F5344CB8AC3E}">
        <p14:creationId xmlns:p14="http://schemas.microsoft.com/office/powerpoint/2010/main" val="2561358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b="1"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Develop a Content Plan</a:t>
            </a:r>
            <a:b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81192" y="2154619"/>
            <a:ext cx="11029615" cy="4099035"/>
          </a:xfrm>
          <a:prstGeom prst="rect">
            <a:avLst/>
          </a:prstGeom>
          <a:noFill/>
          <a:ln>
            <a:noFill/>
          </a:ln>
        </p:spPr>
        <p:txBody>
          <a:bodyPr spcFirstLastPara="1" wrap="square" lIns="91425" tIns="45700" rIns="91425" bIns="45700" anchor="b" anchorCtr="0">
            <a:normAutofit lnSpcReduction="10000"/>
          </a:bodyPr>
          <a:lstStyle/>
          <a:p>
            <a:pPr algn="just">
              <a:spcBef>
                <a:spcPts val="1200"/>
              </a:spcBef>
              <a:buFont typeface="Arial" panose="020B0604020202020204" pitchFamily="34" charset="0"/>
              <a:buChar char="•"/>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Create a content plan that outlines the type of content you will share, the frequency of posts, and the platforms you will use. Consider the following types of content:</a:t>
            </a:r>
            <a:endParaRPr lang="en-EE" sz="2400" dirty="0">
              <a:solidFill>
                <a:srgbClr val="1D2125"/>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just">
              <a:spcBef>
                <a:spcPts val="1200"/>
              </a:spcBef>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Announcements and Updates: Important dates, events, and news.</a:t>
            </a:r>
          </a:p>
          <a:p>
            <a:pPr algn="just">
              <a:spcBef>
                <a:spcPts val="1200"/>
              </a:spcBef>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Educational Resources: Articles, videos, tutorials, and infographics.</a:t>
            </a:r>
          </a:p>
          <a:p>
            <a:pPr algn="just">
              <a:spcBef>
                <a:spcPts val="1200"/>
              </a:spcBef>
              <a:buFont typeface="Arial" panose="020B0604020202020204" pitchFamily="34" charset="0"/>
              <a:buChar char="•"/>
            </a:pP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Engagement Posts: Polls, questions, and interactive content to engage your audience.</a:t>
            </a:r>
          </a:p>
          <a:p>
            <a:pPr algn="just">
              <a:spcBef>
                <a:spcPts val="1200"/>
              </a:spcBef>
              <a:buFont typeface="Arial" panose="020B0604020202020204" pitchFamily="34" charset="0"/>
              <a:buChar char="•"/>
            </a:pPr>
            <a:r>
              <a:rPr lang="en-EE"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Showcasing Achievements: Highlighting student and faculty achievements and milestones.</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 </a:t>
            </a: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11</a:t>
            </a:fld>
            <a:endParaRPr/>
          </a:p>
        </p:txBody>
      </p:sp>
    </p:spTree>
    <p:extLst>
      <p:ext uri="{BB962C8B-B14F-4D97-AF65-F5344CB8AC3E}">
        <p14:creationId xmlns:p14="http://schemas.microsoft.com/office/powerpoint/2010/main" val="407012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Establish a Posting Schedule</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39"/>
            <a:ext cx="10791000" cy="1996967"/>
          </a:xfrm>
          <a:prstGeom prst="rect">
            <a:avLst/>
          </a:prstGeom>
          <a:noFill/>
          <a:ln>
            <a:noFill/>
          </a:ln>
        </p:spPr>
        <p:txBody>
          <a:bodyPr spcFirstLastPara="1" wrap="square" lIns="91425" tIns="45700" rIns="91425" bIns="45700" anchor="b" anchorCtr="0">
            <a:normAutofit/>
          </a:bodyPr>
          <a:lstStyle/>
          <a:p>
            <a:pPr marL="0" indent="0">
              <a:lnSpc>
                <a:spcPct val="120000"/>
              </a:lnSpc>
              <a:spcBef>
                <a:spcPts val="0"/>
              </a:spcBef>
              <a:buClr>
                <a:schemeClr val="dk1"/>
              </a:buClr>
              <a:buSzPts val="2400"/>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Consistency is key to maintaining an active and engaging social media presence. Develop a posting schedule that outlines when and how often you will post content. Use tools like social media calendars to plan and organize your posts.</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12</a:t>
            </a:fld>
            <a:endParaRPr/>
          </a:p>
        </p:txBody>
      </p:sp>
      <p:pic>
        <p:nvPicPr>
          <p:cNvPr id="2" name="Picture 1">
            <a:extLst>
              <a:ext uri="{FF2B5EF4-FFF2-40B4-BE49-F238E27FC236}">
                <a16:creationId xmlns:a16="http://schemas.microsoft.com/office/drawing/2014/main" id="{CD212D3F-11AF-6F9A-4F45-38AEB0A3442F}"/>
              </a:ext>
            </a:extLst>
          </p:cNvPr>
          <p:cNvPicPr>
            <a:picLocks noChangeAspect="1"/>
          </p:cNvPicPr>
          <p:nvPr/>
        </p:nvPicPr>
        <p:blipFill>
          <a:blip r:embed="rId3"/>
          <a:stretch>
            <a:fillRect/>
          </a:stretch>
        </p:blipFill>
        <p:spPr>
          <a:xfrm>
            <a:off x="6496081" y="3899700"/>
            <a:ext cx="3821355" cy="1996966"/>
          </a:xfrm>
          <a:prstGeom prst="rect">
            <a:avLst/>
          </a:prstGeom>
        </p:spPr>
      </p:pic>
    </p:spTree>
    <p:extLst>
      <p:ext uri="{BB962C8B-B14F-4D97-AF65-F5344CB8AC3E}">
        <p14:creationId xmlns:p14="http://schemas.microsoft.com/office/powerpoint/2010/main" val="203339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Encourage Participation and Interaction</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39"/>
            <a:ext cx="10791000" cy="2722182"/>
          </a:xfrm>
          <a:prstGeom prst="rect">
            <a:avLst/>
          </a:prstGeom>
          <a:noFill/>
          <a:ln>
            <a:noFill/>
          </a:ln>
        </p:spPr>
        <p:txBody>
          <a:bodyPr spcFirstLastPara="1" wrap="square" lIns="91425" tIns="45700" rIns="91425" bIns="45700" anchor="b" anchorCtr="0">
            <a:normAutofit/>
          </a:bodyPr>
          <a:lstStyle/>
          <a:p>
            <a:pPr marL="123444" indent="0" algn="just">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Promote active participation by encouraging students and educators to share their own content, comment on posts, and engage in discussions. This can be achieved by:</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285750" lvl="0" indent="-285750" algn="just">
              <a:buSzPts val="1000"/>
              <a:buFont typeface="Arial" panose="020B0604020202020204" pitchFamily="34" charset="0"/>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Creating hashtag campaigns.</a:t>
            </a:r>
          </a:p>
          <a:p>
            <a:pPr marL="285750" lvl="0" indent="-285750" algn="just">
              <a:buSzPts val="1000"/>
              <a:buFont typeface="Arial" panose="020B0604020202020204" pitchFamily="34" charset="0"/>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Hosting live Q&amp;A sessions or webinars.</a:t>
            </a:r>
          </a:p>
          <a:p>
            <a:pPr marL="285750" lvl="0" indent="-285750" algn="just">
              <a:buSzPts val="1000"/>
              <a:buFont typeface="Arial" panose="020B0604020202020204" pitchFamily="34" charset="0"/>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Organizing virtual events and challenges.</a:t>
            </a: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13</a:t>
            </a:fld>
            <a:endParaRPr/>
          </a:p>
        </p:txBody>
      </p:sp>
      <p:pic>
        <p:nvPicPr>
          <p:cNvPr id="2" name="Picture 1">
            <a:extLst>
              <a:ext uri="{FF2B5EF4-FFF2-40B4-BE49-F238E27FC236}">
                <a16:creationId xmlns:a16="http://schemas.microsoft.com/office/drawing/2014/main" id="{9DDAF1A8-8F90-C305-CE43-A12CB0C43EAC}"/>
              </a:ext>
            </a:extLst>
          </p:cNvPr>
          <p:cNvPicPr>
            <a:picLocks noChangeAspect="1"/>
          </p:cNvPicPr>
          <p:nvPr/>
        </p:nvPicPr>
        <p:blipFill>
          <a:blip r:embed="rId3"/>
          <a:stretch>
            <a:fillRect/>
          </a:stretch>
        </p:blipFill>
        <p:spPr>
          <a:xfrm>
            <a:off x="6664867" y="3470896"/>
            <a:ext cx="4861040" cy="2722182"/>
          </a:xfrm>
          <a:prstGeom prst="rect">
            <a:avLst/>
          </a:prstGeom>
        </p:spPr>
      </p:pic>
    </p:spTree>
    <p:extLst>
      <p:ext uri="{BB962C8B-B14F-4D97-AF65-F5344CB8AC3E}">
        <p14:creationId xmlns:p14="http://schemas.microsoft.com/office/powerpoint/2010/main" val="2156359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Monitor and Analyse </a:t>
            </a:r>
            <a:r>
              <a:rPr lang="en-EE"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P</a:t>
            </a: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erformance</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39"/>
            <a:ext cx="10791000" cy="2711671"/>
          </a:xfrm>
          <a:prstGeom prst="rect">
            <a:avLst/>
          </a:prstGeom>
          <a:noFill/>
          <a:ln>
            <a:noFill/>
          </a:ln>
        </p:spPr>
        <p:txBody>
          <a:bodyPr spcFirstLastPara="1" wrap="square" lIns="91425" tIns="45700" rIns="91425" bIns="45700" anchor="b" anchorCtr="0">
            <a:normAutofit fontScale="70000" lnSpcReduction="20000"/>
          </a:bodyPr>
          <a:lstStyle/>
          <a:p>
            <a:pPr marL="123444" indent="0" algn="just">
              <a:buNone/>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Regularly monitor your social media performance to understand what works and what doesn’t. Use analytics tools provided by the platforms to track metrics such as:</a:t>
            </a:r>
          </a:p>
          <a:p>
            <a:pPr marL="342900" lvl="0" indent="-342900" algn="just">
              <a:buSzPts val="1000"/>
              <a:buFont typeface="Arial" panose="020B0604020202020204" pitchFamily="34" charset="0"/>
              <a:buChar char="•"/>
              <a:tabLst>
                <a:tab pos="457200" algn="l"/>
              </a:tabLst>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Engagement rates (likes, comments, shares).</a:t>
            </a:r>
          </a:p>
          <a:p>
            <a:pPr marL="342900" lvl="0" indent="-342900" algn="just">
              <a:buSzPts val="1000"/>
              <a:buFont typeface="Arial" panose="020B0604020202020204" pitchFamily="34" charset="0"/>
              <a:buChar char="•"/>
              <a:tabLst>
                <a:tab pos="457200" algn="l"/>
              </a:tabLst>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Reach and impressions.</a:t>
            </a:r>
          </a:p>
          <a:p>
            <a:pPr marL="342900" lvl="0" indent="-342900" algn="just">
              <a:buSzPts val="1000"/>
              <a:buFont typeface="Arial" panose="020B0604020202020204" pitchFamily="34" charset="0"/>
              <a:buChar char="•"/>
              <a:tabLst>
                <a:tab pos="457200" algn="l"/>
              </a:tabLst>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Follower growth.</a:t>
            </a:r>
          </a:p>
          <a:p>
            <a:pPr marL="342900" lvl="0" indent="-342900" algn="just">
              <a:buSzPts val="1000"/>
              <a:buFont typeface="Arial" panose="020B0604020202020204" pitchFamily="34" charset="0"/>
              <a:buChar char="•"/>
              <a:tabLst>
                <a:tab pos="457200" algn="l"/>
              </a:tabLst>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Click-through rates on shared links.</a:t>
            </a:r>
          </a:p>
          <a:p>
            <a:pPr marL="123444" indent="0" algn="just">
              <a:buNone/>
            </a:pPr>
            <a:endParaRPr lang="en-EE" sz="28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123444" indent="0" algn="just">
              <a:buNone/>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Use this data to refine your strategy and make </a:t>
            </a:r>
          </a:p>
          <a:p>
            <a:pPr marL="123444" indent="0" algn="just">
              <a:buNone/>
            </a:pPr>
            <a:r>
              <a:rPr lang="en-EE" sz="2800" dirty="0">
                <a:latin typeface="Segoe UI Historic" panose="020B0502040204020203" pitchFamily="34" charset="0"/>
                <a:ea typeface="Segoe UI Historic" panose="020B0502040204020203" pitchFamily="34" charset="0"/>
                <a:cs typeface="Segoe UI Historic" panose="020B0502040204020203" pitchFamily="34" charset="0"/>
              </a:rPr>
              <a:t>informed decisions about future content and activities.</a:t>
            </a: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14</a:t>
            </a:fld>
            <a:endParaRPr/>
          </a:p>
        </p:txBody>
      </p:sp>
      <p:pic>
        <p:nvPicPr>
          <p:cNvPr id="2" name="Picture 1">
            <a:extLst>
              <a:ext uri="{FF2B5EF4-FFF2-40B4-BE49-F238E27FC236}">
                <a16:creationId xmlns:a16="http://schemas.microsoft.com/office/drawing/2014/main" id="{508F7A32-B628-7F3B-5FD3-04DD0C0FBE3C}"/>
              </a:ext>
            </a:extLst>
          </p:cNvPr>
          <p:cNvPicPr>
            <a:picLocks noChangeAspect="1"/>
          </p:cNvPicPr>
          <p:nvPr/>
        </p:nvPicPr>
        <p:blipFill>
          <a:blip r:embed="rId3"/>
          <a:stretch>
            <a:fillRect/>
          </a:stretch>
        </p:blipFill>
        <p:spPr>
          <a:xfrm>
            <a:off x="7120111" y="3551352"/>
            <a:ext cx="4769672" cy="2604492"/>
          </a:xfrm>
          <a:prstGeom prst="rect">
            <a:avLst/>
          </a:prstGeom>
        </p:spPr>
      </p:pic>
    </p:spTree>
    <p:extLst>
      <p:ext uri="{BB962C8B-B14F-4D97-AF65-F5344CB8AC3E}">
        <p14:creationId xmlns:p14="http://schemas.microsoft.com/office/powerpoint/2010/main" val="253926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Ensure Privacy and Security</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40"/>
            <a:ext cx="10791000" cy="2301768"/>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400"/>
              <a:buNone/>
            </a:pPr>
            <a:r>
              <a:rPr lang="en-EE" sz="2400" kern="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Maintaining the privacy and security of your audience is crucial. Educate students and staff about best practices for online safety and data protection. Ensure that all interactions adhere to institutional policies and legal regulations regarding privacy</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15</a:t>
            </a:fld>
            <a:endParaRPr/>
          </a:p>
        </p:txBody>
      </p:sp>
      <p:pic>
        <p:nvPicPr>
          <p:cNvPr id="3" name="Picture 2">
            <a:extLst>
              <a:ext uri="{FF2B5EF4-FFF2-40B4-BE49-F238E27FC236}">
                <a16:creationId xmlns:a16="http://schemas.microsoft.com/office/drawing/2014/main" id="{AED6955D-DB2F-8BBA-0888-3C1181460BBE}"/>
              </a:ext>
            </a:extLst>
          </p:cNvPr>
          <p:cNvPicPr>
            <a:picLocks noChangeAspect="1"/>
          </p:cNvPicPr>
          <p:nvPr/>
        </p:nvPicPr>
        <p:blipFill>
          <a:blip r:embed="rId3"/>
          <a:stretch>
            <a:fillRect/>
          </a:stretch>
        </p:blipFill>
        <p:spPr>
          <a:xfrm>
            <a:off x="7589041" y="4029137"/>
            <a:ext cx="2879834" cy="2828863"/>
          </a:xfrm>
          <a:prstGeom prst="rect">
            <a:avLst/>
          </a:prstGeom>
        </p:spPr>
      </p:pic>
    </p:spTree>
    <p:extLst>
      <p:ext uri="{BB962C8B-B14F-4D97-AF65-F5344CB8AC3E}">
        <p14:creationId xmlns:p14="http://schemas.microsoft.com/office/powerpoint/2010/main" val="202421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581192" y="702155"/>
            <a:ext cx="11029616" cy="1326341"/>
          </a:xfrm>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b="1" i="0" u="none" strike="noStrik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Train </a:t>
            </a:r>
            <a:r>
              <a:rPr lang="en-EE"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ducators and Staff</a:t>
            </a:r>
            <a:b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40"/>
            <a:ext cx="10791000" cy="2575036"/>
          </a:xfrm>
          <a:prstGeom prst="rect">
            <a:avLst/>
          </a:prstGeom>
          <a:noFill/>
          <a:ln>
            <a:noFill/>
          </a:ln>
        </p:spPr>
        <p:txBody>
          <a:bodyPr spcFirstLastPara="1" wrap="square" lIns="91425" tIns="45700" rIns="91425" bIns="45700" anchor="b" anchorCtr="0">
            <a:normAutofit/>
          </a:bodyPr>
          <a:lstStyle/>
          <a:p>
            <a:pPr marL="123444" indent="0" algn="just">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Provide training for educators and staff on how to effectively use social media for educational purposes. This includes:</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285750" lvl="0" indent="-285750" algn="just">
              <a:buSzPts val="1000"/>
              <a:buFont typeface="Arial" panose="020B0604020202020204" pitchFamily="34" charset="0"/>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Best practices for content creation and engagement.</a:t>
            </a:r>
          </a:p>
          <a:p>
            <a:pPr marL="285750" lvl="0" indent="-285750" algn="just">
              <a:buSzPts val="1000"/>
              <a:buFont typeface="Arial" panose="020B0604020202020204" pitchFamily="34" charset="0"/>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Understanding platform-specific features and tools.</a:t>
            </a:r>
          </a:p>
          <a:p>
            <a:pPr marL="285750" lvl="0" indent="-285750" algn="just">
              <a:buSzPts val="1000"/>
              <a:buFont typeface="Arial" panose="020B0604020202020204" pitchFamily="34" charset="0"/>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Managing online interactions and addressing issues such as cyberbullying.</a:t>
            </a:r>
          </a:p>
          <a:p>
            <a:pPr marL="0" lvl="0" indent="0" algn="l" rtl="0">
              <a:lnSpc>
                <a:spcPct val="120000"/>
              </a:lnSpc>
              <a:spcBef>
                <a:spcPts val="0"/>
              </a:spcBef>
              <a:spcAft>
                <a:spcPts val="0"/>
              </a:spcAft>
              <a:buClr>
                <a:schemeClr val="dk1"/>
              </a:buClr>
              <a:buSzPts val="2400"/>
              <a:buNone/>
            </a:pP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16</a:t>
            </a:fld>
            <a:endParaRPr/>
          </a:p>
        </p:txBody>
      </p:sp>
      <p:pic>
        <p:nvPicPr>
          <p:cNvPr id="2" name="Picture 1">
            <a:extLst>
              <a:ext uri="{FF2B5EF4-FFF2-40B4-BE49-F238E27FC236}">
                <a16:creationId xmlns:a16="http://schemas.microsoft.com/office/drawing/2014/main" id="{E7A4B80A-B766-7907-C47B-DFD46E3BA947}"/>
              </a:ext>
            </a:extLst>
          </p:cNvPr>
          <p:cNvPicPr>
            <a:picLocks noChangeAspect="1"/>
          </p:cNvPicPr>
          <p:nvPr/>
        </p:nvPicPr>
        <p:blipFill>
          <a:blip r:embed="rId3"/>
          <a:stretch>
            <a:fillRect/>
          </a:stretch>
        </p:blipFill>
        <p:spPr>
          <a:xfrm>
            <a:off x="6642539" y="4361053"/>
            <a:ext cx="3920358" cy="2463217"/>
          </a:xfrm>
          <a:prstGeom prst="rect">
            <a:avLst/>
          </a:prstGeom>
        </p:spPr>
      </p:pic>
    </p:spTree>
    <p:extLst>
      <p:ext uri="{BB962C8B-B14F-4D97-AF65-F5344CB8AC3E}">
        <p14:creationId xmlns:p14="http://schemas.microsoft.com/office/powerpoint/2010/main" val="374332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581192" y="1"/>
            <a:ext cx="11029616" cy="2028496"/>
          </a:xfrm>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b="1" i="0" u="none" strike="noStrik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b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Foster a Positive Online Community</a:t>
            </a:r>
            <a:r>
              <a:rPr lang="en-EE"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 </a:t>
            </a: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40"/>
            <a:ext cx="10791000" cy="1849822"/>
          </a:xfrm>
          <a:prstGeom prst="rect">
            <a:avLst/>
          </a:prstGeom>
          <a:noFill/>
          <a:ln>
            <a:noFill/>
          </a:ln>
        </p:spPr>
        <p:txBody>
          <a:bodyPr spcFirstLastPara="1" wrap="square" lIns="91425" tIns="45700" rIns="91425" bIns="45700" anchor="b" anchorCtr="0">
            <a:normAutofit/>
          </a:bodyPr>
          <a:lstStyle/>
          <a:p>
            <a:pPr marL="0" indent="0">
              <a:lnSpc>
                <a:spcPct val="120000"/>
              </a:lnSpc>
              <a:spcBef>
                <a:spcPts val="0"/>
              </a:spcBef>
              <a:buClr>
                <a:schemeClr val="dk1"/>
              </a:buClr>
              <a:buSzPts val="2400"/>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Encourage a positive and supportive online community by promoting respectful interactions and addressing negative behavior promptly. Establish clear guidelines for behavior and communicate these to your audience.</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17</a:t>
            </a:fld>
            <a:endParaRPr/>
          </a:p>
        </p:txBody>
      </p:sp>
      <p:pic>
        <p:nvPicPr>
          <p:cNvPr id="2" name="Picture 1">
            <a:extLst>
              <a:ext uri="{FF2B5EF4-FFF2-40B4-BE49-F238E27FC236}">
                <a16:creationId xmlns:a16="http://schemas.microsoft.com/office/drawing/2014/main" id="{1889B3F3-4072-0140-6C43-96993A9AA684}"/>
              </a:ext>
            </a:extLst>
          </p:cNvPr>
          <p:cNvPicPr>
            <a:picLocks noChangeAspect="1"/>
          </p:cNvPicPr>
          <p:nvPr/>
        </p:nvPicPr>
        <p:blipFill>
          <a:blip r:embed="rId3"/>
          <a:stretch>
            <a:fillRect/>
          </a:stretch>
        </p:blipFill>
        <p:spPr>
          <a:xfrm>
            <a:off x="5799346" y="4025462"/>
            <a:ext cx="5097254" cy="2097156"/>
          </a:xfrm>
          <a:prstGeom prst="rect">
            <a:avLst/>
          </a:prstGeom>
        </p:spPr>
      </p:pic>
    </p:spTree>
    <p:extLst>
      <p:ext uri="{BB962C8B-B14F-4D97-AF65-F5344CB8AC3E}">
        <p14:creationId xmlns:p14="http://schemas.microsoft.com/office/powerpoint/2010/main" val="112835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581192" y="1"/>
            <a:ext cx="11029616" cy="2028496"/>
          </a:xfrm>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b="1" i="0" u="none" strike="noStrik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br>
            <a:b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Conclusion</a:t>
            </a: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62800" y="2175639"/>
            <a:ext cx="10791000" cy="3689133"/>
          </a:xfrm>
          <a:prstGeom prst="rect">
            <a:avLst/>
          </a:prstGeom>
          <a:noFill/>
          <a:ln>
            <a:noFill/>
          </a:ln>
        </p:spPr>
        <p:txBody>
          <a:bodyPr spcFirstLastPara="1" wrap="square" lIns="91425" tIns="45700" rIns="91425" bIns="45700" anchor="b" anchorCtr="0">
            <a:normAutofit/>
          </a:bodyPr>
          <a:lstStyle/>
          <a:p>
            <a:pPr marL="0" indent="0">
              <a:lnSpc>
                <a:spcPct val="120000"/>
              </a:lnSpc>
              <a:spcBef>
                <a:spcPts val="0"/>
              </a:spcBef>
              <a:buClr>
                <a:schemeClr val="dk1"/>
              </a:buClr>
              <a:buSzPts val="2400"/>
              <a:buNone/>
            </a:pPr>
            <a:r>
              <a:rPr lang="en-EE" sz="24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In conclusion, social media holds great promise for transforming education by enhancing communication, collaboration, and access to resources. With careful management of the associated challenges and ethical considerations, it can become a powerful tool for creating more dynamic, inclusive, and effective learning environments. By embracing these opportunities and addressing the potential drawbacks, educators can foster a more connected and enriched educational landscape.</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18</a:t>
            </a:fld>
            <a:endParaRPr/>
          </a:p>
        </p:txBody>
      </p:sp>
    </p:spTree>
    <p:extLst>
      <p:ext uri="{BB962C8B-B14F-4D97-AF65-F5344CB8AC3E}">
        <p14:creationId xmlns:p14="http://schemas.microsoft.com/office/powerpoint/2010/main" val="254045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E02-DA31-5A5C-F036-C6AA142FD362}"/>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594C6113-5FE6-9A38-5CD8-02280E296F24}"/>
              </a:ext>
            </a:extLst>
          </p:cNvPr>
          <p:cNvSpPr>
            <a:spLocks noGrp="1"/>
          </p:cNvSpPr>
          <p:nvPr>
            <p:ph type="body" idx="1"/>
          </p:nvPr>
        </p:nvSpPr>
        <p:spPr>
          <a:xfrm>
            <a:off x="581192" y="2180496"/>
            <a:ext cx="11029615" cy="4567145"/>
          </a:xfrm>
        </p:spPr>
        <p:txBody>
          <a:bodyPr>
            <a:normAutofit fontScale="92500" lnSpcReduction="10000"/>
          </a:bodyPr>
          <a:lstStyle/>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Greenhow, C., Galvin, S. M., &amp; Staudt Willet, K. B. (2019). What should be the role of social media in education?. </a:t>
            </a:r>
            <a:r>
              <a:rPr lang="en-EE" sz="1800" i="1" dirty="0">
                <a:solidFill>
                  <a:srgbClr val="222222"/>
                </a:solidFill>
                <a:effectLst/>
                <a:latin typeface="Segoe UI Historic" panose="020B0502040204020203" pitchFamily="34" charset="0"/>
                <a:ea typeface="Times New Roman" panose="02020603050405020304" pitchFamily="18" charset="0"/>
              </a:rPr>
              <a:t>Policy Insights from the Behavioral and Brain Sciences</a:t>
            </a:r>
            <a:r>
              <a:rPr lang="en-EE" sz="1800" dirty="0">
                <a:solidFill>
                  <a:srgbClr val="222222"/>
                </a:solidFill>
                <a:effectLst/>
                <a:latin typeface="Segoe UI Historic" panose="020B0502040204020203" pitchFamily="34" charset="0"/>
                <a:ea typeface="Times New Roman" panose="02020603050405020304" pitchFamily="18" charset="0"/>
              </a:rPr>
              <a:t>, </a:t>
            </a:r>
            <a:r>
              <a:rPr lang="en-EE" sz="1800" i="1" dirty="0">
                <a:solidFill>
                  <a:srgbClr val="222222"/>
                </a:solidFill>
                <a:effectLst/>
                <a:latin typeface="Segoe UI Historic" panose="020B0502040204020203" pitchFamily="34" charset="0"/>
                <a:ea typeface="Times New Roman" panose="02020603050405020304" pitchFamily="18" charset="0"/>
              </a:rPr>
              <a:t>6</a:t>
            </a:r>
            <a:r>
              <a:rPr lang="en-EE" sz="1800" dirty="0">
                <a:solidFill>
                  <a:srgbClr val="222222"/>
                </a:solidFill>
                <a:effectLst/>
                <a:latin typeface="Segoe UI Historic" panose="020B0502040204020203" pitchFamily="34" charset="0"/>
                <a:ea typeface="Times New Roman" panose="02020603050405020304" pitchFamily="18" charset="0"/>
              </a:rPr>
              <a:t>(2), 178-185.</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US" sz="1800" dirty="0">
                <a:solidFill>
                  <a:srgbClr val="222222"/>
                </a:solidFill>
                <a:effectLst/>
                <a:latin typeface="Arial" panose="020B0604020202020204"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Greenhow, C., &amp; Lewin, C. (2019). Social media and education: Reconceptualizing the boundaries of formal and informal learning. In </a:t>
            </a:r>
            <a:r>
              <a:rPr lang="en-EE" sz="1800" i="1" dirty="0">
                <a:solidFill>
                  <a:srgbClr val="222222"/>
                </a:solidFill>
                <a:effectLst/>
                <a:latin typeface="Segoe UI Historic" panose="020B0502040204020203" pitchFamily="34" charset="0"/>
                <a:ea typeface="Times New Roman" panose="02020603050405020304" pitchFamily="18" charset="0"/>
              </a:rPr>
              <a:t>Social Media </a:t>
            </a:r>
            <a:r>
              <a:rPr lang="en-US" sz="1800" i="1" dirty="0">
                <a:solidFill>
                  <a:srgbClr val="222222"/>
                </a:solidFill>
                <a:effectLst/>
                <a:latin typeface="Segoe UI Historic" panose="020B0502040204020203" pitchFamily="34" charset="0"/>
                <a:ea typeface="Times New Roman" panose="02020603050405020304" pitchFamily="18" charset="0"/>
              </a:rPr>
              <a:t>a</a:t>
            </a:r>
            <a:r>
              <a:rPr lang="en-EE" sz="1800" i="1" dirty="0">
                <a:solidFill>
                  <a:srgbClr val="222222"/>
                </a:solidFill>
                <a:effectLst/>
                <a:latin typeface="Segoe UI Historic" panose="020B0502040204020203" pitchFamily="34" charset="0"/>
                <a:ea typeface="Times New Roman" panose="02020603050405020304" pitchFamily="18" charset="0"/>
              </a:rPr>
              <a:t>nd Education</a:t>
            </a:r>
            <a:r>
              <a:rPr lang="en-EE" sz="1800" dirty="0">
                <a:solidFill>
                  <a:srgbClr val="222222"/>
                </a:solidFill>
                <a:effectLst/>
                <a:latin typeface="Segoe UI Historic" panose="020B0502040204020203" pitchFamily="34" charset="0"/>
                <a:ea typeface="Times New Roman" panose="02020603050405020304" pitchFamily="18" charset="0"/>
              </a:rPr>
              <a:t> (pp. 6-30). Routledge.</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Arial" panose="020B0604020202020204"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Orlanda-Ventayen, C. C., &amp; Ventayen, R. J. M. (2017). Role of social media in education: A teachers’ perspective. </a:t>
            </a:r>
            <a:r>
              <a:rPr lang="en-EE" sz="1800" i="1" dirty="0">
                <a:solidFill>
                  <a:srgbClr val="222222"/>
                </a:solidFill>
                <a:effectLst/>
                <a:latin typeface="Segoe UI Historic" panose="020B0502040204020203" pitchFamily="34" charset="0"/>
                <a:ea typeface="Times New Roman" panose="02020603050405020304" pitchFamily="18" charset="0"/>
              </a:rPr>
              <a:t>ASEAN Journal of Open and Distance Learning</a:t>
            </a:r>
            <a:r>
              <a:rPr lang="en-EE" sz="1800" dirty="0">
                <a:solidFill>
                  <a:srgbClr val="222222"/>
                </a:solidFill>
                <a:effectLst/>
                <a:latin typeface="Segoe UI Historic" panose="020B0502040204020203" pitchFamily="34" charset="0"/>
                <a:ea typeface="Times New Roman" panose="02020603050405020304" pitchFamily="18" charset="0"/>
              </a:rPr>
              <a:t>, </a:t>
            </a:r>
            <a:r>
              <a:rPr lang="en-EE" sz="1800" i="1" dirty="0">
                <a:solidFill>
                  <a:srgbClr val="222222"/>
                </a:solidFill>
                <a:effectLst/>
                <a:latin typeface="Segoe UI Historic" panose="020B0502040204020203" pitchFamily="34" charset="0"/>
                <a:ea typeface="Times New Roman" panose="02020603050405020304" pitchFamily="18" charset="0"/>
              </a:rPr>
              <a:t>9</a:t>
            </a:r>
            <a:r>
              <a:rPr lang="en-EE" sz="1800" dirty="0">
                <a:solidFill>
                  <a:srgbClr val="222222"/>
                </a:solidFill>
                <a:effectLst/>
                <a:latin typeface="Segoe UI Historic" panose="020B0502040204020203" pitchFamily="34" charset="0"/>
                <a:ea typeface="Times New Roman" panose="02020603050405020304" pitchFamily="18" charset="0"/>
              </a:rPr>
              <a:t>(2).</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Van Dijck, J., &amp; Poell, T. (2018). Social media platforms and education. </a:t>
            </a:r>
            <a:r>
              <a:rPr lang="en-EE" sz="1800" i="1" dirty="0">
                <a:solidFill>
                  <a:srgbClr val="222222"/>
                </a:solidFill>
                <a:effectLst/>
                <a:latin typeface="Segoe UI Historic" panose="020B0502040204020203" pitchFamily="34" charset="0"/>
                <a:ea typeface="Times New Roman" panose="02020603050405020304" pitchFamily="18" charset="0"/>
              </a:rPr>
              <a:t>The SAGE </a:t>
            </a:r>
            <a:r>
              <a:rPr lang="en-US" sz="1800" i="1" dirty="0">
                <a:solidFill>
                  <a:srgbClr val="222222"/>
                </a:solidFill>
                <a:effectLst/>
                <a:latin typeface="Segoe UI Historic" panose="020B0502040204020203" pitchFamily="34" charset="0"/>
                <a:ea typeface="Times New Roman" panose="02020603050405020304" pitchFamily="18" charset="0"/>
              </a:rPr>
              <a:t>H</a:t>
            </a:r>
            <a:r>
              <a:rPr lang="en-EE" sz="1800" i="1" dirty="0">
                <a:solidFill>
                  <a:srgbClr val="222222"/>
                </a:solidFill>
                <a:effectLst/>
                <a:latin typeface="Segoe UI Historic" panose="020B0502040204020203" pitchFamily="34" charset="0"/>
                <a:ea typeface="Times New Roman" panose="02020603050405020304" pitchFamily="18" charset="0"/>
              </a:rPr>
              <a:t>andbook of Social Media</a:t>
            </a:r>
            <a:r>
              <a:rPr lang="en-EE" sz="1800" dirty="0">
                <a:solidFill>
                  <a:srgbClr val="222222"/>
                </a:solidFill>
                <a:effectLst/>
                <a:latin typeface="Segoe UI Historic" panose="020B0502040204020203" pitchFamily="34" charset="0"/>
                <a:ea typeface="Times New Roman" panose="02020603050405020304" pitchFamily="18" charset="0"/>
              </a:rPr>
              <a:t>, 579-591.</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Arial" panose="020B0604020202020204"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1D2125"/>
                </a:solidFill>
                <a:effectLst/>
                <a:latin typeface="Segoe UI" panose="020B0502040204020203" pitchFamily="34" charset="0"/>
                <a:ea typeface="Times New Roman" panose="02020603050405020304" pitchFamily="18" charset="0"/>
              </a:rPr>
              <a:t>Weller, M. (2023). The Rise and Development of Digital Education. In </a:t>
            </a:r>
            <a:r>
              <a:rPr lang="en-EE" sz="1800" i="1" dirty="0">
                <a:solidFill>
                  <a:srgbClr val="1D2125"/>
                </a:solidFill>
                <a:effectLst/>
                <a:latin typeface="Segoe UI" panose="020B0502040204020203" pitchFamily="34" charset="0"/>
                <a:ea typeface="Times New Roman" panose="02020603050405020304" pitchFamily="18" charset="0"/>
              </a:rPr>
              <a:t>Handbook of Open, Distance and Digital Education</a:t>
            </a:r>
            <a:r>
              <a:rPr lang="en-EE" sz="1800" dirty="0">
                <a:solidFill>
                  <a:srgbClr val="1D2125"/>
                </a:solidFill>
                <a:effectLst/>
                <a:latin typeface="Segoe UI" panose="020B0502040204020203" pitchFamily="34" charset="0"/>
                <a:ea typeface="Times New Roman" panose="02020603050405020304" pitchFamily="18" charset="0"/>
              </a:rPr>
              <a:t> (pp. 1-17). Singapore: Springer Nature Singapore.</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1D2125"/>
                </a:solidFill>
                <a:effectLst/>
                <a:latin typeface="Segoe UI" panose="020B0502040204020203"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1D2125"/>
                </a:solidFill>
                <a:effectLst/>
                <a:latin typeface="Segoe UI" panose="020B0502040204020203" pitchFamily="34" charset="0"/>
                <a:ea typeface="Times New Roman" panose="02020603050405020304" pitchFamily="18" charset="0"/>
              </a:rPr>
              <a:t>Zawacki-Richter, O., &amp; Jung, I. (Eds.). (2023). </a:t>
            </a:r>
            <a:r>
              <a:rPr lang="en-EE" sz="1800" i="1" dirty="0">
                <a:solidFill>
                  <a:srgbClr val="1D2125"/>
                </a:solidFill>
                <a:effectLst/>
                <a:latin typeface="Segoe UI" panose="020B0502040204020203" pitchFamily="34" charset="0"/>
                <a:ea typeface="Times New Roman" panose="02020603050405020304" pitchFamily="18" charset="0"/>
              </a:rPr>
              <a:t>Handbook of Open, Distance and Digital Education</a:t>
            </a:r>
            <a:r>
              <a:rPr lang="en-EE" sz="1800" dirty="0">
                <a:solidFill>
                  <a:srgbClr val="1D2125"/>
                </a:solidFill>
                <a:effectLst/>
                <a:latin typeface="Segoe UI" panose="020B0502040204020203" pitchFamily="34" charset="0"/>
                <a:ea typeface="Times New Roman" panose="02020603050405020304" pitchFamily="18" charset="0"/>
              </a:rPr>
              <a:t>. Springer.</a:t>
            </a:r>
            <a:endParaRPr lang="en-EE" sz="1800" dirty="0">
              <a:effectLst/>
              <a:latin typeface="Times New Roman" panose="02020603050405020304" pitchFamily="18" charset="0"/>
              <a:ea typeface="Times New Roman" panose="02020603050405020304" pitchFamily="18" charset="0"/>
            </a:endParaRPr>
          </a:p>
          <a:p>
            <a:pPr marL="123444" indent="0">
              <a:buNone/>
            </a:pPr>
            <a:endParaRPr lang="en-EE" dirty="0"/>
          </a:p>
        </p:txBody>
      </p:sp>
      <p:sp>
        <p:nvSpPr>
          <p:cNvPr id="4" name="Slide Number Placeholder 3">
            <a:extLst>
              <a:ext uri="{FF2B5EF4-FFF2-40B4-BE49-F238E27FC236}">
                <a16:creationId xmlns:a16="http://schemas.microsoft.com/office/drawing/2014/main" id="{A1001504-2D9D-424E-9066-EF48D4E17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429331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581192" y="378372"/>
            <a:ext cx="11029616" cy="114562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Introduction to Social Media in Education</a:t>
            </a:r>
            <a:endParaRPr sz="3200"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15" name="Google Shape;115;p2"/>
          <p:cNvSpPr txBox="1">
            <a:spLocks noGrp="1"/>
          </p:cNvSpPr>
          <p:nvPr>
            <p:ph type="body" idx="1"/>
          </p:nvPr>
        </p:nvSpPr>
        <p:spPr>
          <a:xfrm>
            <a:off x="477078" y="1947108"/>
            <a:ext cx="5618922" cy="4752278"/>
          </a:xfrm>
          <a:prstGeom prst="rect">
            <a:avLst/>
          </a:prstGeom>
          <a:noFill/>
          <a:ln>
            <a:noFill/>
          </a:ln>
        </p:spPr>
        <p:txBody>
          <a:bodyPr spcFirstLastPara="1" wrap="square" lIns="91425" tIns="45700" rIns="91425" bIns="45700" anchor="ctr" anchorCtr="0">
            <a:normAutofit/>
          </a:bodyPr>
          <a:lstStyle/>
          <a:p>
            <a:pPr marL="88900" indent="0">
              <a:spcBef>
                <a:spcPts val="0"/>
              </a:spcBef>
              <a:buNone/>
            </a:pPr>
            <a:r>
              <a:rPr lang="en-EE" sz="2400" dirty="0">
                <a:latin typeface="Segoe UI Historic" panose="020B0502040204020203" pitchFamily="34" charset="0"/>
                <a:ea typeface="Segoe UI Historic" panose="020B0502040204020203" pitchFamily="34" charset="0"/>
                <a:cs typeface="Segoe UI Historic" panose="020B0502040204020203" pitchFamily="34" charset="0"/>
              </a:rPr>
              <a:t>Social media is digital technology that allows the sharing of ideas and information, including text and visuals, through virtual networks and communities.</a:t>
            </a:r>
          </a:p>
          <a:p>
            <a:pPr marL="374650" indent="-285750">
              <a:spcBef>
                <a:spcPts val="0"/>
              </a:spcBef>
            </a:pPr>
            <a:endParaRPr lang="en-GB" dirty="0"/>
          </a:p>
          <a:p>
            <a:pPr marL="88900" lvl="0" indent="0" algn="l" rtl="0">
              <a:spcBef>
                <a:spcPts val="0"/>
              </a:spcBef>
              <a:spcAft>
                <a:spcPts val="0"/>
              </a:spcAft>
              <a:buSzPts val="1656"/>
              <a:buNone/>
            </a:pPr>
            <a:endParaRPr lang="en-GB" dirty="0"/>
          </a:p>
          <a:p>
            <a:pPr marL="88900" lvl="0" indent="0" algn="l" rtl="0">
              <a:spcBef>
                <a:spcPts val="0"/>
              </a:spcBef>
              <a:spcAft>
                <a:spcPts val="0"/>
              </a:spcAft>
              <a:buSzPts val="1656"/>
              <a:buNone/>
            </a:pPr>
            <a:endParaRPr dirty="0"/>
          </a:p>
        </p:txBody>
      </p:sp>
      <p:sp>
        <p:nvSpPr>
          <p:cNvPr id="116" name="Google Shape;116;p2"/>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2" name="Picture 1">
            <a:extLst>
              <a:ext uri="{FF2B5EF4-FFF2-40B4-BE49-F238E27FC236}">
                <a16:creationId xmlns:a16="http://schemas.microsoft.com/office/drawing/2014/main" id="{B3E33D30-31D2-5D47-DC1C-97C25E90D81C}"/>
              </a:ext>
            </a:extLst>
          </p:cNvPr>
          <p:cNvPicPr>
            <a:picLocks noChangeAspect="1"/>
          </p:cNvPicPr>
          <p:nvPr/>
        </p:nvPicPr>
        <p:blipFill>
          <a:blip r:embed="rId3"/>
          <a:stretch>
            <a:fillRect/>
          </a:stretch>
        </p:blipFill>
        <p:spPr>
          <a:xfrm>
            <a:off x="7292821" y="2183931"/>
            <a:ext cx="3629686" cy="3629686"/>
          </a:xfrm>
          <a:prstGeom prst="rect">
            <a:avLst/>
          </a:prstGeom>
        </p:spPr>
      </p:pic>
      <p:sp>
        <p:nvSpPr>
          <p:cNvPr id="3" name="TextBox 2">
            <a:extLst>
              <a:ext uri="{FF2B5EF4-FFF2-40B4-BE49-F238E27FC236}">
                <a16:creationId xmlns:a16="http://schemas.microsoft.com/office/drawing/2014/main" id="{D924629B-6B42-8F38-81D2-8F0271FAECFA}"/>
              </a:ext>
            </a:extLst>
          </p:cNvPr>
          <p:cNvSpPr txBox="1"/>
          <p:nvPr/>
        </p:nvSpPr>
        <p:spPr>
          <a:xfrm>
            <a:off x="8419363" y="5860544"/>
            <a:ext cx="2503144" cy="253916"/>
          </a:xfrm>
          <a:prstGeom prst="rect">
            <a:avLst/>
          </a:prstGeom>
          <a:solidFill>
            <a:schemeClr val="accent2">
              <a:lumMod val="75000"/>
            </a:schemeClr>
          </a:solidFill>
        </p:spPr>
        <p:txBody>
          <a:bodyPr wrap="square" rtlCol="0">
            <a:spAutoFit/>
          </a:bodyPr>
          <a:lstStyle/>
          <a:p>
            <a:r>
              <a:rPr lang="en-EE" sz="1050" dirty="0">
                <a:solidFill>
                  <a:schemeClr val="bg1"/>
                </a:solidFill>
              </a:rPr>
              <a:t>Photo made by Bing Image Generator</a:t>
            </a:r>
          </a:p>
        </p:txBody>
      </p:sp>
    </p:spTree>
    <p:extLst>
      <p:ext uri="{BB962C8B-B14F-4D97-AF65-F5344CB8AC3E}">
        <p14:creationId xmlns:p14="http://schemas.microsoft.com/office/powerpoint/2010/main" val="295788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Thank you for attention </a:t>
            </a:r>
            <a:endParaRPr/>
          </a:p>
        </p:txBody>
      </p:sp>
      <p:sp>
        <p:nvSpPr>
          <p:cNvPr id="203" name="Google Shape;203;p11"/>
          <p:cNvSpPr txBox="1">
            <a:spLocks noGrp="1"/>
          </p:cNvSpPr>
          <p:nvPr>
            <p:ph type="body" idx="1"/>
          </p:nvPr>
        </p:nvSpPr>
        <p:spPr>
          <a:xfrm>
            <a:off x="581192" y="1962046"/>
            <a:ext cx="11029500" cy="36783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endParaRPr/>
          </a:p>
        </p:txBody>
      </p:sp>
      <p:pic>
        <p:nvPicPr>
          <p:cNvPr id="204" name="Google Shape;204;p1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0067925" y="6052803"/>
            <a:ext cx="1602707" cy="515994"/>
          </a:xfrm>
          <a:prstGeom prst="rect">
            <a:avLst/>
          </a:prstGeom>
          <a:noFill/>
          <a:ln>
            <a:noFill/>
          </a:ln>
        </p:spPr>
      </p:pic>
      <p:pic>
        <p:nvPicPr>
          <p:cNvPr id="205" name="Google Shape;205;p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9262" y="6039852"/>
            <a:ext cx="2310698" cy="484773"/>
          </a:xfrm>
          <a:prstGeom prst="rect">
            <a:avLst/>
          </a:prstGeom>
          <a:noFill/>
          <a:ln>
            <a:noFill/>
          </a:ln>
        </p:spPr>
      </p:pic>
      <p:sp>
        <p:nvSpPr>
          <p:cNvPr id="207" name="Google Shape;207;p1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cxnSp>
        <p:nvCxnSpPr>
          <p:cNvPr id="208" name="Google Shape;208;p11"/>
          <p:cNvCxnSpPr/>
          <p:nvPr/>
        </p:nvCxnSpPr>
        <p:spPr>
          <a:xfrm rot="10800000" flipH="1">
            <a:off x="0" y="5886450"/>
            <a:ext cx="12192000" cy="9525"/>
          </a:xfrm>
          <a:prstGeom prst="straightConnector1">
            <a:avLst/>
          </a:prstGeom>
          <a:noFill/>
          <a:ln w="12700" cap="rnd" cmpd="sng">
            <a:solidFill>
              <a:srgbClr val="848F98"/>
            </a:solidFill>
            <a:prstDash val="solid"/>
            <a:round/>
            <a:headEnd type="none" w="sm" len="sm"/>
            <a:tailEnd type="none" w="sm" len="sm"/>
          </a:ln>
        </p:spPr>
      </p:cxnSp>
      <p:pic>
        <p:nvPicPr>
          <p:cNvPr id="209" name="Google Shape;209;p1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43463" y="3667625"/>
            <a:ext cx="10144125"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756745"/>
            <a:ext cx="10515600" cy="933942"/>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000"/>
            </a:pPr>
            <a:br>
              <a:rPr lang="en-GB" sz="3200" i="0" u="none" strike="noStrike" dirty="0">
                <a:solidFill>
                  <a:schemeClr val="bg1"/>
                </a:solidFill>
                <a:effectLst/>
                <a:latin typeface="Söhne"/>
              </a:rPr>
            </a:br>
            <a:br>
              <a:rPr lang="en-GB" sz="3200" i="0" u="none" strike="noStrike" dirty="0">
                <a:solidFill>
                  <a:schemeClr val="bg1"/>
                </a:solidFill>
                <a:effectLst/>
                <a:latin typeface="Söhne"/>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The Role of Social Media in Modern Education</a:t>
            </a:r>
            <a:br>
              <a:rPr lang="en-E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GB" sz="3200" i="0" u="none" strike="noStrike" dirty="0">
                <a:solidFill>
                  <a:schemeClr val="bg1"/>
                </a:solidFill>
                <a:effectLst/>
                <a:latin typeface="Söhne"/>
              </a:rPr>
            </a:b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839787" y="1798983"/>
            <a:ext cx="9409112" cy="3766930"/>
          </a:xfrm>
          <a:prstGeom prst="rect">
            <a:avLst/>
          </a:prstGeom>
          <a:noFill/>
          <a:ln>
            <a:noFill/>
          </a:ln>
        </p:spPr>
        <p:txBody>
          <a:bodyPr spcFirstLastPara="1" wrap="square" lIns="91425" tIns="45700" rIns="91425" bIns="45700" anchor="b" anchorCtr="0">
            <a:normAutofit fontScale="77500" lnSpcReduction="20000"/>
          </a:bodyPr>
          <a:lstStyle/>
          <a:p>
            <a:pPr>
              <a:lnSpc>
                <a:spcPct val="150000"/>
              </a:lnSpc>
            </a:pPr>
            <a:endParaRPr lang="en-EE" sz="40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lnSpc>
                <a:spcPct val="150000"/>
              </a:lnSpc>
              <a:buSzPts val="1000"/>
              <a:buFont typeface="Courier New" panose="02070309020205020404" pitchFamily="49" charset="0"/>
              <a:buChar char="o"/>
              <a:tabLst>
                <a:tab pos="914400" algn="l"/>
              </a:tabLst>
            </a:pPr>
            <a:r>
              <a:rPr lang="en-EE" sz="3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Enhanced Communication</a:t>
            </a:r>
            <a:endParaRPr lang="en-EE" sz="3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lnSpc>
                <a:spcPct val="150000"/>
              </a:lnSpc>
              <a:buSzPts val="1000"/>
              <a:buFont typeface="Courier New" panose="02070309020205020404" pitchFamily="49" charset="0"/>
              <a:buChar char="o"/>
              <a:tabLst>
                <a:tab pos="914400" algn="l"/>
              </a:tabLst>
            </a:pPr>
            <a:r>
              <a:rPr lang="en-EE" sz="3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Collaborative Learning</a:t>
            </a:r>
            <a:endParaRPr lang="en-EE" sz="3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lnSpc>
                <a:spcPct val="150000"/>
              </a:lnSpc>
              <a:buSzPts val="1000"/>
              <a:buFont typeface="Courier New" panose="02070309020205020404" pitchFamily="49" charset="0"/>
              <a:buChar char="o"/>
              <a:tabLst>
                <a:tab pos="914400" algn="l"/>
              </a:tabLst>
            </a:pPr>
            <a:r>
              <a:rPr lang="en-EE" sz="3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Access to Resources</a:t>
            </a:r>
            <a:endParaRPr lang="en-EE" sz="3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lnSpc>
                <a:spcPct val="150000"/>
              </a:lnSpc>
              <a:buSzPts val="1000"/>
              <a:buFont typeface="Courier New" panose="02070309020205020404" pitchFamily="49" charset="0"/>
              <a:buChar char="o"/>
              <a:tabLst>
                <a:tab pos="914400" algn="l"/>
              </a:tabLst>
            </a:pPr>
            <a:r>
              <a:rPr lang="en-EE" sz="3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Professional Development</a:t>
            </a:r>
            <a:endParaRPr lang="en-EE" sz="3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lnSpc>
                <a:spcPct val="150000"/>
              </a:lnSpc>
              <a:buSzPts val="1000"/>
              <a:buFont typeface="Courier New" panose="02070309020205020404" pitchFamily="49" charset="0"/>
              <a:buChar char="o"/>
              <a:tabLst>
                <a:tab pos="914400" algn="l"/>
              </a:tabLst>
            </a:pPr>
            <a:r>
              <a:rPr lang="en-EE" sz="3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Student Engagement</a:t>
            </a:r>
            <a:endParaRPr lang="en-EE" sz="3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3</a:t>
            </a:fld>
            <a:endParaRPr/>
          </a:p>
        </p:txBody>
      </p:sp>
      <p:pic>
        <p:nvPicPr>
          <p:cNvPr id="2" name="Picture 1">
            <a:extLst>
              <a:ext uri="{FF2B5EF4-FFF2-40B4-BE49-F238E27FC236}">
                <a16:creationId xmlns:a16="http://schemas.microsoft.com/office/drawing/2014/main" id="{2358D0FB-807D-C7AD-B335-5B2640AEB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254" y="2999252"/>
            <a:ext cx="3834519" cy="28824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000"/>
            </a:pPr>
            <a:br>
              <a:rPr lang="en-GB" sz="3200" i="0" u="none" strike="noStrike" dirty="0">
                <a:solidFill>
                  <a:schemeClr val="bg1"/>
                </a:solidFill>
                <a:effectLst/>
                <a:latin typeface="Söhne"/>
              </a:rPr>
            </a:br>
            <a:br>
              <a:rPr lang="en-GB" sz="3200" i="0" u="none" strike="noStrike" dirty="0">
                <a:solidFill>
                  <a:schemeClr val="bg1"/>
                </a:solidFill>
                <a:effectLst/>
                <a:latin typeface="Söhne"/>
              </a:rPr>
            </a:br>
            <a: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Popular Social Media Platforms for Education</a:t>
            </a:r>
            <a:br>
              <a:rPr lang="en-GB" sz="3200" i="0" u="none" strike="noStrike" dirty="0">
                <a:solidFill>
                  <a:schemeClr val="bg1"/>
                </a:solidFill>
                <a:effectLst/>
                <a:latin typeface="Söhne"/>
              </a:rPr>
            </a:b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839787" y="1051035"/>
            <a:ext cx="9409112" cy="5305316"/>
          </a:xfrm>
          <a:prstGeom prst="rect">
            <a:avLst/>
          </a:prstGeom>
          <a:noFill/>
          <a:ln>
            <a:noFill/>
          </a:ln>
        </p:spPr>
        <p:txBody>
          <a:bodyPr spcFirstLastPara="1" wrap="square" lIns="91425" tIns="45700" rIns="91425" bIns="45700" anchor="b" anchorCtr="0">
            <a:normAutofit/>
          </a:bodyPr>
          <a:lstStyle/>
          <a:p>
            <a:endParaRPr lang="en-EE" sz="20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Facebook: Groups and Pages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Twitter: Hashtags and Lists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YouTube: Channels and Playlists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LinkedIn: Professional Networking and Groups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Instagram: Visual Content, Stories, and IGTV</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Edmodo: Classroom Management and Parent Communication</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Pinterest: Boards and Pins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WhatsApp: Groups and Broadcast Lists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Reddit: Subreddits and AMAs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TikTok: Short Educational Videos and Challenges</a:t>
            </a:r>
            <a:endParaRPr lang="en-EE"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4</a:t>
            </a:fld>
            <a:endParaRPr/>
          </a:p>
        </p:txBody>
      </p:sp>
      <p:sp>
        <p:nvSpPr>
          <p:cNvPr id="2" name="Rectangle 2">
            <a:extLst>
              <a:ext uri="{FF2B5EF4-FFF2-40B4-BE49-F238E27FC236}">
                <a16:creationId xmlns:a16="http://schemas.microsoft.com/office/drawing/2014/main" id="{BD6890EA-460E-6037-5370-BD334E53EF30}"/>
              </a:ext>
            </a:extLst>
          </p:cNvPr>
          <p:cNvSpPr>
            <a:spLocks noChangeArrowheads="1"/>
          </p:cNvSpPr>
          <p:nvPr/>
        </p:nvSpPr>
        <p:spPr bwMode="auto">
          <a:xfrm>
            <a:off x="7729959" y="4656136"/>
            <a:ext cx="128703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E"/>
          </a:p>
        </p:txBody>
      </p:sp>
      <p:pic>
        <p:nvPicPr>
          <p:cNvPr id="1025" name="Picture 3">
            <a:extLst>
              <a:ext uri="{FF2B5EF4-FFF2-40B4-BE49-F238E27FC236}">
                <a16:creationId xmlns:a16="http://schemas.microsoft.com/office/drawing/2014/main" id="{812D870F-6563-39B9-C2C4-48BDE61991F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726269" y="4656137"/>
            <a:ext cx="3704607" cy="183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6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365125"/>
            <a:ext cx="10837206" cy="1325562"/>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000"/>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Benefits and Challenges of Using Social Media in Education</a:t>
            </a:r>
            <a:br>
              <a:rPr lang="en-E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br>
              <a:rPr lang="en-GB" sz="3200" i="0" u="none" strike="noStrike" dirty="0">
                <a:solidFill>
                  <a:schemeClr val="bg1"/>
                </a:solidFill>
                <a:effectLst/>
                <a:latin typeface="Söhne"/>
              </a:rPr>
            </a:b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839787" y="1450427"/>
            <a:ext cx="9409112" cy="5160579"/>
          </a:xfrm>
          <a:prstGeom prst="rect">
            <a:avLst/>
          </a:prstGeom>
          <a:noFill/>
          <a:ln>
            <a:noFill/>
          </a:ln>
        </p:spPr>
        <p:txBody>
          <a:bodyPr spcFirstLastPara="1" wrap="square" lIns="91425" tIns="45700" rIns="91425" bIns="45700" anchor="b" anchorCtr="0">
            <a:normAutofit lnSpcReduction="10000"/>
          </a:bodyPr>
          <a:lstStyle/>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Benefits: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Increased Accessibility</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Enhanced Collaboration</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Real-World Learning</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Immediate Feedback</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Challenges: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Distraction</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Information Overload</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Privacy Concerns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Digital Divide</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5</a:t>
            </a:fld>
            <a:endParaRPr/>
          </a:p>
        </p:txBody>
      </p:sp>
      <p:sp>
        <p:nvSpPr>
          <p:cNvPr id="3" name="Rectangle 4">
            <a:extLst>
              <a:ext uri="{FF2B5EF4-FFF2-40B4-BE49-F238E27FC236}">
                <a16:creationId xmlns:a16="http://schemas.microsoft.com/office/drawing/2014/main" id="{DEDDC4A2-A9E1-1426-12AC-738FBD3A3349}"/>
              </a:ext>
            </a:extLst>
          </p:cNvPr>
          <p:cNvSpPr>
            <a:spLocks noChangeArrowheads="1"/>
          </p:cNvSpPr>
          <p:nvPr/>
        </p:nvSpPr>
        <p:spPr bwMode="auto">
          <a:xfrm>
            <a:off x="6528909" y="3555818"/>
            <a:ext cx="12830104" cy="5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EE"/>
          </a:p>
        </p:txBody>
      </p:sp>
      <p:pic>
        <p:nvPicPr>
          <p:cNvPr id="2051" name="Picture 4">
            <a:extLst>
              <a:ext uri="{FF2B5EF4-FFF2-40B4-BE49-F238E27FC236}">
                <a16:creationId xmlns:a16="http://schemas.microsoft.com/office/drawing/2014/main" id="{3DA7BD61-2B73-3385-4EBE-3040F3B2D551}"/>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644959" y="3429000"/>
            <a:ext cx="4527537" cy="1960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53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413027" y="939075"/>
            <a:ext cx="11029616" cy="1013800"/>
          </a:xfrm>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Ethical Considerations in the Use of Social Media for </a:t>
            </a:r>
            <a:r>
              <a:rPr lang="en-EE" sz="3200" dirty="0"/>
              <a:t>Education</a:t>
            </a:r>
            <a:br>
              <a:rPr lang="en-EE" dirty="0"/>
            </a:br>
            <a:br>
              <a:rPr lang="en-EE" dirty="0"/>
            </a:br>
            <a:r>
              <a:rPr lang="en-EE" dirty="0"/>
              <a:t>Ethical Considerations in the Use of Social Media for Education</a:t>
            </a:r>
            <a:br>
              <a:rPr lang="en-EE" dirty="0"/>
            </a:br>
            <a:br>
              <a:rPr lang="en-GB" sz="3200" i="0" u="none" strike="noStrike" dirty="0">
                <a:solidFill>
                  <a:schemeClr val="bg1"/>
                </a:solidFill>
                <a:effectLst/>
                <a:latin typeface="Söhne"/>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81192" y="2154620"/>
            <a:ext cx="11029615" cy="4201729"/>
          </a:xfrm>
          <a:prstGeom prst="rect">
            <a:avLst/>
          </a:prstGeom>
          <a:noFill/>
          <a:ln>
            <a:noFill/>
          </a:ln>
        </p:spPr>
        <p:txBody>
          <a:bodyPr spcFirstLastPara="1" wrap="square" lIns="91425" tIns="45700" rIns="91425" bIns="45700" anchor="b" anchorCtr="0">
            <a:normAutofit/>
          </a:bodyPr>
          <a:lstStyle/>
          <a:p>
            <a:pPr>
              <a:lnSpc>
                <a:spcPct val="150000"/>
              </a:lnSpc>
              <a:buFont typeface="Arial" panose="020B0604020202020204" pitchFamily="34" charset="0"/>
              <a:buChar char="•"/>
            </a:pPr>
            <a:r>
              <a:rPr lang="en-EE" sz="28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Privacy and Data Protection</a:t>
            </a:r>
            <a:endParaRPr lang="en-EE" sz="2800" kern="1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50000"/>
              </a:lnSpc>
              <a:buFont typeface="Arial" panose="020B0604020202020204" pitchFamily="34" charset="0"/>
              <a:buChar char="•"/>
            </a:pPr>
            <a:r>
              <a:rPr lang="en-EE" sz="28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Digital Citizenship</a:t>
            </a:r>
            <a:endParaRPr lang="en-EE" sz="2800" kern="1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50000"/>
              </a:lnSpc>
              <a:buFont typeface="Arial" panose="020B0604020202020204" pitchFamily="34" charset="0"/>
              <a:buChar char="•"/>
            </a:pPr>
            <a:r>
              <a:rPr lang="en-EE" sz="28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Equity and Inclusion</a:t>
            </a:r>
            <a:endParaRPr lang="en-EE" sz="2800" kern="1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50000"/>
              </a:lnSpc>
              <a:buFont typeface="Arial" panose="020B0604020202020204" pitchFamily="34" charset="0"/>
              <a:buChar char="•"/>
            </a:pPr>
            <a:r>
              <a:rPr lang="en-EE" sz="28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Academic Integrity</a:t>
            </a:r>
            <a:endParaRPr lang="en-EE" sz="2800" kern="100" dirty="0">
              <a:solidFill>
                <a:srgbClr val="000000"/>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ct val="150000"/>
              </a:lnSpc>
              <a:buFont typeface="Arial" panose="020B0604020202020204" pitchFamily="34" charset="0"/>
              <a:buChar char="•"/>
            </a:pPr>
            <a:r>
              <a:rPr lang="en-EE" sz="28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Mental Health</a:t>
            </a:r>
            <a:endParaRPr lang="en-EE" sz="28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6</a:t>
            </a:fld>
            <a:endParaRPr/>
          </a:p>
        </p:txBody>
      </p:sp>
      <p:sp>
        <p:nvSpPr>
          <p:cNvPr id="2" name="Rectangle 2">
            <a:extLst>
              <a:ext uri="{FF2B5EF4-FFF2-40B4-BE49-F238E27FC236}">
                <a16:creationId xmlns:a16="http://schemas.microsoft.com/office/drawing/2014/main" id="{F102F2C9-DB86-71D6-2974-A228187ACA38}"/>
              </a:ext>
            </a:extLst>
          </p:cNvPr>
          <p:cNvSpPr>
            <a:spLocks noChangeArrowheads="1"/>
          </p:cNvSpPr>
          <p:nvPr/>
        </p:nvSpPr>
        <p:spPr bwMode="auto">
          <a:xfrm>
            <a:off x="-168165" y="2369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E"/>
          </a:p>
        </p:txBody>
      </p:sp>
      <p:pic>
        <p:nvPicPr>
          <p:cNvPr id="3073" name="Picture 5">
            <a:extLst>
              <a:ext uri="{FF2B5EF4-FFF2-40B4-BE49-F238E27FC236}">
                <a16:creationId xmlns:a16="http://schemas.microsoft.com/office/drawing/2014/main" id="{84004CFD-68D1-E361-FB74-52D7C1D83EA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24868" y="2792223"/>
            <a:ext cx="3458745" cy="296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45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Creating a Social Media Strategy for Education</a:t>
            </a: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br>
            <a:r>
              <a:rPr lang="en-EE" dirty="0"/>
              <a:t>Ethical Considerations in the Use of Social Media for Education</a:t>
            </a:r>
            <a:br>
              <a:rPr lang="en-EE" dirty="0"/>
            </a:br>
            <a:br>
              <a:rPr lang="en-GB" sz="3200" i="0" u="none" strike="noStrike" dirty="0">
                <a:solidFill>
                  <a:schemeClr val="bg1"/>
                </a:solidFill>
                <a:effectLst/>
                <a:latin typeface="Söhne"/>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81192" y="2154620"/>
            <a:ext cx="11029615" cy="4566855"/>
          </a:xfrm>
          <a:prstGeom prst="rect">
            <a:avLst/>
          </a:prstGeom>
          <a:noFill/>
          <a:ln>
            <a:noFill/>
          </a:ln>
        </p:spPr>
        <p:txBody>
          <a:bodyPr spcFirstLastPara="1" wrap="square" lIns="91425" tIns="45700" rIns="91425" bIns="45700" anchor="b" anchorCtr="0">
            <a:normAutofit lnSpcReduction="10000"/>
          </a:bodyPr>
          <a:lstStyle/>
          <a:p>
            <a:endParaRPr lang="en-EE" dirty="0">
              <a:effectLst/>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Defining Objectives</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Identifying the Audience</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Choosing the Right Platforms</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Developing a Content Plan</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Establishing a Posting Schedule</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Encouraging Participation and Interaction</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Monitoring and Analyzing Performance</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Ensuring Privacy and Security</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Training Educators and Staff</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Fostering a Positive Online Community</a:t>
            </a:r>
            <a:endParaRPr lang="en-EE" sz="24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7</a:t>
            </a:fld>
            <a:endParaRPr/>
          </a:p>
        </p:txBody>
      </p:sp>
      <p:sp>
        <p:nvSpPr>
          <p:cNvPr id="3" name="Rectangle 2">
            <a:extLst>
              <a:ext uri="{FF2B5EF4-FFF2-40B4-BE49-F238E27FC236}">
                <a16:creationId xmlns:a16="http://schemas.microsoft.com/office/drawing/2014/main" id="{A29270EB-6F87-35B8-4A7A-98E2505351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EE"/>
          </a:p>
        </p:txBody>
      </p:sp>
      <p:pic>
        <p:nvPicPr>
          <p:cNvPr id="4097" name="Picture 6">
            <a:extLst>
              <a:ext uri="{FF2B5EF4-FFF2-40B4-BE49-F238E27FC236}">
                <a16:creationId xmlns:a16="http://schemas.microsoft.com/office/drawing/2014/main" id="{DA1E0F96-69BE-22E3-06DC-881A5E3E035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94782" y="2710299"/>
            <a:ext cx="3759018" cy="34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8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b="1"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Define Your Objectives</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br>
            <a:r>
              <a:rPr lang="en-EE" dirty="0"/>
              <a:t>Ethical Considerations in the Use of Social Media for Education</a:t>
            </a:r>
            <a:br>
              <a:rPr lang="en-EE" dirty="0"/>
            </a:br>
            <a:br>
              <a:rPr lang="en-GB" sz="3200" i="0" u="none" strike="noStrike" dirty="0">
                <a:solidFill>
                  <a:schemeClr val="bg1"/>
                </a:solidFill>
                <a:effectLst/>
                <a:latin typeface="Söhne"/>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81192" y="2154620"/>
            <a:ext cx="11029615" cy="4001224"/>
          </a:xfrm>
          <a:prstGeom prst="rect">
            <a:avLst/>
          </a:prstGeom>
          <a:noFill/>
          <a:ln>
            <a:noFill/>
          </a:ln>
        </p:spPr>
        <p:txBody>
          <a:bodyPr spcFirstLastPara="1" wrap="square" lIns="91425" tIns="45700" rIns="91425" bIns="45700" anchor="b" anchorCtr="0">
            <a:normAutofit/>
          </a:bodyPr>
          <a:lstStyle/>
          <a:p>
            <a:pPr marL="123444" indent="0" algn="just">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Start by identifying the primary goals of your social media strategy. Common objectives in educational settings include:</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Enhancing communication between students, educators, and parents.</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Promoting collaborative learning and peer interaction.</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Increasing access to educational resources and information.</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Building a supportive online community.</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Enhancing the institution’s visibility and reputation.</a:t>
            </a:r>
          </a:p>
          <a:p>
            <a:endParaRPr lang="en-EE" dirty="0">
              <a:effectLst/>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8</a:t>
            </a:fld>
            <a:endParaRPr/>
          </a:p>
        </p:txBody>
      </p:sp>
      <p:pic>
        <p:nvPicPr>
          <p:cNvPr id="3" name="Picture 2">
            <a:extLst>
              <a:ext uri="{FF2B5EF4-FFF2-40B4-BE49-F238E27FC236}">
                <a16:creationId xmlns:a16="http://schemas.microsoft.com/office/drawing/2014/main" id="{89B373BC-A031-2DA8-6F5A-7C2350DDDD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5647" y="4225159"/>
            <a:ext cx="3506725" cy="231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389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indent="-457200">
              <a:buFont typeface="Arial" panose="020B0604020202020204" pitchFamily="34" charset="0"/>
              <a:buChar char="•"/>
            </a:pP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GB" sz="3200" b="1" i="0" u="none" strike="noStrike"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r>
              <a:rPr lang="en-EE" sz="3200" b="1" kern="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Identify Your Audience</a:t>
            </a:r>
            <a:r>
              <a:rPr lang="en-EE" sz="32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br>
              <a:rPr lang="en-EE" sz="3200" kern="100" dirty="0">
                <a:solidFill>
                  <a:schemeClr val="bg1"/>
                </a:solidFill>
                <a:effectLst/>
                <a:latin typeface="Segoe UI Historic" panose="020B0502040204020203" pitchFamily="34" charset="0"/>
                <a:ea typeface="Segoe UI Historic" panose="020B0502040204020203" pitchFamily="34" charset="0"/>
                <a:cs typeface="Segoe UI Historic" panose="020B0502040204020203" pitchFamily="34" charset="0"/>
              </a:rPr>
            </a:br>
            <a:br>
              <a:rPr lang="en-EE" dirty="0"/>
            </a:br>
            <a:r>
              <a:rPr lang="en-EE" dirty="0"/>
              <a:t>Ethical Considerations in the Use of Social Media for Education</a:t>
            </a:r>
            <a:br>
              <a:rPr lang="en-EE" dirty="0"/>
            </a:br>
            <a:br>
              <a:rPr lang="en-GB" sz="3200" i="0" u="none" strike="noStrike" dirty="0">
                <a:solidFill>
                  <a:schemeClr val="bg1"/>
                </a:solidFill>
                <a:effectLst/>
                <a:latin typeface="Söhne"/>
              </a:rPr>
            </a:br>
            <a:br>
              <a:rPr lang="en-EE" dirty="0">
                <a:effectLst/>
              </a:rPr>
            </a:br>
            <a:br>
              <a:rPr lang="en-EE"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b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581192" y="2154620"/>
            <a:ext cx="11029615" cy="3510456"/>
          </a:xfrm>
          <a:prstGeom prst="rect">
            <a:avLst/>
          </a:prstGeom>
          <a:noFill/>
          <a:ln>
            <a:noFill/>
          </a:ln>
        </p:spPr>
        <p:txBody>
          <a:bodyPr spcFirstLastPara="1" wrap="square" lIns="91425" tIns="45700" rIns="91425" bIns="45700" anchor="b" anchorCtr="0">
            <a:normAutofit/>
          </a:bodyPr>
          <a:lstStyle/>
          <a:p>
            <a:pPr marL="123444" indent="0" algn="just">
              <a:spcBef>
                <a:spcPts val="1200"/>
              </a:spcBef>
              <a:buNone/>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Understand who your target audience is. In education, this could include:</a:t>
            </a:r>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Students at various educational levels.</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Educators and academic staff.</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Parents and guardians.</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Alumni and prospective students.</a:t>
            </a:r>
          </a:p>
          <a:p>
            <a:pPr marL="342900" lvl="0" indent="-342900" algn="just">
              <a:buSzPts val="1000"/>
              <a:buFont typeface="Symbol" pitchFamily="2" charset="2"/>
              <a:buChar char=""/>
              <a:tabLst>
                <a:tab pos="457200" algn="l"/>
              </a:tabLst>
            </a:pPr>
            <a:r>
              <a:rPr lang="en-EE" sz="24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Other stakeholders such as industry partners.</a:t>
            </a:r>
          </a:p>
          <a:p>
            <a:endParaRPr lang="en-EE" dirty="0">
              <a:effectLst/>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9</a:t>
            </a:fld>
            <a:endParaRPr/>
          </a:p>
        </p:txBody>
      </p:sp>
      <p:pic>
        <p:nvPicPr>
          <p:cNvPr id="3" name="Picture 2">
            <a:extLst>
              <a:ext uri="{FF2B5EF4-FFF2-40B4-BE49-F238E27FC236}">
                <a16:creationId xmlns:a16="http://schemas.microsoft.com/office/drawing/2014/main" id="{64C9B66E-10D2-887E-1FD4-545D6724B26A}"/>
              </a:ext>
            </a:extLst>
          </p:cNvPr>
          <p:cNvPicPr>
            <a:picLocks noChangeAspect="1"/>
          </p:cNvPicPr>
          <p:nvPr/>
        </p:nvPicPr>
        <p:blipFill>
          <a:blip r:embed="rId3"/>
          <a:stretch>
            <a:fillRect/>
          </a:stretch>
        </p:blipFill>
        <p:spPr>
          <a:xfrm>
            <a:off x="7723301" y="3536731"/>
            <a:ext cx="3705824" cy="2128345"/>
          </a:xfrm>
          <a:prstGeom prst="rect">
            <a:avLst/>
          </a:prstGeom>
        </p:spPr>
      </p:pic>
    </p:spTree>
    <p:extLst>
      <p:ext uri="{BB962C8B-B14F-4D97-AF65-F5344CB8AC3E}">
        <p14:creationId xmlns:p14="http://schemas.microsoft.com/office/powerpoint/2010/main" val="356822421"/>
      </p:ext>
    </p:extLst>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1290</Words>
  <Application>Microsoft Macintosh PowerPoint</Application>
  <PresentationFormat>Widescreen</PresentationFormat>
  <Paragraphs>164</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Gill Sans</vt:lpstr>
      <vt:lpstr>Symbol</vt:lpstr>
      <vt:lpstr>Century Gothic</vt:lpstr>
      <vt:lpstr>Calibri</vt:lpstr>
      <vt:lpstr>Wingdings</vt:lpstr>
      <vt:lpstr>Segoe UI Historic</vt:lpstr>
      <vt:lpstr>Gill Sans MT</vt:lpstr>
      <vt:lpstr>Times New Roman</vt:lpstr>
      <vt:lpstr>Arial</vt:lpstr>
      <vt:lpstr>Courier New</vt:lpstr>
      <vt:lpstr>Segoe UI</vt:lpstr>
      <vt:lpstr>Söhne</vt:lpstr>
      <vt:lpstr>Noto Sans Symbols</vt:lpstr>
      <vt:lpstr>Dividend</vt:lpstr>
      <vt:lpstr>Digital Tools for Education: Social Media for Education </vt:lpstr>
      <vt:lpstr>Introduction to Social Media in Education</vt:lpstr>
      <vt:lpstr>  The Role of Social Media in Modern Education  </vt:lpstr>
      <vt:lpstr>  Popular Social Media Platforms for Education </vt:lpstr>
      <vt:lpstr>   Benefits and Challenges of Using Social Media in Education  </vt:lpstr>
      <vt:lpstr>     Ethical Considerations in the Use of Social Media for Education  Ethical Considerations in the Use of Social Media for Education    </vt:lpstr>
      <vt:lpstr>     Creating a Social Media Strategy for Education  Ethical Considerations in the Use of Social Media for Education    </vt:lpstr>
      <vt:lpstr>     Define Your Objectives   Ethical Considerations in the Use of Social Media for Education    </vt:lpstr>
      <vt:lpstr>     Identify Your Audience   Ethical Considerations in the Use of Social Media for Education    </vt:lpstr>
      <vt:lpstr>    Choose the Right Platforms     </vt:lpstr>
      <vt:lpstr>    Develop a Content Plan     </vt:lpstr>
      <vt:lpstr>    Establish a Posting Schedule     </vt:lpstr>
      <vt:lpstr>    Encourage Participation and Interaction     </vt:lpstr>
      <vt:lpstr>  Monitor and Analyse Performance    </vt:lpstr>
      <vt:lpstr> Ensure Privacy and Security   </vt:lpstr>
      <vt:lpstr>  Train Educators and Staff   </vt:lpstr>
      <vt:lpstr>   Foster a Positive Online Community   </vt:lpstr>
      <vt:lpstr>   Conclusion  </vt:lpstr>
      <vt:lpstr>References</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1.1: Fundamentals of Big Data</dc:title>
  <dc:creator>Daina</dc:creator>
  <cp:lastModifiedBy>Sirje Virkus</cp:lastModifiedBy>
  <cp:revision>62</cp:revision>
  <dcterms:created xsi:type="dcterms:W3CDTF">2023-01-17T05:44:24Z</dcterms:created>
  <dcterms:modified xsi:type="dcterms:W3CDTF">2024-07-07T16:17:51Z</dcterms:modified>
</cp:coreProperties>
</file>