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257" r:id="rId4"/>
    <p:sldId id="260" r:id="rId5"/>
    <p:sldId id="284" r:id="rId6"/>
    <p:sldId id="285" r:id="rId7"/>
    <p:sldId id="262" r:id="rId8"/>
    <p:sldId id="261" r:id="rId9"/>
    <p:sldId id="264" r:id="rId10"/>
    <p:sldId id="265" r:id="rId11"/>
    <p:sldId id="282" r:id="rId12"/>
    <p:sldId id="267" r:id="rId13"/>
    <p:sldId id="272" r:id="rId14"/>
    <p:sldId id="286" r:id="rId15"/>
    <p:sldId id="281" r:id="rId16"/>
    <p:sldId id="266" r:id="rId17"/>
  </p:sldIdLst>
  <p:sldSz cx="12192000" cy="6858000"/>
  <p:notesSz cx="6858000" cy="9144000"/>
  <p:embeddedFontLst>
    <p:embeddedFont>
      <p:font typeface="Abril Fatface" panose="02000503000000020003" pitchFamily="2" charset="77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Gill Sans" panose="020B0502020104020203" pitchFamily="34" charset="-79"/>
      <p:regular r:id="rId28"/>
      <p:bold r:id="rId29"/>
    </p:embeddedFont>
    <p:embeddedFont>
      <p:font typeface="Gill Sans MT" panose="020B0502020104020203" pitchFamily="34" charset="77"/>
      <p:regular r:id="rId30"/>
      <p:bold r:id="rId31"/>
      <p:italic r:id="rId32"/>
      <p:boldItalic r:id="rId33"/>
    </p:embeddedFont>
    <p:embeddedFont>
      <p:font typeface="Oswald" pitchFamily="2" charset="77"/>
      <p:regular r:id="rId34"/>
      <p:bold r:id="rId35"/>
    </p:embeddedFont>
    <p:embeddedFont>
      <p:font typeface="Segoe UI Historic" panose="020B0502040204020203" pitchFamily="3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UjO4iI0g9L60u9Olz6Usix291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572"/>
  </p:normalViewPr>
  <p:slideViewPr>
    <p:cSldViewPr snapToGrid="0" showGuides="1">
      <p:cViewPr varScale="1">
        <p:scale>
          <a:sx n="128" d="100"/>
          <a:sy n="128" d="100"/>
        </p:scale>
        <p:origin x="17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49" name="Google Shape;34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p17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49" name="Google Shape;34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p17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8891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51" name="Google Shape;2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50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301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51" name="Google Shape;2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p5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51" name="Google Shape;2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4498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51" name="Google Shape;2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3641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70" name="Google Shape;2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7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60" name="Google Shape;26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</a:pPr>
            <a:endParaRPr dirty="0"/>
          </a:p>
        </p:txBody>
      </p:sp>
      <p:sp>
        <p:nvSpPr>
          <p:cNvPr id="261" name="Google Shape;261;p6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325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 rot="5400000">
            <a:off x="4334603" y="-1417408"/>
            <a:ext cx="3522794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/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 rot="5400000">
            <a:off x="7249746" y="2265181"/>
            <a:ext cx="5183073" cy="20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 rot="5400000">
            <a:off x="2131526" y="-680877"/>
            <a:ext cx="5183073" cy="789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8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/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sz="2000" b="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2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2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2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sistant-erasmus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top-10-challenges-managing-learning-management-system-lms-greenlms-fv0tf/" TargetMode="External"/><Relationship Id="rId2" Type="http://schemas.openxmlformats.org/officeDocument/2006/relationships/hyperlink" Target="https://www.gyrus.com/blogs/the-history-and-evolution-of-learning-management-system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/Users/sirjevirkus/Library/Group%20Containers/UBF8T346G9.ms/WebArchiveCopyPasteTempFiles/com.microsoft.Word/Unknown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/Users/sirjevirkus/Library/Group%20Containers/UBF8T346G9.ms/WebArchiveCopyPasteTempFiles/com.microsoft.Word/Unknown-1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857416" y="38779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Clr>
                <a:schemeClr val="lt1"/>
              </a:buClr>
            </a:pPr>
            <a:r>
              <a:rPr lang="en-EE" kern="0" dirty="0">
                <a:solidFill>
                  <a:schemeClr val="bg1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Digital Tools for </a:t>
            </a:r>
            <a:r>
              <a:rPr lang="en-US" dirty="0">
                <a:solidFill>
                  <a:schemeClr val="bg1"/>
                </a:solidFill>
              </a:rPr>
              <a:t>Education: </a:t>
            </a:r>
            <a:r>
              <a:rPr lang="en-EE" sz="3600" kern="0" dirty="0">
                <a:solidFill>
                  <a:schemeClr val="bg1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Learning Management </a:t>
            </a:r>
            <a:r>
              <a:rPr lang="en-EE" sz="3600" dirty="0">
                <a:solidFill>
                  <a:schemeClr val="bg1"/>
                </a:solidFill>
                <a:latin typeface="Gill Sans MT" panose="020B0502020104020203" pitchFamily="34" charset="77"/>
                <a:ea typeface="Times New Roman" panose="02020603050405020304" pitchFamily="18" charset="0"/>
              </a:rPr>
              <a:t>S</a:t>
            </a:r>
            <a:r>
              <a:rPr lang="en-EE" sz="3600" kern="0" dirty="0">
                <a:solidFill>
                  <a:schemeClr val="bg1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ystems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72"/>
              <a:buNone/>
              <a:tabLst>
                <a:tab pos="10764838" algn="r"/>
              </a:tabLst>
            </a:pPr>
            <a:r>
              <a:rPr lang="lt-LT" dirty="0"/>
              <a:t>Sirje Virkus (</a:t>
            </a:r>
            <a:r>
              <a:rPr lang="lt-LT" dirty="0" err="1"/>
              <a:t>sirje.virkus</a:t>
            </a:r>
            <a:r>
              <a:rPr lang="en-GB" dirty="0"/>
              <a:t>@</a:t>
            </a:r>
            <a:r>
              <a:rPr lang="en-GB" dirty="0" err="1"/>
              <a:t>tlu.ee</a:t>
            </a:r>
            <a:r>
              <a:rPr lang="en-GB" dirty="0"/>
              <a:t>)</a:t>
            </a:r>
            <a:r>
              <a:rPr lang="lt-LT" dirty="0"/>
              <a:t>	</a:t>
            </a:r>
            <a:r>
              <a:rPr lang="lt-LT" dirty="0">
                <a:hlinkClick r:id="rId3"/>
              </a:rPr>
              <a:t>https://www.assistant-erasmus.eu</a:t>
            </a:r>
            <a:endParaRPr dirty="0"/>
          </a:p>
        </p:txBody>
      </p:sp>
      <p:pic>
        <p:nvPicPr>
          <p:cNvPr id="106" name="Google Shape;106;p1" descr="https://lh3.googleusercontent.com/GXefnIV0a9tEB84iafg5Y1S8wLel7A0hM_aSpB-rynzKlwnb5Mo0AmgxbKou2jdJR1zA8avAlNXUUBUCpdmTdmW2FybjWhcFS9EvcrxATTgnFrUc7lakH1Xmf4WMm5v-WagOzQZtY-JnAvH8oa4-o7N7CgKZb-KJ4O-174e3SQrLb9X6AEV49vZADYmoet4A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4" y="652463"/>
            <a:ext cx="3073821" cy="65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 descr="https://lh3.googleusercontent.com/T0OGVdWT7bwo_N5a-dsXylhSyy5MqHnjHR7frCwnBcRTmp--JnY6Iz0BFmJwzpBl4ajSoI-HaxNbqTDEMz9CEsX-xhOS9EqIrq1d4w3lAzGIsM2PKLpwMKgiNCg_XySx07K7WPp2DQzzPpubKqSxIEZR5p0k4VaipK1JV8n-M9mWLETsyus8et0LqHVmf57o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8550" y="639762"/>
            <a:ext cx="2589730" cy="827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GB" sz="3600" i="0" u="none" strike="noStrike" dirty="0">
                <a:solidFill>
                  <a:schemeClr val="bg1"/>
                </a:solidFill>
                <a:effectLst/>
                <a:latin typeface="Söhne"/>
              </a:rPr>
              <a:t>User Engagement and Motivation</a:t>
            </a:r>
            <a:endParaRPr sz="3600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96" name="Google Shape;296;p40"/>
          <p:cNvSpPr txBox="1">
            <a:spLocks noGrp="1"/>
          </p:cNvSpPr>
          <p:nvPr>
            <p:ph type="body" idx="1"/>
          </p:nvPr>
        </p:nvSpPr>
        <p:spPr>
          <a:xfrm>
            <a:off x="838200" y="1902372"/>
            <a:ext cx="10515600" cy="426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Arial"/>
              <a:buNone/>
            </a:pPr>
            <a:endParaRPr lang="et-EE" sz="2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Gamification Strategies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Collaborative Learning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Feedback and Support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Arial"/>
              <a:buNone/>
            </a:pPr>
            <a:endParaRPr sz="2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97" name="Google Shape;297;p40"/>
          <p:cNvSpPr txBox="1"/>
          <p:nvPr/>
        </p:nvSpPr>
        <p:spPr>
          <a:xfrm>
            <a:off x="11252200" y="6315075"/>
            <a:ext cx="40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swald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D5521-6D82-1F19-E7AB-DBDE4E750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823" y="3551237"/>
            <a:ext cx="5143500" cy="2692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GB" sz="3600" i="0" u="none" strike="noStrike" dirty="0"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Assessment and Evaluation</a:t>
            </a:r>
            <a:endParaRPr sz="3600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03" name="Google Shape;303;p41"/>
          <p:cNvSpPr txBox="1">
            <a:spLocks noGrp="1"/>
          </p:cNvSpPr>
          <p:nvPr>
            <p:ph type="body" idx="1"/>
          </p:nvPr>
        </p:nvSpPr>
        <p:spPr>
          <a:xfrm>
            <a:off x="838200" y="2301766"/>
            <a:ext cx="10515600" cy="387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Types of Assessments (Quizzes, Assignments, Discussions)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Grading and Feedback Mechanisms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Analysing Student Performance</a:t>
            </a:r>
          </a:p>
          <a:p>
            <a:pPr algn="l">
              <a:buFont typeface="+mj-lt"/>
              <a:buAutoNum type="arabicPeriod"/>
            </a:pPr>
            <a:endParaRPr lang="en-GB" b="0" i="0" u="none" strike="noStrike" dirty="0">
              <a:solidFill>
                <a:srgbClr val="0D0D0D"/>
              </a:solidFill>
              <a:effectLst/>
              <a:latin typeface="Söhne"/>
            </a:endParaRPr>
          </a:p>
        </p:txBody>
      </p:sp>
      <p:sp>
        <p:nvSpPr>
          <p:cNvPr id="304" name="Google Shape;304;p41"/>
          <p:cNvSpPr txBox="1"/>
          <p:nvPr/>
        </p:nvSpPr>
        <p:spPr>
          <a:xfrm>
            <a:off x="11252200" y="6315075"/>
            <a:ext cx="40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swald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EA69B-8B9E-EF56-DC58-0511E393A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094" y="3498301"/>
            <a:ext cx="4002841" cy="26738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GB" sz="3600" i="0" u="none" strike="noStrike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LMS Administration and Maintenance</a:t>
            </a:r>
            <a:endParaRPr sz="3600" dirty="0">
              <a:solidFill>
                <a:schemeClr val="bg1"/>
              </a:solidFill>
              <a:latin typeface="Gill Sans MT" panose="020B0502020104020203" pitchFamily="34" charset="77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10" name="Google Shape;310;p42"/>
          <p:cNvSpPr txBox="1">
            <a:spLocks noGrp="1"/>
          </p:cNvSpPr>
          <p:nvPr>
            <p:ph type="body" idx="1"/>
          </p:nvPr>
        </p:nvSpPr>
        <p:spPr>
          <a:xfrm>
            <a:off x="330200" y="2270234"/>
            <a:ext cx="11614150" cy="3813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Regular Updates and Upgrades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User Support and Troubleshooting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Security and Privacy Considerations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Arial"/>
              <a:buNone/>
            </a:pPr>
            <a:endParaRPr sz="2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11" name="Google Shape;311;p42"/>
          <p:cNvSpPr txBox="1"/>
          <p:nvPr/>
        </p:nvSpPr>
        <p:spPr>
          <a:xfrm>
            <a:off x="11252200" y="6315075"/>
            <a:ext cx="40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swald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4609E-B05F-F40B-2496-4C685B617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0" y="3851166"/>
            <a:ext cx="50800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000"/>
            </a:pPr>
            <a:br>
              <a:rPr lang="en-EE" sz="3200" b="1" kern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EE" sz="3200" b="1" kern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Challenges and Considerations</a:t>
            </a:r>
            <a:br>
              <a:rPr lang="en-E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3600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53" name="Google Shape;353;p47"/>
          <p:cNvSpPr txBox="1">
            <a:spLocks noGrp="1"/>
          </p:cNvSpPr>
          <p:nvPr>
            <p:ph type="body" idx="1"/>
          </p:nvPr>
        </p:nvSpPr>
        <p:spPr>
          <a:xfrm>
            <a:off x="374650" y="2070538"/>
            <a:ext cx="11110912" cy="511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EE" dirty="0">
              <a:effectLst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Intuitive User Experience (UX)</a:t>
            </a:r>
            <a:endParaRPr lang="en-EE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Integrating with Other Systems</a:t>
            </a:r>
            <a:endParaRPr lang="en-EE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Keeping Content Relevant and Updated</a:t>
            </a:r>
            <a:endParaRPr lang="en-EE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Scalability Concerns</a:t>
            </a:r>
            <a:endParaRPr lang="en-EE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Technical Glitches and Downtimes</a:t>
            </a:r>
            <a:endParaRPr lang="en-EE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Data Security and Privacy</a:t>
            </a:r>
            <a:endParaRPr lang="en-EE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Tracking and Reporting Limitations</a:t>
            </a:r>
            <a:endParaRPr lang="en-EE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Mobile Accessibility</a:t>
            </a:r>
            <a:endParaRPr lang="en-EE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Customization Restrictions</a:t>
            </a:r>
            <a:endParaRPr lang="en-EE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Cost Management</a:t>
            </a:r>
            <a:endParaRPr lang="en-EE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1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54" name="Google Shape;354;p47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FB529-A27F-2368-356D-C5A8F0A16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34" y="3198813"/>
            <a:ext cx="5306428" cy="27776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GB" sz="3600" i="0" u="none" strike="noStrike" dirty="0"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Future Trends in LMS</a:t>
            </a:r>
            <a:endParaRPr sz="3600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53" name="Google Shape;353;p47"/>
          <p:cNvSpPr txBox="1">
            <a:spLocks noGrp="1"/>
          </p:cNvSpPr>
          <p:nvPr>
            <p:ph type="body" idx="1"/>
          </p:nvPr>
        </p:nvSpPr>
        <p:spPr>
          <a:xfrm>
            <a:off x="1321904" y="2070538"/>
            <a:ext cx="10163658" cy="511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EE" sz="2400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Automated content generation</a:t>
            </a:r>
            <a:r>
              <a:rPr lang="en-US" sz="2400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;</a:t>
            </a:r>
            <a:endParaRPr lang="en-EE" sz="2400" dirty="0">
              <a:solidFill>
                <a:srgbClr val="1D2125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EE" sz="2400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Adaptive learning paths</a:t>
            </a:r>
            <a:r>
              <a:rPr lang="en-US" sz="2400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;</a:t>
            </a:r>
            <a:endParaRPr lang="en-EE" sz="2400" dirty="0">
              <a:solidFill>
                <a:srgbClr val="1D2125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EE" sz="2400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Personalized assessment tools</a:t>
            </a:r>
            <a:r>
              <a:rPr lang="en-US" sz="2400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;</a:t>
            </a:r>
            <a:endParaRPr lang="en-EE" sz="2400" dirty="0">
              <a:solidFill>
                <a:srgbClr val="1D2125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EE" sz="2400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Skill gap analysis</a:t>
            </a:r>
            <a:r>
              <a:rPr lang="en-US" sz="2400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;</a:t>
            </a:r>
            <a:endParaRPr lang="en-EE" sz="2400" dirty="0">
              <a:solidFill>
                <a:srgbClr val="1D2125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EE" sz="2400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Intelligent grading and feedback</a:t>
            </a:r>
            <a:r>
              <a:rPr lang="en-US" sz="2400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;</a:t>
            </a:r>
            <a:endParaRPr lang="en-EE" sz="2400" dirty="0">
              <a:solidFill>
                <a:srgbClr val="1D2125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EE" sz="2400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Virtual tutors and chatbots</a:t>
            </a:r>
            <a:r>
              <a:rPr lang="en-US" sz="2400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;</a:t>
            </a:r>
            <a:endParaRPr lang="en-EE" sz="2400" dirty="0">
              <a:solidFill>
                <a:srgbClr val="1D2125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EE" sz="2400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Learning resource recommendations </a:t>
            </a:r>
            <a:r>
              <a:rPr lang="en-US" sz="2400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(Kapadia, 2024)</a:t>
            </a:r>
            <a:r>
              <a:rPr lang="en-EE" sz="2400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1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54" name="Google Shape;354;p47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9AC06-FC4F-60FE-CA0C-977AC01AD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784" y="2344410"/>
            <a:ext cx="5064443" cy="21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0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69E02-DA31-5A5C-F036-C6AA142F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9292"/>
          </a:xfrm>
        </p:spPr>
        <p:txBody>
          <a:bodyPr>
            <a:normAutofit/>
          </a:bodyPr>
          <a:lstStyle/>
          <a:p>
            <a:r>
              <a:rPr lang="en-GB" sz="3200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C6113-5FE6-9A38-5CD8-02280E296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578" y="1881352"/>
            <a:ext cx="11484684" cy="51290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Kapadia, V. (2024). </a:t>
            </a:r>
            <a:r>
              <a:rPr lang="en-EE" sz="17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 History </a:t>
            </a:r>
            <a:r>
              <a:rPr lang="en-US" sz="17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</a:t>
            </a:r>
            <a:r>
              <a:rPr lang="en-EE" sz="17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nd Evolution </a:t>
            </a:r>
            <a:r>
              <a:rPr lang="en-US" sz="17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</a:t>
            </a:r>
            <a:r>
              <a:rPr lang="en-EE" sz="17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 Learning Management Systems</a:t>
            </a:r>
            <a:r>
              <a:rPr lang="en-US" sz="17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 </a:t>
            </a:r>
            <a:r>
              <a:rPr lang="en-US" sz="1700" u="sng" dirty="0">
                <a:solidFill>
                  <a:srgbClr val="0563C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2"/>
              </a:rPr>
              <a:t>https://www.gyrus.com/blogs/the-history-and-evolution-of-learning-management-systems/</a:t>
            </a:r>
            <a:r>
              <a:rPr lang="en-US" sz="17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pPr marL="123444" indent="0">
              <a:lnSpc>
                <a:spcPct val="110000"/>
              </a:lnSpc>
              <a:buNone/>
            </a:pPr>
            <a:endParaRPr lang="en-EE" sz="1700" dirty="0"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EE" sz="17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Next Generation eDucation</a:t>
            </a:r>
            <a:r>
              <a:rPr lang="en-US" sz="17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(2023). </a:t>
            </a:r>
            <a:r>
              <a:rPr lang="en-EE" sz="17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Top 10 Challenges of Managing a Learning Management System (LMS) </a:t>
            </a:r>
            <a:r>
              <a:rPr lang="en-US" sz="1700" u="sng" dirty="0">
                <a:solidFill>
                  <a:srgbClr val="0563C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3"/>
              </a:rPr>
              <a:t>https://www.linkedin.com/pulse/top-10-challenges-managing-learning-management-system-lms-greenlms-fv0tf/</a:t>
            </a:r>
            <a:r>
              <a:rPr lang="en-US" sz="17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endParaRPr lang="en-EE" sz="1700" dirty="0"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EE" sz="1700" dirty="0"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EE" sz="1700" dirty="0">
                <a:solidFill>
                  <a:srgbClr val="222222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Paulsen, M. F. (2003). Experiences with learning management systems in 113 European institutions. </a:t>
            </a:r>
            <a:r>
              <a:rPr lang="en-EE" sz="1700" i="1" dirty="0">
                <a:solidFill>
                  <a:srgbClr val="222222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Journal of Educational Technology &amp; Society</a:t>
            </a:r>
            <a:r>
              <a:rPr lang="en-EE" sz="1700" dirty="0">
                <a:solidFill>
                  <a:srgbClr val="222222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 </a:t>
            </a:r>
            <a:r>
              <a:rPr lang="en-EE" sz="1700" i="1" dirty="0">
                <a:solidFill>
                  <a:srgbClr val="222222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6</a:t>
            </a:r>
            <a:r>
              <a:rPr lang="en-EE" sz="1700" dirty="0">
                <a:solidFill>
                  <a:srgbClr val="222222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(4), 134-148. </a:t>
            </a:r>
            <a:endParaRPr lang="en-EE" sz="1700" dirty="0"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EE" sz="1700" dirty="0"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EE" sz="1700" dirty="0">
                <a:solidFill>
                  <a:srgbClr val="222222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Sankey, M. D., &amp; Marshall, S. J. (2023). Perspective chapter: the learning management system of 2028 and how we start planning for this now. In </a:t>
            </a:r>
            <a:r>
              <a:rPr lang="en-EE" sz="1700" i="1" dirty="0">
                <a:solidFill>
                  <a:srgbClr val="222222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Higher Education-Reflections From the Field-Volume 2</a:t>
            </a:r>
            <a:r>
              <a:rPr lang="en-EE" sz="1700" dirty="0">
                <a:solidFill>
                  <a:srgbClr val="222222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 IntechOpen.</a:t>
            </a:r>
            <a:r>
              <a:rPr lang="en-US" sz="1700" dirty="0">
                <a:solidFill>
                  <a:srgbClr val="222222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</a:t>
            </a:r>
            <a:endParaRPr lang="en-EE" sz="1700" dirty="0"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EE" sz="1700" dirty="0"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EE" sz="1700" dirty="0">
                <a:solidFill>
                  <a:srgbClr val="222222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Turnbull, D., Chugh, R., &amp; Luck, J. (2020). Learning management systems, an overview. </a:t>
            </a:r>
            <a:r>
              <a:rPr lang="en-EE" sz="1700" i="1" dirty="0">
                <a:solidFill>
                  <a:srgbClr val="222222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Encyclopedia of Education </a:t>
            </a:r>
            <a:r>
              <a:rPr lang="en-US" sz="1700" i="1" dirty="0">
                <a:solidFill>
                  <a:srgbClr val="222222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</a:t>
            </a:r>
            <a:r>
              <a:rPr lang="en-EE" sz="1700" i="1" dirty="0">
                <a:solidFill>
                  <a:srgbClr val="222222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nd Information Technologies</a:t>
            </a:r>
            <a:r>
              <a:rPr lang="en-EE" sz="1700" dirty="0">
                <a:solidFill>
                  <a:srgbClr val="222222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1052-1058.</a:t>
            </a:r>
            <a:endParaRPr lang="en-EE" sz="1700" dirty="0"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EE" sz="1700" dirty="0"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EE" sz="1700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Weller, M. (2023). The Rise and Development of Digital Education. In </a:t>
            </a:r>
            <a:r>
              <a:rPr lang="en-EE" sz="1700" i="1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Handbook of Open, Distance and Digital Education</a:t>
            </a:r>
            <a:r>
              <a:rPr lang="en-EE" sz="1700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 (pp. 1-17). Singapore: Springer Nature Singapore.</a:t>
            </a:r>
            <a:endParaRPr lang="en-EE" sz="1700" dirty="0"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EE" sz="1700" dirty="0"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EE" sz="1700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Zawacki-Richter, O., &amp; Jung, I. (Eds.). (2023). </a:t>
            </a:r>
            <a:r>
              <a:rPr lang="en-EE" sz="1700" i="1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Handbook of Open, Distance and Digital Education</a:t>
            </a:r>
            <a:r>
              <a:rPr lang="en-EE" sz="1700" dirty="0">
                <a:solidFill>
                  <a:srgbClr val="1D2125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 Springer.</a:t>
            </a:r>
            <a:endParaRPr lang="en-EE" sz="1700" dirty="0"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123444" indent="0">
              <a:buNone/>
            </a:pPr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01504-2D9D-424E-9066-EF48D4E175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16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Thank you for attention </a:t>
            </a:r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>
            <a:off x="581192" y="196204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6000" lvl="0" indent="-200844" algn="l" rtl="0"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pic>
        <p:nvPicPr>
          <p:cNvPr id="204" name="Google Shape;204;p11" descr="https://lh3.googleusercontent.com/T0OGVdWT7bwo_N5a-dsXylhSyy5MqHnjHR7frCwnBcRTmp--JnY6Iz0BFmJwzpBl4ajSoI-HaxNbqTDEMz9CEsX-xhOS9EqIrq1d4w3lAzGIsM2PKLpwMKgiNCg_XySx07K7WPp2DQzzPpubKqSxIEZR5p0k4VaipK1JV8n-M9mWLETsyus8et0LqHVmf57o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7925" y="6052803"/>
            <a:ext cx="1602707" cy="515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262" y="6039852"/>
            <a:ext cx="2310698" cy="48477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cxnSp>
        <p:nvCxnSpPr>
          <p:cNvPr id="208" name="Google Shape;208;p11"/>
          <p:cNvCxnSpPr/>
          <p:nvPr/>
        </p:nvCxnSpPr>
        <p:spPr>
          <a:xfrm rot="10800000" flipH="1">
            <a:off x="0" y="5886450"/>
            <a:ext cx="12192000" cy="9525"/>
          </a:xfrm>
          <a:prstGeom prst="straightConnector1">
            <a:avLst/>
          </a:prstGeom>
          <a:noFill/>
          <a:ln w="12700" cap="rnd" cmpd="sng">
            <a:solidFill>
              <a:srgbClr val="848F9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9" name="Google Shape;209;p11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3" y="3667625"/>
            <a:ext cx="10144125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GB" sz="3600" i="0" u="none" strike="noStrike" dirty="0">
                <a:solidFill>
                  <a:schemeClr val="bg1"/>
                </a:solidFill>
                <a:effectLst/>
                <a:latin typeface="Söhne"/>
              </a:rPr>
              <a:t>Introduction</a:t>
            </a:r>
            <a:endParaRPr sz="3600" dirty="0">
              <a:solidFill>
                <a:schemeClr val="bg1"/>
              </a:solidFill>
              <a:latin typeface="Gill Sans MT" panose="020B0502020104020203" pitchFamily="34" charset="77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55" name="Google Shape;255;p35"/>
          <p:cNvSpPr txBox="1">
            <a:spLocks noGrp="1"/>
          </p:cNvSpPr>
          <p:nvPr>
            <p:ph type="body" idx="1"/>
          </p:nvPr>
        </p:nvSpPr>
        <p:spPr>
          <a:xfrm>
            <a:off x="839787" y="1439917"/>
            <a:ext cx="9409112" cy="331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endParaRPr lang="en-EE" sz="2400" dirty="0"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24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Overview of digital technologies in education</a:t>
            </a:r>
            <a:endParaRPr lang="en-EE" sz="24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24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Definition and purpose of Learning Management Systems (LMS)</a:t>
            </a:r>
            <a:endParaRPr lang="en-EE" sz="24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24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Importance of LMS in contemporary education</a:t>
            </a:r>
            <a:endParaRPr lang="en-EE" sz="24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56" name="Google Shape;256;p35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2126D-3EBB-87FB-40DF-E04712590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939" y="3466542"/>
            <a:ext cx="6459920" cy="339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5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EE" sz="3600" kern="0" dirty="0">
                <a:solidFill>
                  <a:schemeClr val="bg1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Learning Management </a:t>
            </a:r>
            <a:r>
              <a:rPr lang="en-EE" sz="3600" dirty="0">
                <a:solidFill>
                  <a:schemeClr val="bg1"/>
                </a:solidFill>
                <a:latin typeface="Gill Sans MT" panose="020B0502020104020203" pitchFamily="34" charset="77"/>
                <a:ea typeface="Times New Roman" panose="02020603050405020304" pitchFamily="18" charset="0"/>
              </a:rPr>
              <a:t>S</a:t>
            </a:r>
            <a:r>
              <a:rPr lang="en-EE" sz="3600" kern="0" dirty="0">
                <a:solidFill>
                  <a:schemeClr val="bg1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ystems: Definition </a:t>
            </a:r>
            <a:endParaRPr sz="36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body" idx="1"/>
          </p:nvPr>
        </p:nvSpPr>
        <p:spPr>
          <a:xfrm>
            <a:off x="477078" y="1947108"/>
            <a:ext cx="5618922" cy="475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74650" indent="-285750">
              <a:spcBef>
                <a:spcPts val="0"/>
              </a:spcBef>
            </a:pPr>
            <a:endParaRPr lang="en-GB" sz="1600" dirty="0">
              <a:solidFill>
                <a:srgbClr val="333F54"/>
              </a:solidFill>
              <a:effectLst/>
              <a:latin typeface="Loma"/>
            </a:endParaRPr>
          </a:p>
          <a:p>
            <a:pPr marL="374650" indent="-285750">
              <a:spcBef>
                <a:spcPts val="0"/>
              </a:spcBef>
            </a:pPr>
            <a:r>
              <a:rPr lang="en-GB" sz="2400" dirty="0">
                <a:solidFill>
                  <a:srgbClr val="444444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</a:t>
            </a:r>
            <a:r>
              <a:rPr lang="en-GB" sz="2400" b="0" i="0" u="none" strike="noStrike" dirty="0">
                <a:solidFill>
                  <a:srgbClr val="444444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earning Management </a:t>
            </a:r>
            <a:r>
              <a:rPr lang="en-GB" sz="2400" dirty="0">
                <a:solidFill>
                  <a:srgbClr val="444444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</a:t>
            </a:r>
            <a:r>
              <a:rPr lang="en-GB" sz="2400" b="0" i="0" u="none" strike="noStrike" dirty="0">
                <a:solidFill>
                  <a:srgbClr val="444444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ystem is a software tool that allows you to create, deliver, and report on training courses and programs.</a:t>
            </a:r>
          </a:p>
          <a:p>
            <a:pPr marL="374650" indent="-285750">
              <a:spcBef>
                <a:spcPts val="0"/>
              </a:spcBef>
            </a:pPr>
            <a:r>
              <a:rPr lang="en-GB" sz="2400" b="0" i="0" u="none" strike="noStrike" dirty="0">
                <a:solidFill>
                  <a:srgbClr val="444444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There are many LMSs to choose from, each offering different features and capabilities. Every company has different training needs, making identifying and selecting the ‘right’ LMS a daunting process.</a:t>
            </a:r>
            <a:endParaRPr lang="en-GB" sz="2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74650" indent="-285750">
              <a:spcBef>
                <a:spcPts val="0"/>
              </a:spcBef>
            </a:pPr>
            <a:endParaRPr lang="en-GB" dirty="0"/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lang="en-GB" dirty="0"/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dirty="0"/>
          </a:p>
        </p:txBody>
      </p:sp>
      <p:sp>
        <p:nvSpPr>
          <p:cNvPr id="116" name="Google Shape;116;p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E33D30-31D2-5D47-DC1C-97C25E90D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821" y="2183931"/>
            <a:ext cx="3629686" cy="3629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24629B-6B42-8F38-81D2-8F0271FAECFA}"/>
              </a:ext>
            </a:extLst>
          </p:cNvPr>
          <p:cNvSpPr txBox="1"/>
          <p:nvPr/>
        </p:nvSpPr>
        <p:spPr>
          <a:xfrm>
            <a:off x="8419363" y="5860544"/>
            <a:ext cx="2503144" cy="2539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EE" sz="1050" dirty="0">
                <a:solidFill>
                  <a:schemeClr val="bg1"/>
                </a:solidFill>
              </a:rPr>
              <a:t>Photo made by Bing Image Generator</a:t>
            </a:r>
          </a:p>
        </p:txBody>
      </p:sp>
    </p:spTree>
    <p:extLst>
      <p:ext uri="{BB962C8B-B14F-4D97-AF65-F5344CB8AC3E}">
        <p14:creationId xmlns:p14="http://schemas.microsoft.com/office/powerpoint/2010/main" val="295788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000"/>
            </a:pPr>
            <a:br>
              <a:rPr lang="en-EE" sz="3200" kern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EE" sz="3200" kern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Historical Context and Evolution</a:t>
            </a:r>
            <a:br>
              <a:rPr lang="en-E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3600" dirty="0">
              <a:solidFill>
                <a:schemeClr val="bg1"/>
              </a:solidFill>
              <a:latin typeface="Gill Sans MT" panose="020B0502020104020203" pitchFamily="34" charset="77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55" name="Google Shape;255;p35"/>
          <p:cNvSpPr txBox="1">
            <a:spLocks noGrp="1"/>
          </p:cNvSpPr>
          <p:nvPr>
            <p:ph type="body" idx="1"/>
          </p:nvPr>
        </p:nvSpPr>
        <p:spPr>
          <a:xfrm>
            <a:off x="839787" y="2249487"/>
            <a:ext cx="9409112" cy="301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endParaRPr lang="en-EE" sz="2800" dirty="0"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28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Early developments in educational technology</a:t>
            </a:r>
            <a:endParaRPr lang="en-EE" sz="28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28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Key milestones in the evolution of LMS</a:t>
            </a:r>
            <a:endParaRPr lang="en-EE" sz="28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28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Transition from Computer-Based Training (CBT) to modern LMS</a:t>
            </a:r>
            <a:endParaRPr lang="en-EE" sz="28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28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Impact of the internet on LMS development</a:t>
            </a:r>
            <a:endParaRPr lang="en-EE" sz="28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28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Introduction and significance of SCORM</a:t>
            </a:r>
            <a:endParaRPr lang="en-EE" sz="28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28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Emergence of mobile LMS and current trends</a:t>
            </a:r>
            <a:endParaRPr lang="en-EE" sz="28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56" name="Google Shape;256;p35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B036A9-D7DD-4F49-A3D3-64495F49B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16" y="3841979"/>
            <a:ext cx="3809967" cy="18932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GB" sz="3600" i="0" u="none" strike="noStrike" dirty="0">
                <a:solidFill>
                  <a:schemeClr val="bg1"/>
                </a:solidFill>
                <a:effectLst/>
                <a:latin typeface="Söhne"/>
              </a:rPr>
              <a:t>Key Features and Functionalities</a:t>
            </a:r>
            <a:endParaRPr sz="3600" dirty="0">
              <a:solidFill>
                <a:schemeClr val="bg1"/>
              </a:solidFill>
              <a:latin typeface="Gill Sans MT" panose="020B0502020104020203" pitchFamily="34" charset="77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55" name="Google Shape;255;p35"/>
          <p:cNvSpPr txBox="1">
            <a:spLocks noGrp="1"/>
          </p:cNvSpPr>
          <p:nvPr>
            <p:ph type="body" idx="1"/>
          </p:nvPr>
        </p:nvSpPr>
        <p:spPr>
          <a:xfrm>
            <a:off x="839787" y="1975944"/>
            <a:ext cx="9409112" cy="363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2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>
              <a:buFont typeface="Arial" panose="020B0604020202020204" pitchFamily="34" charset="0"/>
              <a:buChar char="•"/>
            </a:pPr>
            <a:endParaRPr lang="en-GB" sz="5100" dirty="0">
              <a:solidFill>
                <a:schemeClr val="tx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96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Course Creation and Management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96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User Management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96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Assessment and Evaluation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96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Communication Tools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EE" sz="9600" b="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Tracking, Analytics and Reporting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EE" sz="9600" b="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Customization and Personalization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EE" sz="9600" b="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Benefits of LMS in online teaching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400" b="0" i="0" u="none" strike="noStrike" dirty="0">
              <a:solidFill>
                <a:srgbClr val="0D0D0D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56" name="Google Shape;256;p35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fld>
            <a:endParaRPr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DF149E-9FE6-771F-EA2A-9CCB9CB2D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1193" y="2988000"/>
            <a:ext cx="13268489" cy="5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EE"/>
          </a:p>
        </p:txBody>
      </p:sp>
      <p:pic>
        <p:nvPicPr>
          <p:cNvPr id="1025" name="Picture 2">
            <a:extLst>
              <a:ext uri="{FF2B5EF4-FFF2-40B4-BE49-F238E27FC236}">
                <a16:creationId xmlns:a16="http://schemas.microsoft.com/office/drawing/2014/main" id="{B19F00FD-207E-37C9-817B-CA3260DF0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49" y="2287910"/>
            <a:ext cx="5061034" cy="332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4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000"/>
            </a:pPr>
            <a:br>
              <a:rPr lang="en-EE" sz="3200" kern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EE" sz="3200" kern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Impact on Educational Practices</a:t>
            </a:r>
            <a:br>
              <a:rPr lang="en-E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3600" dirty="0">
              <a:solidFill>
                <a:schemeClr val="bg1"/>
              </a:solidFill>
              <a:latin typeface="Gill Sans MT" panose="020B0502020104020203" pitchFamily="34" charset="77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55" name="Google Shape;255;p35"/>
          <p:cNvSpPr txBox="1">
            <a:spLocks noGrp="1"/>
          </p:cNvSpPr>
          <p:nvPr>
            <p:ph type="body" idx="1"/>
          </p:nvPr>
        </p:nvSpPr>
        <p:spPr>
          <a:xfrm>
            <a:off x="839787" y="1975944"/>
            <a:ext cx="9409112" cy="451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endParaRPr lang="en-EE" dirty="0">
              <a:effectLst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28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Accessibility and flexibility</a:t>
            </a:r>
            <a:endParaRPr lang="en-EE" sz="28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28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Enhanced engagement</a:t>
            </a:r>
            <a:endParaRPr lang="en-EE" sz="28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28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Data-driven insights</a:t>
            </a:r>
            <a:endParaRPr lang="en-EE" sz="28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28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Scalability and democratization of education</a:t>
            </a:r>
            <a:endParaRPr lang="en-EE" sz="28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>
              <a:buFont typeface="Arial" panose="020B0604020202020204" pitchFamily="34" charset="0"/>
              <a:buChar char="•"/>
            </a:pPr>
            <a:endParaRPr lang="en-GB" sz="5100" dirty="0">
              <a:solidFill>
                <a:schemeClr val="tx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400" b="0" i="0" u="none" strike="noStrike" dirty="0">
              <a:solidFill>
                <a:srgbClr val="0D0D0D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56" name="Google Shape;256;p35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fld>
            <a:endParaRPr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44708B5-A4BE-D4D3-88B2-B1983F27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923" y="4194421"/>
            <a:ext cx="149806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EE"/>
          </a:p>
        </p:txBody>
      </p:sp>
      <p:pic>
        <p:nvPicPr>
          <p:cNvPr id="2049" name="Picture 3">
            <a:extLst>
              <a:ext uri="{FF2B5EF4-FFF2-40B4-BE49-F238E27FC236}">
                <a16:creationId xmlns:a16="http://schemas.microsoft.com/office/drawing/2014/main" id="{E8F620D4-DCBC-E3D0-0990-7F7B83136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59" y="4077662"/>
            <a:ext cx="3741681" cy="25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45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GB" sz="3600" i="0" u="none" strike="noStrike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Popular LMS Platforms</a:t>
            </a:r>
            <a:endParaRPr sz="3600" dirty="0">
              <a:solidFill>
                <a:schemeClr val="bg1"/>
              </a:solidFill>
              <a:latin typeface="Gill Sans MT" panose="020B0502020104020203" pitchFamily="34" charset="77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74" name="Google Shape;274;p37"/>
          <p:cNvSpPr txBox="1">
            <a:spLocks noGrp="1"/>
          </p:cNvSpPr>
          <p:nvPr>
            <p:ph type="body" idx="1"/>
          </p:nvPr>
        </p:nvSpPr>
        <p:spPr>
          <a:xfrm>
            <a:off x="1387367" y="2165131"/>
            <a:ext cx="7935310" cy="372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2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sz="2400" b="0" i="0" u="none" strike="noStrike" dirty="0">
              <a:solidFill>
                <a:srgbClr val="0D0D0D"/>
              </a:solidFill>
              <a:effectLst/>
              <a:latin typeface="Gill Sans MT" panose="020B0502020104020203" pitchFamily="34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D0D0D"/>
              </a:solidFill>
              <a:latin typeface="Gill Sans MT" panose="020B0502020104020203" pitchFamily="34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400" b="0" i="0" u="none" strike="noStrike" dirty="0">
              <a:solidFill>
                <a:srgbClr val="0D0D0D"/>
              </a:solidFill>
              <a:effectLst/>
              <a:latin typeface="Gill Sans MT" panose="020B0502020104020203" pitchFamily="34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400" b="0" i="0" u="none" strike="noStrike" dirty="0">
              <a:solidFill>
                <a:srgbClr val="0D0D0D"/>
              </a:solidFill>
              <a:effectLst/>
              <a:latin typeface="Gill Sans MT" panose="020B0502020104020203" pitchFamily="34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D0D0D"/>
              </a:solidFill>
              <a:latin typeface="Gill Sans MT" panose="020B0502020104020203" pitchFamily="34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8000" b="0" i="0" u="none" strike="noStrike" dirty="0">
              <a:solidFill>
                <a:srgbClr val="0D0D0D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8000" dirty="0">
              <a:solidFill>
                <a:srgbClr val="0D0D0D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endParaRPr lang="en-EE" sz="8000" dirty="0"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1143000" indent="-114300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96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Moodle</a:t>
            </a:r>
            <a:endParaRPr lang="en-EE" sz="96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1143000" indent="-114300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96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Blackboard Learn</a:t>
            </a:r>
            <a:endParaRPr lang="en-EE" sz="96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1143000" indent="-114300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96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Canvas by Instructure</a:t>
            </a:r>
            <a:endParaRPr lang="en-EE" sz="96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1143000" indent="-114300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96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Google Classroom</a:t>
            </a:r>
            <a:endParaRPr lang="en-EE" sz="96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1143000" indent="-114300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96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Schoology Learning</a:t>
            </a:r>
            <a:endParaRPr lang="en-EE" sz="96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1143000" indent="-114300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96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TalentLMS</a:t>
            </a:r>
            <a:endParaRPr lang="en-EE" sz="96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1143000" indent="-114300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96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Edmodo</a:t>
            </a:r>
            <a:endParaRPr lang="en-EE" sz="96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1143000" indent="-114300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96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D2L Brightspace</a:t>
            </a:r>
            <a:endParaRPr lang="en-EE" sz="96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1143000" indent="-114300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96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SAP Litmos</a:t>
            </a:r>
            <a:endParaRPr lang="en-EE" sz="96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1143000" indent="-114300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E" sz="9600" b="0" kern="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Adobe Learning Manager</a:t>
            </a:r>
            <a:endParaRPr lang="en-EE" sz="9600" b="0" kern="1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None/>
            </a:pPr>
            <a:endParaRPr sz="2400" b="0" i="0" u="none" dirty="0">
              <a:solidFill>
                <a:srgbClr val="0D0D0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37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fld>
            <a:endParaRPr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81CD0E8-300B-B833-D47D-70FF92E5F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81" y="2720921"/>
            <a:ext cx="454977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GB" sz="3600" i="0" u="none" strike="noStrike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Implementing an LMS</a:t>
            </a:r>
            <a:endParaRPr sz="3600" dirty="0">
              <a:solidFill>
                <a:schemeClr val="bg1"/>
              </a:solidFill>
              <a:latin typeface="Gill Sans MT" panose="020B0502020104020203" pitchFamily="34" charset="77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64" name="Google Shape;264;p36"/>
          <p:cNvSpPr txBox="1">
            <a:spLocks noGrp="1"/>
          </p:cNvSpPr>
          <p:nvPr>
            <p:ph type="body" idx="1"/>
          </p:nvPr>
        </p:nvSpPr>
        <p:spPr>
          <a:xfrm>
            <a:off x="914399" y="3132083"/>
            <a:ext cx="6438899" cy="3087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EE" sz="2400" kern="100" dirty="0">
                <a:solidFill>
                  <a:schemeClr val="tx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 </a:t>
            </a:r>
            <a:endParaRPr lang="en-E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None/>
            </a:pPr>
            <a:endParaRPr dirty="0"/>
          </a:p>
        </p:txBody>
      </p:sp>
      <p:sp>
        <p:nvSpPr>
          <p:cNvPr id="266" name="Google Shape;266;p36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8065A-F127-5B24-8121-59908BFC61F7}"/>
              </a:ext>
            </a:extLst>
          </p:cNvPr>
          <p:cNvSpPr txBox="1"/>
          <p:nvPr/>
        </p:nvSpPr>
        <p:spPr>
          <a:xfrm>
            <a:off x="1082566" y="2464546"/>
            <a:ext cx="8061434" cy="2597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Needs Assessment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Selecting the Right Platform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Installation and Setup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Customization and Branding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CE055-C179-4E84-1D60-C21F675C5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084" y="3329586"/>
            <a:ext cx="51435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2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GB" sz="3600" i="0" u="none" strike="noStrike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Content Creation for LMS</a:t>
            </a:r>
            <a:endParaRPr sz="3600" dirty="0">
              <a:solidFill>
                <a:schemeClr val="bg1"/>
              </a:solidFill>
              <a:latin typeface="Gill Sans MT" panose="020B0502020104020203" pitchFamily="34" charset="77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89" name="Google Shape;289;p39"/>
          <p:cNvSpPr txBox="1">
            <a:spLocks noGrp="1"/>
          </p:cNvSpPr>
          <p:nvPr>
            <p:ph type="body" idx="1"/>
          </p:nvPr>
        </p:nvSpPr>
        <p:spPr>
          <a:xfrm>
            <a:off x="914400" y="1902373"/>
            <a:ext cx="9585434" cy="441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Arial"/>
              <a:buNone/>
            </a:pPr>
            <a:endParaRPr lang="en-US" sz="2400" dirty="0">
              <a:solidFill>
                <a:srgbClr val="0D0D0D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  <a:sym typeface="Century Gothic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Designing Engaging Content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Multimedia Integration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Copyright and Fair Use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Arial"/>
              <a:buNone/>
            </a:pPr>
            <a:endParaRPr sz="2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90" name="Google Shape;290;p39"/>
          <p:cNvSpPr txBox="1"/>
          <p:nvPr/>
        </p:nvSpPr>
        <p:spPr>
          <a:xfrm>
            <a:off x="11252200" y="6315075"/>
            <a:ext cx="40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swald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6EFA4-8256-669D-0993-D5388196C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085" y="3429000"/>
            <a:ext cx="5143500" cy="269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649</Words>
  <Application>Microsoft Macintosh PowerPoint</Application>
  <PresentationFormat>Widescreen</PresentationFormat>
  <Paragraphs>145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Gill Sans</vt:lpstr>
      <vt:lpstr>Symbol</vt:lpstr>
      <vt:lpstr>Loma</vt:lpstr>
      <vt:lpstr>Century Gothic</vt:lpstr>
      <vt:lpstr>Calibri</vt:lpstr>
      <vt:lpstr>Segoe UI Historic</vt:lpstr>
      <vt:lpstr>Gill Sans MT</vt:lpstr>
      <vt:lpstr>Arial</vt:lpstr>
      <vt:lpstr>Courier New</vt:lpstr>
      <vt:lpstr>Oswald</vt:lpstr>
      <vt:lpstr>Söhne</vt:lpstr>
      <vt:lpstr>Abril Fatface</vt:lpstr>
      <vt:lpstr>Noto Sans Symbols</vt:lpstr>
      <vt:lpstr>Dividend</vt:lpstr>
      <vt:lpstr>Digital Tools for Education: Learning Management Systems </vt:lpstr>
      <vt:lpstr>Introduction</vt:lpstr>
      <vt:lpstr>Learning Management Systems: Definition </vt:lpstr>
      <vt:lpstr> Historical Context and Evolution </vt:lpstr>
      <vt:lpstr>Key Features and Functionalities</vt:lpstr>
      <vt:lpstr> Impact on Educational Practices </vt:lpstr>
      <vt:lpstr>Popular LMS Platforms</vt:lpstr>
      <vt:lpstr>Implementing an LMS</vt:lpstr>
      <vt:lpstr>Content Creation for LMS</vt:lpstr>
      <vt:lpstr>User Engagement and Motivation</vt:lpstr>
      <vt:lpstr>Assessment and Evaluation</vt:lpstr>
      <vt:lpstr>LMS Administration and Maintenance</vt:lpstr>
      <vt:lpstr> Challenges and Considerations </vt:lpstr>
      <vt:lpstr>Future Trends in LMS</vt:lpstr>
      <vt:lpstr>References</vt:lpstr>
      <vt:lpstr>Thank you for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1.1: Fundamentals of Big Data</dc:title>
  <dc:creator>Daina</dc:creator>
  <cp:lastModifiedBy>Sirje Virkus</cp:lastModifiedBy>
  <cp:revision>49</cp:revision>
  <dcterms:created xsi:type="dcterms:W3CDTF">2023-01-17T05:44:24Z</dcterms:created>
  <dcterms:modified xsi:type="dcterms:W3CDTF">2024-07-07T12:55:36Z</dcterms:modified>
</cp:coreProperties>
</file>