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60" r:id="rId3"/>
    <p:sldId id="261" r:id="rId4"/>
    <p:sldId id="262" r:id="rId5"/>
    <p:sldId id="263" r:id="rId6"/>
    <p:sldId id="264" r:id="rId7"/>
    <p:sldId id="265" r:id="rId8"/>
    <p:sldId id="287" r:id="rId9"/>
    <p:sldId id="267" r:id="rId10"/>
    <p:sldId id="288" r:id="rId11"/>
    <p:sldId id="289" r:id="rId12"/>
    <p:sldId id="290" r:id="rId13"/>
    <p:sldId id="291" r:id="rId14"/>
    <p:sldId id="292" r:id="rId15"/>
    <p:sldId id="273" r:id="rId16"/>
    <p:sldId id="274" r:id="rId17"/>
    <p:sldId id="275" r:id="rId18"/>
    <p:sldId id="276" r:id="rId19"/>
    <p:sldId id="277" r:id="rId20"/>
    <p:sldId id="278" r:id="rId21"/>
    <p:sldId id="279" r:id="rId22"/>
    <p:sldId id="293" r:id="rId23"/>
    <p:sldId id="294" r:id="rId24"/>
    <p:sldId id="301" r:id="rId25"/>
    <p:sldId id="302" r:id="rId26"/>
    <p:sldId id="303" r:id="rId27"/>
    <p:sldId id="266" r:id="rId28"/>
  </p:sldIdLst>
  <p:sldSz cx="12192000" cy="6858000"/>
  <p:notesSz cx="6858000" cy="9144000"/>
  <p:embeddedFontLst>
    <p:embeddedFont>
      <p:font typeface="Abril Fatface" panose="02000503000000020003" pitchFamily="2" charset="77"/>
      <p:regular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Gill Sans" panose="020B0502020104020203" pitchFamily="34" charset="-79"/>
      <p:regular r:id="rId39"/>
      <p:bold r:id="rId40"/>
    </p:embeddedFont>
    <p:embeddedFont>
      <p:font typeface="Segoe UI Historic" panose="020B0502040204020203" pitchFamily="3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UjO4iI0g9L60u9Olz6Usix291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587"/>
  </p:normalViewPr>
  <p:slideViewPr>
    <p:cSldViewPr snapToGrid="0" showGuides="1">
      <p:cViewPr varScale="1">
        <p:scale>
          <a:sx n="122" d="100"/>
          <a:sy n="122" d="100"/>
        </p:scale>
        <p:origin x="440" y="1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3"/>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13"/>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24" name="Google Shape;24;p13"/>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3"/>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3" name="Google Shape;93;p2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95" name="Google Shape;95;p23"/>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9" name="Google Shape;29;p1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1" name="Google Shape;31;p1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5"/>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6" name="Google Shape;36;p1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8" name="Google Shape;38;p1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1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1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46" name="Google Shape;46;p1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0" name="Google Shape;60;p1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6" name="Google Shape;66;p1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0"/>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0"/>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Gill Sans"/>
              <a:buNone/>
              <a:defRPr sz="20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1" name="Google Shape;71;p20"/>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2" name="Google Shape;72;p2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74" name="Google Shape;74;p2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a:spLocks noGrp="1"/>
          </p:cNvSpPr>
          <p:nvPr>
            <p:ph type="pic" idx="2"/>
          </p:nvPr>
        </p:nvSpPr>
        <p:spPr>
          <a:xfrm>
            <a:off x="447817" y="599725"/>
            <a:ext cx="11290859" cy="3557252"/>
          </a:xfrm>
          <a:prstGeom prst="rect">
            <a:avLst/>
          </a:prstGeom>
          <a:noFill/>
          <a:ln>
            <a:noFill/>
          </a:ln>
        </p:spPr>
      </p:sp>
      <p:sp>
        <p:nvSpPr>
          <p:cNvPr id="78" name="Google Shape;78;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9" name="Google Shape;79;p2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1" name="Google Shape;81;p2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6" name="Google Shape;86;p2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8" name="Google Shape;88;p2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2"/>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r>
              <a:rPr lang="en-GB"/>
              <a:t>AAA</a:t>
            </a:r>
            <a:endParaRPr/>
          </a:p>
        </p:txBody>
      </p:sp>
      <p:sp>
        <p:nvSpPr>
          <p:cNvPr id="14" name="Google Shape;14;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sistant-erasm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dn.vanderbilt.edu/vu-wp0/wp-content/uploads/sites/59/2019/04/22143029/Active-Learning-Cheat-Sheet.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creately.com/blog/education/online-lesson-plan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123rf.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clipart-library.com/clipart/504328.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dn.vanderbilt.edu/vu-wp0/wp-content/uploads/sites/59/2019/04/22143029/Active-Learning-Cheat-Sheet.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s3.eu-west-2.amazonaws.com/assets.creode.advancehe-document-manager/documents/hea/private/resources/id477_aligning_teaching_for_constructing_learning_1568036613.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ely.com/blog/education/online-lesson-plann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nt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elt.iastate.edu/wp-content/uploads/2017/03/CELT226activelearningtechnique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2.le.ac.uk/offices/lli/developing-learning-and-teaching/enhance/strategies/active-learning" TargetMode="External"/><Relationship Id="rId4" Type="http://schemas.openxmlformats.org/officeDocument/2006/relationships/hyperlink" Target="https://www.purdue.edu/activelearning/Need%20Help/alstrategies.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720781" y="4603145"/>
            <a:ext cx="10993549" cy="1475013"/>
          </a:xfrm>
          <a:prstGeom prst="rect">
            <a:avLst/>
          </a:prstGeom>
          <a:noFill/>
          <a:ln>
            <a:noFill/>
          </a:ln>
        </p:spPr>
        <p:txBody>
          <a:bodyPr spcFirstLastPara="1" wrap="square" lIns="91425" tIns="45700" rIns="91425" bIns="45700" anchor="b" anchorCtr="0">
            <a:normAutofit fontScale="90000"/>
          </a:bodyPr>
          <a:lstStyle/>
          <a:p>
            <a:pPr>
              <a:buClr>
                <a:schemeClr val="lt1"/>
              </a:buClr>
            </a:pPr>
            <a:r>
              <a:rPr lang="en-US" sz="3600" dirty="0"/>
              <a:t>Lesson 2.3 Pedagogical approaches for online teaching</a:t>
            </a:r>
            <a:br>
              <a:rPr lang="en-EE" sz="3600" dirty="0"/>
            </a:br>
            <a:br>
              <a:rPr lang="en-EE" sz="3600" dirty="0"/>
            </a:br>
            <a:br>
              <a:rPr lang="en-EE" sz="3600" dirty="0"/>
            </a:br>
            <a:r>
              <a:rPr lang="en-US" dirty="0">
                <a:solidFill>
                  <a:schemeClr val="bg1"/>
                </a:solidFill>
              </a:rPr>
              <a:t>Pedagogical Approaches for Online Teaching</a:t>
            </a:r>
            <a:br>
              <a:rPr lang="en-EE" dirty="0">
                <a:solidFill>
                  <a:schemeClr val="bg1"/>
                </a:solidFill>
              </a:rPr>
            </a:br>
            <a:br>
              <a:rPr lang="en-EE" dirty="0">
                <a:solidFill>
                  <a:schemeClr val="bg1"/>
                </a:solidFill>
              </a:rPr>
            </a:br>
            <a:endParaRPr lang="en-US" dirty="0">
              <a:solidFill>
                <a:schemeClr val="bg1"/>
              </a:solidFill>
            </a:endParaRPr>
          </a:p>
        </p:txBody>
      </p:sp>
      <p:sp>
        <p:nvSpPr>
          <p:cNvPr id="103" name="Google Shape;103;p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72"/>
              <a:buNone/>
              <a:tabLst>
                <a:tab pos="10764838" algn="r"/>
              </a:tabLst>
            </a:pPr>
            <a:r>
              <a:rPr lang="lt-LT" dirty="0"/>
              <a:t>Sirje Virkus (</a:t>
            </a:r>
            <a:r>
              <a:rPr lang="lt-LT" dirty="0" err="1"/>
              <a:t>sirje.virkus</a:t>
            </a:r>
            <a:r>
              <a:rPr lang="en-GB" dirty="0"/>
              <a:t>@</a:t>
            </a:r>
            <a:r>
              <a:rPr lang="en-GB" dirty="0" err="1"/>
              <a:t>tlu.ee</a:t>
            </a:r>
            <a:r>
              <a:rPr lang="en-GB" dirty="0"/>
              <a:t>)</a:t>
            </a:r>
            <a:r>
              <a:rPr lang="lt-LT" dirty="0"/>
              <a:t>	</a:t>
            </a:r>
            <a:r>
              <a:rPr lang="lt-LT" dirty="0">
                <a:hlinkClick r:id="rId3"/>
              </a:rPr>
              <a:t>https://www.assistant-erasmus.eu</a:t>
            </a:r>
            <a:endParaRPr dirty="0"/>
          </a:p>
        </p:txBody>
      </p:sp>
      <p:pic>
        <p:nvPicPr>
          <p:cNvPr id="106" name="Google Shape;106;p1" descr="https://lh3.googleusercontent.com/GXefnIV0a9tEB84iafg5Y1S8wLel7A0hM_aSpB-rynzKlwnb5Mo0AmgxbKou2jdJR1zA8avAlNXUUBUCpdmTdmW2FybjWhcFS9EvcrxATTgnFrUc7lakH1Xmf4WMm5v-WagOzQZtY-JnAvH8oa4-o7N7CgKZb-KJ4O-174e3SQrLb9X6AEV49vZADYmoet4A"/>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19124" y="652463"/>
            <a:ext cx="3073821" cy="652462"/>
          </a:xfrm>
          <a:prstGeom prst="rect">
            <a:avLst/>
          </a:prstGeom>
          <a:noFill/>
          <a:ln>
            <a:noFill/>
          </a:ln>
        </p:spPr>
      </p:pic>
      <p:pic>
        <p:nvPicPr>
          <p:cNvPr id="107" name="Google Shape;107;p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718550" y="639762"/>
            <a:ext cx="2589730" cy="827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838200" y="732932"/>
            <a:ext cx="10515600" cy="645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br>
              <a:rPr lang="en-US" sz="3200" b="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br>
            <a:r>
              <a:rPr lang="en-US" sz="3200" b="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Principles of Active Learning</a:t>
            </a:r>
            <a:endParaRPr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9" name="Google Shape;239;p13"/>
          <p:cNvSpPr txBox="1">
            <a:spLocks noGrp="1"/>
          </p:cNvSpPr>
          <p:nvPr>
            <p:ph type="body" idx="1"/>
          </p:nvPr>
        </p:nvSpPr>
        <p:spPr>
          <a:xfrm>
            <a:off x="835025" y="1852612"/>
            <a:ext cx="10515600" cy="4794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dirty="0"/>
          </a:p>
        </p:txBody>
      </p:sp>
      <p:pic>
        <p:nvPicPr>
          <p:cNvPr id="240" name="Google Shape;240;p13"/>
          <p:cNvPicPr preferRelativeResize="0"/>
          <p:nvPr/>
        </p:nvPicPr>
        <p:blipFill rotWithShape="1">
          <a:blip r:embed="rId3">
            <a:alphaModFix/>
            <a:duotone>
              <a:schemeClr val="accent2">
                <a:shade val="45000"/>
                <a:satMod val="135000"/>
              </a:schemeClr>
              <a:prstClr val="white"/>
            </a:duotone>
          </a:blip>
          <a:srcRect/>
          <a:stretch/>
        </p:blipFill>
        <p:spPr>
          <a:xfrm>
            <a:off x="710406" y="1705468"/>
            <a:ext cx="10764837" cy="441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838199" y="365125"/>
            <a:ext cx="10786241"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b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b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Instructional Design of Online Courses and Active Learning</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46" name="Google Shape;246;p14"/>
          <p:cNvSpPr txBox="1">
            <a:spLocks noGrp="1"/>
          </p:cNvSpPr>
          <p:nvPr>
            <p:ph type="body" idx="1"/>
          </p:nvPr>
        </p:nvSpPr>
        <p:spPr>
          <a:xfrm>
            <a:off x="838200" y="2011362"/>
            <a:ext cx="10515600" cy="41608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The instructional design of online courses, taken together with active learning, deals with motivation, challenge, individual learning preferences, and social interaction. </a:t>
            </a:r>
            <a:endParaRPr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When instructors incorporate active learning techniques closely tied to desired learning outcomes, they can transform practical experiences into the online classroom environment.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838200" y="0"/>
            <a:ext cx="10807262" cy="22807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Instructional Design of Online Courses and Active Learning</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2" name="Google Shape;252;p15"/>
          <p:cNvSpPr txBox="1">
            <a:spLocks noGrp="1"/>
          </p:cNvSpPr>
          <p:nvPr>
            <p:ph type="body" idx="1"/>
          </p:nvPr>
        </p:nvSpPr>
        <p:spPr>
          <a:xfrm>
            <a:off x="838200" y="2011362"/>
            <a:ext cx="10515600" cy="41608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200" b="0" i="0" u="none" dirty="0">
                <a:solidFill>
                  <a:schemeClr val="dk1"/>
                </a:solidFill>
                <a:latin typeface="Century Gothic"/>
                <a:ea typeface="Century Gothic"/>
                <a:cs typeface="Century Gothic"/>
                <a:sym typeface="Century Gothic"/>
              </a:rPr>
              <a:t>Experiential opportunities create authentic opportunities for sharing and transferring knowledge of information to learners in order to meet the required course learning performance goals and standards. </a:t>
            </a:r>
            <a:endParaRPr sz="2200" dirty="0"/>
          </a:p>
          <a:p>
            <a:pPr marL="228600" marR="0" lvl="0" indent="-228600" algn="l" rtl="0">
              <a:lnSpc>
                <a:spcPct val="100000"/>
              </a:lnSpc>
              <a:spcBef>
                <a:spcPts val="1000"/>
              </a:spcBef>
              <a:spcAft>
                <a:spcPts val="0"/>
              </a:spcAft>
              <a:buClr>
                <a:schemeClr val="dk1"/>
              </a:buClr>
              <a:buSzPts val="2400"/>
              <a:buFont typeface="Arial"/>
              <a:buChar char="•"/>
            </a:pPr>
            <a:r>
              <a:rPr lang="en-US" sz="2200" b="0" i="0" u="none" dirty="0">
                <a:solidFill>
                  <a:schemeClr val="dk1"/>
                </a:solidFill>
                <a:latin typeface="Century Gothic"/>
                <a:ea typeface="Century Gothic"/>
                <a:cs typeface="Century Gothic"/>
                <a:sym typeface="Century Gothic"/>
              </a:rPr>
              <a:t>These examples cultivate learner development, build on learners’ previous knowledge, and help learners develop in-depth knowledge and enhance team building, problem-solving, analysis, and critical thinking skills. In this section we shared just a few ways faculty can engage learners by incorporating active and experiential learning activities into online courses. </a:t>
            </a:r>
            <a:endParaRPr sz="2200" dirty="0"/>
          </a:p>
          <a:p>
            <a:pPr marL="228600" marR="0" lvl="0" indent="-101600" algn="l" rtl="0">
              <a:lnSpc>
                <a:spcPct val="100000"/>
              </a:lnSpc>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a:p>
            <a:pPr marL="228600" marR="0" lvl="0" indent="-101600" algn="l" rtl="0">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title"/>
          </p:nvPr>
        </p:nvSpPr>
        <p:spPr>
          <a:xfrm>
            <a:off x="838200" y="0"/>
            <a:ext cx="10515600" cy="166063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br>
              <a:rPr lang="en-US" sz="4000" b="0" i="1" u="none" dirty="0">
                <a:solidFill>
                  <a:schemeClr val="dk1"/>
                </a:solidFill>
                <a:latin typeface="Abril Fatface"/>
                <a:ea typeface="Abril Fatface"/>
                <a:cs typeface="Abril Fatface"/>
                <a:sym typeface="Abril Fatface"/>
              </a:rPr>
            </a:b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Constructive Alignment</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8" name="Google Shape;258;p16"/>
          <p:cNvSpPr txBox="1">
            <a:spLocks noGrp="1"/>
          </p:cNvSpPr>
          <p:nvPr>
            <p:ph type="body" idx="1"/>
          </p:nvPr>
        </p:nvSpPr>
        <p:spPr>
          <a:xfrm>
            <a:off x="838200" y="2291254"/>
            <a:ext cx="4772025" cy="388094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000" b="0" i="0" u="none" dirty="0">
                <a:solidFill>
                  <a:schemeClr val="dk1"/>
                </a:solidFill>
                <a:latin typeface="Century Gothic"/>
                <a:ea typeface="Century Gothic"/>
                <a:cs typeface="Century Gothic"/>
                <a:sym typeface="Century Gothic"/>
              </a:rPr>
              <a:t>Course Units are designed so that the Learning Activities and Assessments are aligned with one another and support and measure students' achievement of the unit's Intended Learning Outcomes (ILOs).</a:t>
            </a:r>
            <a:endParaRPr sz="2000" dirty="0"/>
          </a:p>
        </p:txBody>
      </p:sp>
      <p:pic>
        <p:nvPicPr>
          <p:cNvPr id="259" name="Google Shape;259;p16"/>
          <p:cNvPicPr preferRelativeResize="0">
            <a:picLocks noGrp="1"/>
          </p:cNvPicPr>
          <p:nvPr>
            <p:ph type="body" idx="2"/>
          </p:nvPr>
        </p:nvPicPr>
        <p:blipFill rotWithShape="1">
          <a:blip r:embed="rId3">
            <a:alphaModFix/>
          </a:blip>
          <a:srcRect/>
          <a:stretch/>
        </p:blipFill>
        <p:spPr>
          <a:xfrm>
            <a:off x="5610225" y="2081047"/>
            <a:ext cx="6581775" cy="40911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title"/>
          </p:nvPr>
        </p:nvSpPr>
        <p:spPr>
          <a:xfrm>
            <a:off x="838200" y="365125"/>
            <a:ext cx="10515600" cy="16528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Constructive Alignment</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65" name="Google Shape;265;p17"/>
          <p:cNvSpPr txBox="1">
            <a:spLocks noGrp="1"/>
          </p:cNvSpPr>
          <p:nvPr>
            <p:ph type="body" idx="1"/>
          </p:nvPr>
        </p:nvSpPr>
        <p:spPr>
          <a:xfrm>
            <a:off x="838200" y="2017985"/>
            <a:ext cx="10515600" cy="41542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200" b="0" i="0" u="none" dirty="0">
                <a:solidFill>
                  <a:schemeClr val="dk1"/>
                </a:solidFill>
                <a:latin typeface="Century Gothic"/>
                <a:ea typeface="Century Gothic"/>
                <a:cs typeface="Century Gothic"/>
                <a:sym typeface="Century Gothic"/>
              </a:rPr>
              <a:t>Course Units are designed so that the Learning Activities and Assessments are aligned with one another and support and measure students' achievement of the unit's Intended Learning Outcomes (ILOs).</a:t>
            </a:r>
            <a:endParaRPr sz="2200" dirty="0"/>
          </a:p>
          <a:p>
            <a:pPr marL="228600" marR="0" lvl="0" indent="-228600" algn="l" rtl="0">
              <a:lnSpc>
                <a:spcPct val="100000"/>
              </a:lnSpc>
              <a:spcBef>
                <a:spcPts val="1000"/>
              </a:spcBef>
              <a:spcAft>
                <a:spcPts val="0"/>
              </a:spcAft>
              <a:buClr>
                <a:schemeClr val="dk1"/>
              </a:buClr>
              <a:buSzPts val="2400"/>
              <a:buFont typeface="Arial"/>
              <a:buChar char="•"/>
            </a:pPr>
            <a:r>
              <a:rPr lang="en-US" sz="2200" b="0" i="0" u="none" dirty="0">
                <a:solidFill>
                  <a:schemeClr val="dk1"/>
                </a:solidFill>
                <a:latin typeface="Century Gothic"/>
                <a:ea typeface="Century Gothic"/>
                <a:cs typeface="Century Gothic"/>
                <a:sym typeface="Century Gothic"/>
              </a:rPr>
              <a:t>"</a:t>
            </a:r>
            <a:r>
              <a:rPr lang="en-US" sz="2200" b="1" i="0" u="none" dirty="0">
                <a:solidFill>
                  <a:schemeClr val="dk1"/>
                </a:solidFill>
                <a:latin typeface="Century Gothic"/>
                <a:ea typeface="Century Gothic"/>
                <a:cs typeface="Century Gothic"/>
                <a:sym typeface="Century Gothic"/>
              </a:rPr>
              <a:t>Constructive alignment </a:t>
            </a:r>
            <a:r>
              <a:rPr lang="en-US" sz="2200" b="0" i="0" u="none" dirty="0">
                <a:solidFill>
                  <a:schemeClr val="dk1"/>
                </a:solidFill>
                <a:latin typeface="Century Gothic"/>
                <a:ea typeface="Century Gothic"/>
                <a:cs typeface="Century Gothic"/>
                <a:sym typeface="Century Gothic"/>
              </a:rPr>
              <a:t>is a design for teaching in which what it is intended students should learn and how they should express their learning is clearly stated before teaching takes place. Teaching is then designed to engage students in learning activities that </a:t>
            </a:r>
            <a:r>
              <a:rPr lang="en-US" sz="2200" b="0" i="0" u="none" dirty="0" err="1">
                <a:solidFill>
                  <a:schemeClr val="dk1"/>
                </a:solidFill>
                <a:latin typeface="Century Gothic"/>
                <a:ea typeface="Century Gothic"/>
                <a:cs typeface="Century Gothic"/>
                <a:sym typeface="Century Gothic"/>
              </a:rPr>
              <a:t>optimise</a:t>
            </a:r>
            <a:r>
              <a:rPr lang="en-US" sz="2200" b="0" i="0" u="none" dirty="0">
                <a:solidFill>
                  <a:schemeClr val="dk1"/>
                </a:solidFill>
                <a:latin typeface="Century Gothic"/>
                <a:ea typeface="Century Gothic"/>
                <a:cs typeface="Century Gothic"/>
                <a:sym typeface="Century Gothic"/>
              </a:rPr>
              <a:t> their chances of achieving  those outcomes, and assessment tasks are designed to enable clear judgments as to how well those outcomes have been attained" (Biggs, 2014, pp. 5-6).</a:t>
            </a:r>
            <a:endParaRP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title"/>
          </p:nvPr>
        </p:nvSpPr>
        <p:spPr>
          <a:xfrm>
            <a:off x="838200" y="365125"/>
            <a:ext cx="10515600" cy="16843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Constructive Alignment</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1" name="Google Shape;271;p18"/>
          <p:cNvSpPr txBox="1">
            <a:spLocks noGrp="1"/>
          </p:cNvSpPr>
          <p:nvPr>
            <p:ph type="body" idx="1"/>
          </p:nvPr>
        </p:nvSpPr>
        <p:spPr>
          <a:xfrm>
            <a:off x="838200" y="2049517"/>
            <a:ext cx="10515600" cy="412268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Alignment occurs when the learning activities that we ask students to engage in help them to develop the knowledge, skills and understandings intended for the unit and measured by our assessment. </a:t>
            </a:r>
            <a:endParaRPr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A constructively aligned unit </a:t>
            </a:r>
            <a:r>
              <a:rPr lang="en-US" sz="2400" b="0" i="0" u="none" dirty="0" err="1">
                <a:solidFill>
                  <a:schemeClr val="dk1"/>
                </a:solidFill>
                <a:latin typeface="Century Gothic"/>
                <a:ea typeface="Century Gothic"/>
                <a:cs typeface="Century Gothic"/>
                <a:sym typeface="Century Gothic"/>
              </a:rPr>
              <a:t>capitalises</a:t>
            </a:r>
            <a:r>
              <a:rPr lang="en-US" sz="2400" b="0" i="0" u="none" dirty="0">
                <a:solidFill>
                  <a:schemeClr val="dk1"/>
                </a:solidFill>
                <a:latin typeface="Century Gothic"/>
                <a:ea typeface="Century Gothic"/>
                <a:cs typeface="Century Gothic"/>
                <a:sym typeface="Century Gothic"/>
              </a:rPr>
              <a:t> on the powerful effect of assessment on students' learning experiences. </a:t>
            </a:r>
            <a:endParaRPr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If assessment drives students' learning, then students are most likely to achieve our intended outcomes if the assessment is aligned with our intentions.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838200" y="365124"/>
            <a:ext cx="10515600" cy="16423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The Framework of Constructive Alignment</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7" name="Google Shape;277;p19"/>
          <p:cNvSpPr txBox="1">
            <a:spLocks noGrp="1"/>
          </p:cNvSpPr>
          <p:nvPr>
            <p:ph type="body" idx="1"/>
          </p:nvPr>
        </p:nvSpPr>
        <p:spPr>
          <a:xfrm>
            <a:off x="838200" y="1584325"/>
            <a:ext cx="10515600" cy="4587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dirty="0">
                <a:solidFill>
                  <a:schemeClr val="dk1"/>
                </a:solidFill>
                <a:latin typeface="Century Gothic"/>
                <a:ea typeface="Century Gothic"/>
                <a:cs typeface="Century Gothic"/>
                <a:sym typeface="Century Gothic"/>
              </a:rPr>
              <a:t>:</a:t>
            </a:r>
            <a:endParaRPr lang="en-US" dirty="0"/>
          </a:p>
          <a:p>
            <a:pPr marL="0" marR="0" lvl="0" indent="0" algn="l" rtl="0">
              <a:lnSpc>
                <a:spcPct val="100000"/>
              </a:lnSpc>
              <a:spcBef>
                <a:spcPts val="1000"/>
              </a:spcBef>
              <a:spcAft>
                <a:spcPts val="0"/>
              </a:spcAft>
              <a:buClr>
                <a:schemeClr val="dk1"/>
              </a:buClr>
              <a:buSzPts val="2400"/>
              <a:buFont typeface="Arial"/>
              <a:buNone/>
            </a:pPr>
            <a:endParaRPr lang="en-US" sz="2400" b="0" i="0" u="none" dirty="0">
              <a:solidFill>
                <a:schemeClr val="dk1"/>
              </a:solidFill>
              <a:latin typeface="Century Gothic"/>
              <a:ea typeface="Century Gothic"/>
              <a:cs typeface="Century Gothic"/>
              <a:sym typeface="Century Gothic"/>
            </a:endParaRPr>
          </a:p>
          <a:p>
            <a:pPr marL="228600" marR="0" lvl="0" indent="-76200" algn="l" rtl="0">
              <a:spcBef>
                <a:spcPts val="1000"/>
              </a:spcBef>
              <a:spcAft>
                <a:spcPts val="0"/>
              </a:spcAft>
              <a:buClr>
                <a:schemeClr val="dk1"/>
              </a:buClr>
              <a:buSzPts val="2400"/>
              <a:buFont typeface="Arial"/>
              <a:buNone/>
            </a:pPr>
            <a:endParaRPr sz="2400" b="0" i="0" u="none" dirty="0">
              <a:solidFill>
                <a:schemeClr val="dk1"/>
              </a:solidFill>
              <a:latin typeface="Century Gothic"/>
              <a:ea typeface="Century Gothic"/>
              <a:cs typeface="Century Gothic"/>
              <a:sym typeface="Century Gothic"/>
            </a:endParaRPr>
          </a:p>
        </p:txBody>
      </p:sp>
      <p:pic>
        <p:nvPicPr>
          <p:cNvPr id="278" name="Google Shape;278;p19"/>
          <p:cNvPicPr preferRelativeResize="0"/>
          <p:nvPr/>
        </p:nvPicPr>
        <p:blipFill rotWithShape="1">
          <a:blip r:embed="rId3">
            <a:alphaModFix/>
            <a:duotone>
              <a:schemeClr val="accent2">
                <a:shade val="45000"/>
                <a:satMod val="135000"/>
              </a:schemeClr>
              <a:prstClr val="white"/>
            </a:duotone>
          </a:blip>
          <a:srcRect/>
          <a:stretch/>
        </p:blipFill>
        <p:spPr>
          <a:xfrm>
            <a:off x="609600" y="1816100"/>
            <a:ext cx="11228387" cy="4803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Strategies to Course Design</a:t>
            </a:r>
            <a:endParaRPr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84" name="Google Shape;284;p20"/>
          <p:cNvSpPr txBox="1">
            <a:spLocks noGrp="1"/>
          </p:cNvSpPr>
          <p:nvPr>
            <p:ph type="body" idx="1"/>
          </p:nvPr>
        </p:nvSpPr>
        <p:spPr>
          <a:xfrm>
            <a:off x="485775" y="1975945"/>
            <a:ext cx="5200650" cy="378372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Create an open and safe environment.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Set a goal for the activity.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Choose the right exercise.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Identify preparation for the exercise.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Consider links to other class elements.</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Plan how you will introduce the activity.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Plan the logistics.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Consider how you will judge success.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Just do it.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Iterate and expand (</a:t>
            </a:r>
            <a:r>
              <a:rPr lang="en-US" b="0" i="0" u="sng" dirty="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Active Learning Cheat Sheet. 10 Steps to getting started</a:t>
            </a:r>
            <a:r>
              <a:rPr lang="en-US" b="0" i="0" u="none" dirty="0">
                <a:solidFill>
                  <a:schemeClr val="dk1"/>
                </a:solidFill>
                <a:latin typeface="Century Gothic"/>
                <a:ea typeface="Century Gothic"/>
                <a:cs typeface="Century Gothic"/>
                <a:sym typeface="Century Gothic"/>
              </a:rPr>
              <a:t>).</a:t>
            </a:r>
            <a:endParaRPr dirty="0"/>
          </a:p>
        </p:txBody>
      </p:sp>
      <p:sp>
        <p:nvSpPr>
          <p:cNvPr id="285" name="Google Shape;285;p20"/>
          <p:cNvSpPr txBox="1">
            <a:spLocks noGrp="1"/>
          </p:cNvSpPr>
          <p:nvPr>
            <p:ph type="body" idx="2"/>
          </p:nvPr>
        </p:nvSpPr>
        <p:spPr>
          <a:xfrm>
            <a:off x="6156325" y="2175641"/>
            <a:ext cx="5200650" cy="399655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Understand Your Students</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Set a Clear Objective for the Lesson</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Incorporate Visuals, Visuals, and More Visuals</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Keep Your Teaching Modules Short </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Keep a Clear and Consistent Structure</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Add Assignments and Homework</a:t>
            </a:r>
            <a:endParaRPr dirty="0"/>
          </a:p>
          <a:p>
            <a:pPr marL="457200" marR="0" lvl="0" indent="-457200" algn="l" rtl="0">
              <a:lnSpc>
                <a:spcPct val="100000"/>
              </a:lnSpc>
              <a:spcBef>
                <a:spcPts val="1000"/>
              </a:spcBef>
              <a:spcAft>
                <a:spcPts val="0"/>
              </a:spcAft>
              <a:buClr>
                <a:schemeClr val="dk1"/>
              </a:buClr>
              <a:buSzPts val="2000"/>
              <a:buFont typeface="Abril Fatface"/>
              <a:buAutoNum type="arabicPeriod"/>
            </a:pPr>
            <a:r>
              <a:rPr lang="en-US" b="0" i="0" u="none" dirty="0">
                <a:solidFill>
                  <a:schemeClr val="dk1"/>
                </a:solidFill>
                <a:latin typeface="Century Gothic"/>
                <a:ea typeface="Century Gothic"/>
                <a:cs typeface="Century Gothic"/>
                <a:sym typeface="Century Gothic"/>
              </a:rPr>
              <a:t>Evaluate, Reflect and Revise (</a:t>
            </a:r>
            <a:r>
              <a:rPr lang="en-US" b="0" i="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How to Plan Effective Lessons for Your Online Classroom</a:t>
            </a:r>
            <a:r>
              <a:rPr lang="en-US" b="0" i="0" u="none" dirty="0">
                <a:solidFill>
                  <a:schemeClr val="dk1"/>
                </a:solidFill>
                <a:latin typeface="Century Gothic"/>
                <a:ea typeface="Century Gothic"/>
                <a:cs typeface="Century Gothic"/>
                <a:sym typeface="Century Gothic"/>
              </a:rPr>
              <a:t>).</a:t>
            </a:r>
            <a:endParaRPr dirty="0"/>
          </a:p>
          <a:p>
            <a:pPr marL="457200" marR="0" lvl="0" indent="-330200" algn="l" rtl="0">
              <a:lnSpc>
                <a:spcPct val="100000"/>
              </a:lnSpc>
              <a:spcBef>
                <a:spcPts val="1000"/>
              </a:spcBef>
              <a:spcAft>
                <a:spcPts val="0"/>
              </a:spcAft>
              <a:buClr>
                <a:schemeClr val="dk1"/>
              </a:buClr>
              <a:buSzPts val="2000"/>
              <a:buFont typeface="Abril Fatface"/>
              <a:buNone/>
            </a:pPr>
            <a:endParaRPr sz="2000" b="0" i="0" u="none" dirty="0">
              <a:solidFill>
                <a:schemeClr val="dk1"/>
              </a:solidFill>
              <a:latin typeface="Century Gothic"/>
              <a:ea typeface="Century Gothic"/>
              <a:cs typeface="Century Gothic"/>
              <a:sym typeface="Century Gothic"/>
            </a:endParaRPr>
          </a:p>
          <a:p>
            <a:pPr marL="457200" marR="0" lvl="0" indent="-330200" algn="l" rtl="0">
              <a:lnSpc>
                <a:spcPct val="100000"/>
              </a:lnSpc>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a:p>
            <a:pPr marL="228600" marR="0" lvl="0" indent="-101600" algn="l" rtl="0">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Strategies to Course Design</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91" name="Google Shape;291;p21"/>
          <p:cNvPicPr preferRelativeResize="0">
            <a:picLocks noGrp="1"/>
          </p:cNvPicPr>
          <p:nvPr>
            <p:ph type="body" idx="1"/>
          </p:nvPr>
        </p:nvPicPr>
        <p:blipFill rotWithShape="1">
          <a:blip r:embed="rId3">
            <a:alphaModFix/>
          </a:blip>
          <a:srcRect/>
          <a:stretch/>
        </p:blipFill>
        <p:spPr>
          <a:xfrm>
            <a:off x="7556938" y="2249214"/>
            <a:ext cx="4404873" cy="4141076"/>
          </a:xfrm>
          <a:prstGeom prst="rect">
            <a:avLst/>
          </a:prstGeom>
          <a:noFill/>
          <a:ln>
            <a:noFill/>
          </a:ln>
        </p:spPr>
      </p:pic>
      <p:sp>
        <p:nvSpPr>
          <p:cNvPr id="292" name="Google Shape;292;p21"/>
          <p:cNvSpPr txBox="1"/>
          <p:nvPr/>
        </p:nvSpPr>
        <p:spPr>
          <a:xfrm>
            <a:off x="698500" y="1841500"/>
            <a:ext cx="5143500" cy="43402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Arial"/>
              <a:buChar char="•"/>
            </a:pPr>
            <a:r>
              <a:rPr lang="en-US" sz="2400" b="0" i="0" u="none">
                <a:solidFill>
                  <a:schemeClr val="dk1"/>
                </a:solidFill>
                <a:latin typeface="Century Gothic"/>
                <a:ea typeface="Century Gothic"/>
                <a:cs typeface="Century Gothic"/>
                <a:sym typeface="Century Gothic"/>
              </a:rPr>
              <a:t>Design &amp; Plan   </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a:solidFill>
                  <a:schemeClr val="dk1"/>
                </a:solidFill>
                <a:latin typeface="Century Gothic"/>
                <a:ea typeface="Century Gothic"/>
                <a:cs typeface="Century Gothic"/>
                <a:sym typeface="Century Gothic"/>
              </a:rPr>
              <a:t>Align to Standards</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a:solidFill>
                  <a:schemeClr val="dk1"/>
                </a:solidFill>
                <a:latin typeface="Century Gothic"/>
                <a:ea typeface="Century Gothic"/>
                <a:cs typeface="Century Gothic"/>
                <a:sym typeface="Century Gothic"/>
              </a:rPr>
              <a:t>Build the Culture </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a:solidFill>
                  <a:schemeClr val="dk1"/>
                </a:solidFill>
                <a:latin typeface="Century Gothic"/>
                <a:ea typeface="Century Gothic"/>
                <a:cs typeface="Century Gothic"/>
                <a:sym typeface="Century Gothic"/>
              </a:rPr>
              <a:t>Manage Activities</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a:solidFill>
                  <a:schemeClr val="dk1"/>
                </a:solidFill>
                <a:latin typeface="Century Gothic"/>
                <a:ea typeface="Century Gothic"/>
                <a:cs typeface="Century Gothic"/>
                <a:sym typeface="Century Gothic"/>
              </a:rPr>
              <a:t>Scaffold Student Learning  </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a:solidFill>
                  <a:schemeClr val="dk1"/>
                </a:solidFill>
                <a:latin typeface="Century Gothic"/>
                <a:ea typeface="Century Gothic"/>
                <a:cs typeface="Century Gothic"/>
                <a:sym typeface="Century Gothic"/>
              </a:rPr>
              <a:t>Assess Student Learning</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a:solidFill>
                  <a:schemeClr val="dk1"/>
                </a:solidFill>
                <a:latin typeface="Century Gothic"/>
                <a:ea typeface="Century Gothic"/>
                <a:cs typeface="Century Gothic"/>
                <a:sym typeface="Century Gothic"/>
              </a:rPr>
              <a:t>Engage &amp; Coach </a:t>
            </a:r>
            <a:endParaRPr/>
          </a:p>
          <a:p>
            <a:pPr marL="0" marR="0" lvl="0" indent="0" algn="l" rtl="0">
              <a:lnSpc>
                <a:spcPct val="100000"/>
              </a:lnSpc>
              <a:spcBef>
                <a:spcPts val="0"/>
              </a:spcBef>
              <a:spcAft>
                <a:spcPts val="0"/>
              </a:spcAft>
              <a:buNone/>
            </a:pPr>
            <a:endParaRPr sz="2400" b="0" i="0" u="none">
              <a:solidFill>
                <a:schemeClr val="dk1"/>
              </a:solidFill>
              <a:latin typeface="Century Gothic"/>
              <a:ea typeface="Century Gothic"/>
              <a:cs typeface="Century Gothic"/>
              <a:sym typeface="Century Gothic"/>
            </a:endParaRPr>
          </a:p>
        </p:txBody>
      </p:sp>
      <p:sp>
        <p:nvSpPr>
          <p:cNvPr id="294" name="Google Shape;294;p21"/>
          <p:cNvSpPr txBox="1"/>
          <p:nvPr/>
        </p:nvSpPr>
        <p:spPr>
          <a:xfrm>
            <a:off x="4178300" y="6181725"/>
            <a:ext cx="3933825"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entury Gothic"/>
              <a:buNone/>
            </a:pPr>
            <a:r>
              <a:rPr lang="en-US" sz="1400" b="0" i="1" u="none">
                <a:solidFill>
                  <a:schemeClr val="dk1"/>
                </a:solidFill>
                <a:latin typeface="Century Gothic"/>
                <a:ea typeface="Century Gothic"/>
                <a:cs typeface="Century Gothic"/>
                <a:sym typeface="Century Gothic"/>
              </a:rPr>
              <a:t>Source</a:t>
            </a:r>
            <a:r>
              <a:rPr lang="en-US" sz="1400" b="0" i="0" u="none">
                <a:solidFill>
                  <a:schemeClr val="dk1"/>
                </a:solidFill>
                <a:latin typeface="Century Gothic"/>
                <a:ea typeface="Century Gothic"/>
                <a:cs typeface="Century Gothic"/>
                <a:sym typeface="Century Gothic"/>
              </a:rPr>
              <a:t>: Buck Institute for Education, Creative Commons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600"/>
              <a:buFont typeface="Abril Fatface"/>
              <a:buNone/>
            </a:pPr>
            <a:br>
              <a:rPr lang="en-US" sz="3600" b="0" i="1" u="none" dirty="0">
                <a:solidFill>
                  <a:schemeClr val="dk1"/>
                </a:solidFill>
                <a:latin typeface="Abril Fatface"/>
                <a:ea typeface="Abril Fatface"/>
                <a:cs typeface="Abril Fatface"/>
                <a:sym typeface="Abril Fatface"/>
              </a:rPr>
            </a:br>
            <a:r>
              <a:rPr lang="en-US" sz="40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Metacognition</a:t>
            </a:r>
            <a:br>
              <a:rPr lang="en-US" sz="3600" b="0" i="1" u="none" dirty="0">
                <a:solidFill>
                  <a:schemeClr val="dk1"/>
                </a:solidFill>
                <a:latin typeface="Abril Fatface"/>
                <a:ea typeface="Abril Fatface"/>
                <a:cs typeface="Abril Fatface"/>
                <a:sym typeface="Abril Fatface"/>
              </a:rPr>
            </a:br>
            <a:endParaRPr dirty="0"/>
          </a:p>
        </p:txBody>
      </p:sp>
      <p:sp>
        <p:nvSpPr>
          <p:cNvPr id="300" name="Google Shape;300;p22"/>
          <p:cNvSpPr txBox="1">
            <a:spLocks noGrp="1"/>
          </p:cNvSpPr>
          <p:nvPr>
            <p:ph type="body" idx="1"/>
          </p:nvPr>
        </p:nvSpPr>
        <p:spPr>
          <a:xfrm>
            <a:off x="838200" y="2238703"/>
            <a:ext cx="4937125" cy="393349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000" b="0" i="0" u="none" dirty="0">
                <a:solidFill>
                  <a:schemeClr val="dk1"/>
                </a:solidFill>
                <a:latin typeface="Century Gothic"/>
                <a:ea typeface="Century Gothic"/>
                <a:cs typeface="Century Gothic"/>
                <a:sym typeface="Century Gothic"/>
              </a:rPr>
              <a:t>Metacognition is the ability to examine how you process thoughts and feelings. </a:t>
            </a:r>
            <a:endParaRPr sz="2000" dirty="0"/>
          </a:p>
          <a:p>
            <a:pPr marL="228600" marR="0" lvl="0" indent="-228600" algn="l" rtl="0">
              <a:lnSpc>
                <a:spcPct val="100000"/>
              </a:lnSpc>
              <a:spcBef>
                <a:spcPts val="1000"/>
              </a:spcBef>
              <a:spcAft>
                <a:spcPts val="0"/>
              </a:spcAft>
              <a:buClr>
                <a:schemeClr val="dk1"/>
              </a:buClr>
              <a:buSzPts val="2400"/>
              <a:buFont typeface="Arial"/>
              <a:buChar char="•"/>
            </a:pPr>
            <a:r>
              <a:rPr lang="en-US" sz="2000" b="0" i="0" u="none" dirty="0">
                <a:solidFill>
                  <a:schemeClr val="dk1"/>
                </a:solidFill>
                <a:latin typeface="Century Gothic"/>
                <a:ea typeface="Century Gothic"/>
                <a:cs typeface="Century Gothic"/>
                <a:sym typeface="Century Gothic"/>
              </a:rPr>
              <a:t>This ability encourages students to understand how they learn best. </a:t>
            </a:r>
            <a:endParaRPr sz="2000" dirty="0"/>
          </a:p>
          <a:p>
            <a:pPr marL="228600" marR="0" lvl="0" indent="-228600" algn="l" rtl="0">
              <a:lnSpc>
                <a:spcPct val="100000"/>
              </a:lnSpc>
              <a:spcBef>
                <a:spcPts val="1000"/>
              </a:spcBef>
              <a:spcAft>
                <a:spcPts val="0"/>
              </a:spcAft>
              <a:buClr>
                <a:schemeClr val="dk1"/>
              </a:buClr>
              <a:buSzPts val="2400"/>
              <a:buFont typeface="Arial"/>
              <a:buChar char="•"/>
            </a:pPr>
            <a:r>
              <a:rPr lang="en-US" sz="2000" b="0" i="0" u="none" dirty="0">
                <a:solidFill>
                  <a:schemeClr val="dk1"/>
                </a:solidFill>
                <a:latin typeface="Century Gothic"/>
                <a:ea typeface="Century Gothic"/>
                <a:cs typeface="Century Gothic"/>
                <a:sym typeface="Century Gothic"/>
              </a:rPr>
              <a:t>It also helps them to develop self-awareness skills that become important as they get older.</a:t>
            </a:r>
            <a:endParaRPr sz="2000" dirty="0"/>
          </a:p>
        </p:txBody>
      </p:sp>
      <p:pic>
        <p:nvPicPr>
          <p:cNvPr id="301" name="Google Shape;301;p22"/>
          <p:cNvPicPr preferRelativeResize="0">
            <a:picLocks noGrp="1"/>
          </p:cNvPicPr>
          <p:nvPr>
            <p:ph type="body" idx="2"/>
          </p:nvPr>
        </p:nvPicPr>
        <p:blipFill rotWithShape="1">
          <a:blip r:embed="rId3">
            <a:alphaModFix/>
          </a:blip>
          <a:srcRect/>
          <a:stretch/>
        </p:blipFill>
        <p:spPr>
          <a:xfrm>
            <a:off x="5954712" y="1349375"/>
            <a:ext cx="6000750" cy="5302250"/>
          </a:xfrm>
          <a:prstGeom prst="rect">
            <a:avLst/>
          </a:prstGeom>
          <a:noFill/>
          <a:ln>
            <a:noFill/>
          </a:ln>
        </p:spPr>
      </p:pic>
      <p:sp>
        <p:nvSpPr>
          <p:cNvPr id="302" name="Google Shape;302;p22"/>
          <p:cNvSpPr txBox="1"/>
          <p:nvPr/>
        </p:nvSpPr>
        <p:spPr>
          <a:xfrm>
            <a:off x="492125" y="5921375"/>
            <a:ext cx="5680075" cy="738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entury Gothic"/>
              <a:buNone/>
            </a:pPr>
            <a:r>
              <a:rPr lang="en-US" sz="1400" b="0" i="1" u="none">
                <a:solidFill>
                  <a:schemeClr val="dk1"/>
                </a:solidFill>
                <a:latin typeface="Century Gothic"/>
                <a:ea typeface="Century Gothic"/>
                <a:cs typeface="Century Gothic"/>
                <a:sym typeface="Century Gothic"/>
              </a:rPr>
              <a:t>Image Source: https://www.queensu.ca/teachingandlearning/modules/students/24_metacognition.html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Active Learning</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85" name="Google Shape;185;p5"/>
          <p:cNvSpPr txBox="1">
            <a:spLocks noGrp="1"/>
          </p:cNvSpPr>
          <p:nvPr>
            <p:ph type="body" idx="1"/>
          </p:nvPr>
        </p:nvSpPr>
        <p:spPr>
          <a:xfrm>
            <a:off x="684212" y="2014045"/>
            <a:ext cx="11018837" cy="4630737"/>
          </a:xfrm>
          <a:prstGeom prst="rect">
            <a:avLst/>
          </a:prstGeom>
          <a:noFill/>
          <a:ln>
            <a:noFill/>
          </a:ln>
        </p:spPr>
        <p:txBody>
          <a:bodyPr spcFirstLastPara="1" wrap="square" lIns="91425" tIns="45700" rIns="91425" bIns="45700" anchor="t" anchorCtr="0">
            <a:noAutofit/>
          </a:bodyPr>
          <a:lstStyle/>
          <a:p>
            <a:pPr marL="228600" marR="0" lvl="0" indent="-50800" algn="l" rtl="0">
              <a:spcBef>
                <a:spcPts val="0"/>
              </a:spcBef>
              <a:spcAft>
                <a:spcPts val="0"/>
              </a:spcAft>
              <a:buClr>
                <a:schemeClr val="dk1"/>
              </a:buClr>
              <a:buSzPts val="2800"/>
              <a:buFont typeface="Arial"/>
              <a:buNone/>
            </a:pPr>
            <a:endParaRPr sz="2800">
              <a:solidFill>
                <a:schemeClr val="dk1"/>
              </a:solidFill>
              <a:latin typeface="Century Gothic"/>
              <a:ea typeface="Century Gothic"/>
              <a:cs typeface="Century Gothic"/>
              <a:sym typeface="Century Gothic"/>
            </a:endParaRPr>
          </a:p>
        </p:txBody>
      </p:sp>
      <p:pic>
        <p:nvPicPr>
          <p:cNvPr id="186" name="Google Shape;186;p5"/>
          <p:cNvPicPr preferRelativeResize="0"/>
          <p:nvPr/>
        </p:nvPicPr>
        <p:blipFill rotWithShape="1">
          <a:blip r:embed="rId3">
            <a:alphaModFix/>
            <a:duotone>
              <a:schemeClr val="accent2">
                <a:shade val="45000"/>
                <a:satMod val="135000"/>
              </a:schemeClr>
              <a:prstClr val="white"/>
            </a:duotone>
          </a:blip>
          <a:srcRect/>
          <a:stretch/>
        </p:blipFill>
        <p:spPr>
          <a:xfrm>
            <a:off x="530225" y="1807779"/>
            <a:ext cx="11326812" cy="453745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xfrm>
            <a:off x="798786" y="365124"/>
            <a:ext cx="10555014" cy="17684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Understand Students’ Learning Challenges</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08" name="Google Shape;308;p23"/>
          <p:cNvSpPr txBox="1">
            <a:spLocks noGrp="1"/>
          </p:cNvSpPr>
          <p:nvPr>
            <p:ph type="body" idx="1"/>
          </p:nvPr>
        </p:nvSpPr>
        <p:spPr>
          <a:xfrm>
            <a:off x="575332" y="2023022"/>
            <a:ext cx="5410200" cy="47085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US" b="0" i="0" u="none" dirty="0">
                <a:solidFill>
                  <a:schemeClr val="dk1"/>
                </a:solidFill>
                <a:latin typeface="Century Gothic"/>
                <a:ea typeface="Century Gothic"/>
                <a:cs typeface="Century Gothic"/>
                <a:sym typeface="Century Gothic"/>
              </a:rPr>
              <a:t>During the process of learning, students may experience a variety of cognitive, motivational or affective challenges that affect their learning. </a:t>
            </a:r>
            <a:endParaRPr dirty="0"/>
          </a:p>
          <a:p>
            <a:pPr marL="228600" marR="0" lvl="0" indent="-228600" algn="l" rtl="0">
              <a:lnSpc>
                <a:spcPct val="100000"/>
              </a:lnSpc>
              <a:spcBef>
                <a:spcPts val="1000"/>
              </a:spcBef>
              <a:spcAft>
                <a:spcPts val="0"/>
              </a:spcAft>
              <a:buClr>
                <a:schemeClr val="dk1"/>
              </a:buClr>
              <a:buSzPts val="2000"/>
              <a:buFont typeface="Arial"/>
              <a:buChar char="•"/>
            </a:pPr>
            <a:r>
              <a:rPr lang="en-US" b="0" i="0" u="none" dirty="0">
                <a:solidFill>
                  <a:schemeClr val="dk1"/>
                </a:solidFill>
                <a:latin typeface="Century Gothic"/>
                <a:ea typeface="Century Gothic"/>
                <a:cs typeface="Century Gothic"/>
                <a:sym typeface="Century Gothic"/>
              </a:rPr>
              <a:t>The three areas are interrelated, and many challenges students face during learning stem from an interaction of cognitive, motivational/affective and social factors. Students will enter the classroom with prior knowledge/experiences and learning strategies, and this, combined with experiences in the current course/classroom dynamics, may affect their motivation to learn.</a:t>
            </a:r>
            <a:endParaRPr dirty="0"/>
          </a:p>
          <a:p>
            <a:pPr marL="228600" marR="0" lvl="0" indent="-101600" algn="l" rtl="0">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p:txBody>
      </p:sp>
      <p:pic>
        <p:nvPicPr>
          <p:cNvPr id="309" name="Google Shape;309;p23"/>
          <p:cNvPicPr preferRelativeResize="0">
            <a:picLocks noGrp="1"/>
          </p:cNvPicPr>
          <p:nvPr>
            <p:ph type="body" idx="2"/>
          </p:nvPr>
        </p:nvPicPr>
        <p:blipFill rotWithShape="1">
          <a:blip r:embed="rId3">
            <a:alphaModFix/>
          </a:blip>
          <a:srcRect/>
          <a:stretch/>
        </p:blipFill>
        <p:spPr>
          <a:xfrm>
            <a:off x="6406165" y="2133600"/>
            <a:ext cx="5410200" cy="37627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txBox="1">
            <a:spLocks noGrp="1"/>
          </p:cNvSpPr>
          <p:nvPr>
            <p:ph type="title"/>
          </p:nvPr>
        </p:nvSpPr>
        <p:spPr>
          <a:xfrm>
            <a:off x="838200" y="924909"/>
            <a:ext cx="10515600" cy="765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Identifying the Problem</a:t>
            </a:r>
            <a:br>
              <a:rPr lang="en-US" sz="3200" b="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br>
            <a:endParaRPr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15" name="Google Shape;315;p24"/>
          <p:cNvSpPr txBox="1">
            <a:spLocks noGrp="1"/>
          </p:cNvSpPr>
          <p:nvPr>
            <p:ph type="body" idx="1"/>
          </p:nvPr>
        </p:nvSpPr>
        <p:spPr>
          <a:xfrm>
            <a:off x="838200" y="2091558"/>
            <a:ext cx="4937125" cy="4080641"/>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US" b="0" i="0" u="none" dirty="0">
                <a:solidFill>
                  <a:schemeClr val="dk1"/>
                </a:solidFill>
                <a:latin typeface="Century Gothic"/>
                <a:ea typeface="Century Gothic"/>
                <a:cs typeface="Century Gothic"/>
                <a:sym typeface="Century Gothic"/>
              </a:rPr>
              <a:t>As an instructor, one of the first steps to supporting student learning is identifying the instructional challenges that can arise when students are learning the content and developing intellectual skills needed in their disciplines. </a:t>
            </a:r>
            <a:endParaRPr dirty="0"/>
          </a:p>
          <a:p>
            <a:pPr marL="228600" marR="0" lvl="0" indent="-228600" algn="l" rtl="0">
              <a:lnSpc>
                <a:spcPct val="100000"/>
              </a:lnSpc>
              <a:spcBef>
                <a:spcPts val="1000"/>
              </a:spcBef>
              <a:spcAft>
                <a:spcPts val="0"/>
              </a:spcAft>
              <a:buClr>
                <a:schemeClr val="dk1"/>
              </a:buClr>
              <a:buSzPts val="2000"/>
              <a:buFont typeface="Arial"/>
              <a:buChar char="•"/>
            </a:pPr>
            <a:r>
              <a:rPr lang="en-US" b="0" i="0" u="none" dirty="0">
                <a:solidFill>
                  <a:schemeClr val="dk1"/>
                </a:solidFill>
                <a:latin typeface="Century Gothic"/>
                <a:ea typeface="Century Gothic"/>
                <a:cs typeface="Century Gothic"/>
                <a:sym typeface="Century Gothic"/>
              </a:rPr>
              <a:t>Keeping the course you identified above in mind, you can complete the Instructional Challenges Inventory. </a:t>
            </a:r>
            <a:endParaRPr dirty="0"/>
          </a:p>
          <a:p>
            <a:pPr marL="228600" marR="0" lvl="0" indent="-228600" algn="l" rtl="0">
              <a:lnSpc>
                <a:spcPct val="100000"/>
              </a:lnSpc>
              <a:spcBef>
                <a:spcPts val="1000"/>
              </a:spcBef>
              <a:spcAft>
                <a:spcPts val="0"/>
              </a:spcAft>
              <a:buClr>
                <a:schemeClr val="dk1"/>
              </a:buClr>
              <a:buSzPts val="2000"/>
              <a:buFont typeface="Arial"/>
              <a:buChar char="•"/>
            </a:pPr>
            <a:r>
              <a:rPr lang="en-US" b="0" i="0" u="none" dirty="0">
                <a:solidFill>
                  <a:schemeClr val="dk1"/>
                </a:solidFill>
                <a:latin typeface="Century Gothic"/>
                <a:ea typeface="Century Gothic"/>
                <a:cs typeface="Century Gothic"/>
                <a:sym typeface="Century Gothic"/>
              </a:rPr>
              <a:t>You will rate instructional challenges in your class on a scale ranging from “not a problem” to “a big problem”.</a:t>
            </a:r>
            <a:endParaRPr dirty="0"/>
          </a:p>
          <a:p>
            <a:pPr marL="228600" marR="0" lvl="0" indent="-101600" algn="l" rtl="0">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p:txBody>
      </p:sp>
      <p:sp>
        <p:nvSpPr>
          <p:cNvPr id="316" name="Google Shape;316;p24"/>
          <p:cNvSpPr txBox="1">
            <a:spLocks noGrp="1"/>
          </p:cNvSpPr>
          <p:nvPr>
            <p:ph type="body" idx="2"/>
          </p:nvPr>
        </p:nvSpPr>
        <p:spPr>
          <a:xfrm>
            <a:off x="6419850" y="1902372"/>
            <a:ext cx="4937125" cy="426982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US" b="0" i="0" u="none" dirty="0">
                <a:solidFill>
                  <a:schemeClr val="dk1"/>
                </a:solidFill>
                <a:latin typeface="Century Gothic"/>
                <a:ea typeface="Century Gothic"/>
                <a:cs typeface="Century Gothic"/>
                <a:sym typeface="Century Gothic"/>
              </a:rPr>
              <a:t>Upon completion of the inventory, take a few moments to identify the “big problems” students experience in your course.</a:t>
            </a:r>
            <a:endParaRPr dirty="0"/>
          </a:p>
          <a:p>
            <a:pPr marL="228600" marR="0" lvl="0" indent="-101600" algn="l" rtl="0">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p:txBody>
      </p:sp>
      <p:pic>
        <p:nvPicPr>
          <p:cNvPr id="317" name="Google Shape;317;p24"/>
          <p:cNvPicPr preferRelativeResize="0"/>
          <p:nvPr/>
        </p:nvPicPr>
        <p:blipFill rotWithShape="1">
          <a:blip r:embed="rId3">
            <a:alphaModFix/>
          </a:blip>
          <a:srcRect/>
          <a:stretch/>
        </p:blipFill>
        <p:spPr>
          <a:xfrm>
            <a:off x="7391400" y="3171825"/>
            <a:ext cx="2857500" cy="2857500"/>
          </a:xfrm>
          <a:prstGeom prst="rect">
            <a:avLst/>
          </a:prstGeom>
          <a:noFill/>
          <a:ln>
            <a:noFill/>
          </a:ln>
        </p:spPr>
      </p:pic>
      <p:sp>
        <p:nvSpPr>
          <p:cNvPr id="318" name="Google Shape;318;p24"/>
          <p:cNvSpPr txBox="1"/>
          <p:nvPr/>
        </p:nvSpPr>
        <p:spPr>
          <a:xfrm>
            <a:off x="6116637" y="6029325"/>
            <a:ext cx="5880100"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Century Gothic"/>
              <a:buNone/>
            </a:pPr>
            <a:r>
              <a:rPr lang="en-US" sz="1400" b="0" i="1" u="none">
                <a:solidFill>
                  <a:schemeClr val="dk1"/>
                </a:solidFill>
                <a:latin typeface="Century Gothic"/>
                <a:ea typeface="Century Gothic"/>
                <a:cs typeface="Century Gothic"/>
                <a:sym typeface="Century Gothic"/>
              </a:rPr>
              <a:t>Image Source: </a:t>
            </a:r>
            <a:r>
              <a:rPr lang="en-US" sz="1400" b="0" i="1"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https://www.123rf.com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a:spLocks noGrp="1"/>
          </p:cNvSpPr>
          <p:nvPr>
            <p:ph type="title"/>
          </p:nvPr>
        </p:nvSpPr>
        <p:spPr>
          <a:xfrm>
            <a:off x="838200" y="882869"/>
            <a:ext cx="10515600" cy="8078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Identify Prior Knowledge and Prior Experience</a:t>
            </a:r>
            <a:br>
              <a:rPr lang="en-US" sz="4000" b="0" i="1" u="none" dirty="0">
                <a:solidFill>
                  <a:schemeClr val="dk1"/>
                </a:solidFill>
                <a:latin typeface="Abril Fatface"/>
                <a:ea typeface="Abril Fatface"/>
                <a:cs typeface="Abril Fatface"/>
                <a:sym typeface="Abril Fatface"/>
              </a:rPr>
            </a:br>
            <a:endParaRPr dirty="0"/>
          </a:p>
        </p:txBody>
      </p:sp>
      <p:sp>
        <p:nvSpPr>
          <p:cNvPr id="324" name="Google Shape;324;p25"/>
          <p:cNvSpPr txBox="1">
            <a:spLocks noGrp="1"/>
          </p:cNvSpPr>
          <p:nvPr>
            <p:ph type="body" idx="1"/>
          </p:nvPr>
        </p:nvSpPr>
        <p:spPr>
          <a:xfrm>
            <a:off x="838200" y="2039007"/>
            <a:ext cx="4937125" cy="413319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Students come into our course with a broad range of backgrounds, educational experiences, and prior knowledge and skills. </a:t>
            </a:r>
            <a:endParaRPr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Current research on learning suggests that learning is determined by what the learner already knows about the topic or related topics.</a:t>
            </a:r>
            <a:endParaRPr dirty="0"/>
          </a:p>
          <a:p>
            <a:pPr marL="228600" marR="0" lvl="0" indent="-101600" algn="l" rtl="0">
              <a:lnSpc>
                <a:spcPct val="100000"/>
              </a:lnSpc>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a:p>
            <a:pPr marL="228600" marR="0" lvl="0" indent="-101600" algn="l" rtl="0">
              <a:spcBef>
                <a:spcPts val="1000"/>
              </a:spcBef>
              <a:spcAft>
                <a:spcPts val="0"/>
              </a:spcAft>
              <a:buClr>
                <a:schemeClr val="dk1"/>
              </a:buClr>
              <a:buSzPts val="2000"/>
              <a:buFont typeface="Arial"/>
              <a:buNone/>
            </a:pPr>
            <a:endParaRPr sz="2000" b="0" i="0" u="none" dirty="0">
              <a:solidFill>
                <a:schemeClr val="dk1"/>
              </a:solidFill>
              <a:latin typeface="Century Gothic"/>
              <a:ea typeface="Century Gothic"/>
              <a:cs typeface="Century Gothic"/>
              <a:sym typeface="Century Gothic"/>
            </a:endParaRPr>
          </a:p>
        </p:txBody>
      </p:sp>
      <p:sp>
        <p:nvSpPr>
          <p:cNvPr id="325" name="Google Shape;325;p25"/>
          <p:cNvSpPr txBox="1">
            <a:spLocks noGrp="1"/>
          </p:cNvSpPr>
          <p:nvPr>
            <p:ph type="body" idx="2"/>
          </p:nvPr>
        </p:nvSpPr>
        <p:spPr>
          <a:xfrm>
            <a:off x="6416675" y="2039007"/>
            <a:ext cx="4937125" cy="413319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If the pre-existing knowledge is correct and consistent with the new information, the effect on learning is positive. However, if prior knowledge is full of misconceptions, or conflicts with new information, the effect on new learning can be negative.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No ‘Best Practice’ For Online Course Design</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31" name="Google Shape;331;p26"/>
          <p:cNvSpPr txBox="1">
            <a:spLocks noGrp="1"/>
          </p:cNvSpPr>
          <p:nvPr>
            <p:ph type="body" idx="1"/>
          </p:nvPr>
        </p:nvSpPr>
        <p:spPr>
          <a:xfrm>
            <a:off x="838200" y="1944414"/>
            <a:ext cx="10515600" cy="422778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200"/>
              <a:buFont typeface="Arial"/>
              <a:buChar char="•"/>
            </a:pPr>
            <a:r>
              <a:rPr lang="en-US" sz="2200" b="0" i="0" u="none" dirty="0">
                <a:solidFill>
                  <a:schemeClr val="dk1"/>
                </a:solidFill>
                <a:latin typeface="Century Gothic"/>
                <a:ea typeface="Century Gothic"/>
                <a:cs typeface="Century Gothic"/>
                <a:sym typeface="Century Gothic"/>
              </a:rPr>
              <a:t>However, there is no ‘best practice’ for online course design, because this is </a:t>
            </a:r>
            <a:r>
              <a:rPr lang="en-US" sz="2200" b="1" i="0" u="none" dirty="0">
                <a:solidFill>
                  <a:schemeClr val="dk1"/>
                </a:solidFill>
                <a:latin typeface="Century Gothic"/>
                <a:ea typeface="Century Gothic"/>
                <a:cs typeface="Century Gothic"/>
                <a:sym typeface="Century Gothic"/>
              </a:rPr>
              <a:t>contextual</a:t>
            </a:r>
            <a:r>
              <a:rPr lang="en-US" sz="2200" b="0" i="0" u="none" dirty="0">
                <a:solidFill>
                  <a:schemeClr val="dk1"/>
                </a:solidFill>
                <a:latin typeface="Century Gothic"/>
                <a:ea typeface="Century Gothic"/>
                <a:cs typeface="Century Gothic"/>
                <a:sym typeface="Century Gothic"/>
              </a:rPr>
              <a:t> to each teaching and learning situation and discipline area. </a:t>
            </a:r>
            <a:endParaRPr dirty="0"/>
          </a:p>
          <a:p>
            <a:pPr marL="228600" marR="0" lvl="0" indent="-82550" algn="l" rtl="0">
              <a:lnSpc>
                <a:spcPct val="100000"/>
              </a:lnSpc>
              <a:spcBef>
                <a:spcPts val="1000"/>
              </a:spcBef>
              <a:spcAft>
                <a:spcPts val="0"/>
              </a:spcAft>
              <a:buClr>
                <a:schemeClr val="dk1"/>
              </a:buClr>
              <a:buSzPts val="2300"/>
              <a:buFont typeface="Arial"/>
              <a:buNone/>
            </a:pPr>
            <a:endParaRPr sz="2300" b="0" i="0" u="none" dirty="0">
              <a:solidFill>
                <a:schemeClr val="dk1"/>
              </a:solidFill>
              <a:latin typeface="Century Gothic"/>
              <a:ea typeface="Century Gothic"/>
              <a:cs typeface="Century Gothic"/>
              <a:sym typeface="Century Gothic"/>
            </a:endParaRPr>
          </a:p>
          <a:p>
            <a:pPr marL="228600" marR="0" lvl="0" indent="-82550" algn="l" rtl="0">
              <a:lnSpc>
                <a:spcPct val="100000"/>
              </a:lnSpc>
              <a:spcBef>
                <a:spcPts val="1000"/>
              </a:spcBef>
              <a:spcAft>
                <a:spcPts val="0"/>
              </a:spcAft>
              <a:buClr>
                <a:schemeClr val="dk1"/>
              </a:buClr>
              <a:buSzPts val="2300"/>
              <a:buFont typeface="Arial"/>
              <a:buNone/>
            </a:pPr>
            <a:endParaRPr sz="2300" b="0" i="0" u="none" dirty="0">
              <a:solidFill>
                <a:schemeClr val="dk1"/>
              </a:solidFill>
              <a:latin typeface="Century Gothic"/>
              <a:ea typeface="Century Gothic"/>
              <a:cs typeface="Century Gothic"/>
              <a:sym typeface="Century Gothic"/>
            </a:endParaRPr>
          </a:p>
          <a:p>
            <a:pPr marL="228600" marR="0" lvl="0" indent="-82550" algn="l" rtl="0">
              <a:lnSpc>
                <a:spcPct val="100000"/>
              </a:lnSpc>
              <a:spcBef>
                <a:spcPts val="1000"/>
              </a:spcBef>
              <a:spcAft>
                <a:spcPts val="0"/>
              </a:spcAft>
              <a:buClr>
                <a:schemeClr val="dk1"/>
              </a:buClr>
              <a:buSzPts val="2300"/>
              <a:buFont typeface="Arial"/>
              <a:buNone/>
            </a:pPr>
            <a:endParaRPr sz="2300" b="0" i="0" u="none" dirty="0">
              <a:solidFill>
                <a:schemeClr val="dk1"/>
              </a:solidFill>
              <a:latin typeface="Century Gothic"/>
              <a:ea typeface="Century Gothic"/>
              <a:cs typeface="Century Gothic"/>
              <a:sym typeface="Century Gothic"/>
            </a:endParaRPr>
          </a:p>
          <a:p>
            <a:pPr marL="228600" marR="0" lvl="0" indent="-82550" algn="l" rtl="0">
              <a:lnSpc>
                <a:spcPct val="100000"/>
              </a:lnSpc>
              <a:spcBef>
                <a:spcPts val="1000"/>
              </a:spcBef>
              <a:spcAft>
                <a:spcPts val="0"/>
              </a:spcAft>
              <a:buClr>
                <a:schemeClr val="dk1"/>
              </a:buClr>
              <a:buSzPts val="2300"/>
              <a:buFont typeface="Arial"/>
              <a:buNone/>
            </a:pPr>
            <a:endParaRPr sz="2300" b="0" i="0" u="none" dirty="0">
              <a:solidFill>
                <a:schemeClr val="dk1"/>
              </a:solidFill>
              <a:latin typeface="Century Gothic"/>
              <a:ea typeface="Century Gothic"/>
              <a:cs typeface="Century Gothic"/>
              <a:sym typeface="Century Gothic"/>
            </a:endParaRPr>
          </a:p>
          <a:p>
            <a:pPr marL="228600" marR="0" lvl="0" indent="-82550" algn="l" rtl="0">
              <a:lnSpc>
                <a:spcPct val="100000"/>
              </a:lnSpc>
              <a:spcBef>
                <a:spcPts val="1000"/>
              </a:spcBef>
              <a:spcAft>
                <a:spcPts val="0"/>
              </a:spcAft>
              <a:buClr>
                <a:schemeClr val="dk1"/>
              </a:buClr>
              <a:buSzPts val="2300"/>
              <a:buFont typeface="Arial"/>
              <a:buNone/>
            </a:pPr>
            <a:endParaRPr sz="2300" b="0" i="0" u="none" dirty="0">
              <a:solidFill>
                <a:schemeClr val="dk1"/>
              </a:solidFill>
              <a:latin typeface="Century Gothic"/>
              <a:ea typeface="Century Gothic"/>
              <a:cs typeface="Century Gothic"/>
              <a:sym typeface="Century Gothic"/>
            </a:endParaRPr>
          </a:p>
          <a:p>
            <a:pPr marL="228600" marR="0" lvl="0" indent="-82550" algn="l" rtl="0">
              <a:spcBef>
                <a:spcPts val="1000"/>
              </a:spcBef>
              <a:spcAft>
                <a:spcPts val="0"/>
              </a:spcAft>
              <a:buClr>
                <a:schemeClr val="dk1"/>
              </a:buClr>
              <a:buSzPts val="2300"/>
              <a:buFont typeface="Arial"/>
              <a:buNone/>
            </a:pPr>
            <a:endParaRPr sz="2300" b="0" i="0" u="none" dirty="0">
              <a:solidFill>
                <a:schemeClr val="dk1"/>
              </a:solidFill>
              <a:latin typeface="Century Gothic"/>
              <a:ea typeface="Century Gothic"/>
              <a:cs typeface="Century Gothic"/>
              <a:sym typeface="Century Gothic"/>
            </a:endParaRPr>
          </a:p>
        </p:txBody>
      </p:sp>
      <p:graphicFrame>
        <p:nvGraphicFramePr>
          <p:cNvPr id="332" name="Google Shape;332;p26"/>
          <p:cNvGraphicFramePr/>
          <p:nvPr>
            <p:extLst>
              <p:ext uri="{D42A27DB-BD31-4B8C-83A1-F6EECF244321}">
                <p14:modId xmlns:p14="http://schemas.microsoft.com/office/powerpoint/2010/main" val="1472798192"/>
              </p:ext>
            </p:extLst>
          </p:nvPr>
        </p:nvGraphicFramePr>
        <p:xfrm>
          <a:off x="714703" y="2777874"/>
          <a:ext cx="5381297" cy="2834650"/>
        </p:xfrm>
        <a:graphic>
          <a:graphicData uri="http://schemas.openxmlformats.org/drawingml/2006/table">
            <a:tbl>
              <a:tblPr>
                <a:noFill/>
              </a:tblPr>
              <a:tblGrid>
                <a:gridCol w="5381297">
                  <a:extLst>
                    <a:ext uri="{9D8B030D-6E8A-4147-A177-3AD203B41FA5}">
                      <a16:colId xmlns:a16="http://schemas.microsoft.com/office/drawing/2014/main" val="20000"/>
                    </a:ext>
                  </a:extLst>
                </a:gridCol>
              </a:tblGrid>
              <a:tr h="2511972">
                <a:tc>
                  <a:txBody>
                    <a:bodyPr/>
                    <a:lstStyle/>
                    <a:p>
                      <a:pPr marL="41275" marR="0" lvl="0" indent="11111" algn="l" rtl="0">
                        <a:lnSpc>
                          <a:spcPct val="100000"/>
                        </a:lnSpc>
                        <a:spcBef>
                          <a:spcPts val="0"/>
                        </a:spcBef>
                        <a:spcAft>
                          <a:spcPts val="0"/>
                        </a:spcAft>
                        <a:buClr>
                          <a:schemeClr val="lt1"/>
                        </a:buClr>
                        <a:buSzPts val="1800"/>
                        <a:buFont typeface="Century Gothic"/>
                        <a:buNone/>
                      </a:pPr>
                      <a:r>
                        <a:rPr lang="en-US" sz="1800" b="0" i="0" u="none" strike="noStrike" cap="none" dirty="0">
                          <a:solidFill>
                            <a:schemeClr val="lt1"/>
                          </a:solidFill>
                          <a:latin typeface="Century Gothic"/>
                          <a:ea typeface="Century Gothic"/>
                          <a:cs typeface="Century Gothic"/>
                          <a:sym typeface="Century Gothic"/>
                        </a:rPr>
                        <a:t>The starting point should be </a:t>
                      </a:r>
                      <a:endParaRPr dirty="0"/>
                    </a:p>
                    <a:p>
                      <a:pPr marL="327025" marR="0" lvl="1" indent="-285750" algn="l" rtl="0">
                        <a:lnSpc>
                          <a:spcPct val="100000"/>
                        </a:lnSpc>
                        <a:spcBef>
                          <a:spcPts val="0"/>
                        </a:spcBef>
                        <a:spcAft>
                          <a:spcPts val="0"/>
                        </a:spcAft>
                        <a:buClr>
                          <a:schemeClr val="lt1"/>
                        </a:buClr>
                        <a:buSzPts val="1800"/>
                        <a:buFont typeface="Arial"/>
                        <a:buChar char="•"/>
                      </a:pPr>
                      <a:r>
                        <a:rPr lang="en-US" sz="1800" b="0" i="0" u="none" strike="noStrike" cap="none" dirty="0">
                          <a:solidFill>
                            <a:schemeClr val="lt1"/>
                          </a:solidFill>
                          <a:latin typeface="Century Gothic"/>
                          <a:ea typeface="Century Gothic"/>
                          <a:cs typeface="Century Gothic"/>
                          <a:sym typeface="Century Gothic"/>
                        </a:rPr>
                        <a:t>understanding student needs, </a:t>
                      </a:r>
                      <a:endParaRPr dirty="0"/>
                    </a:p>
                    <a:p>
                      <a:pPr marL="327025" marR="0" lvl="1" indent="-285750" algn="l" rtl="0">
                        <a:lnSpc>
                          <a:spcPct val="100000"/>
                        </a:lnSpc>
                        <a:spcBef>
                          <a:spcPts val="0"/>
                        </a:spcBef>
                        <a:spcAft>
                          <a:spcPts val="0"/>
                        </a:spcAft>
                        <a:buClr>
                          <a:schemeClr val="lt1"/>
                        </a:buClr>
                        <a:buSzPts val="1800"/>
                        <a:buFont typeface="Arial"/>
                        <a:buChar char="•"/>
                      </a:pPr>
                      <a:r>
                        <a:rPr lang="en-US" sz="1800" b="0" i="0" u="none" strike="noStrike" cap="none" dirty="0">
                          <a:solidFill>
                            <a:schemeClr val="lt1"/>
                          </a:solidFill>
                          <a:latin typeface="Century Gothic"/>
                          <a:ea typeface="Century Gothic"/>
                          <a:cs typeface="Century Gothic"/>
                          <a:sym typeface="Century Gothic"/>
                        </a:rPr>
                        <a:t>developing engaging activities, </a:t>
                      </a:r>
                      <a:endParaRPr dirty="0"/>
                    </a:p>
                    <a:p>
                      <a:pPr marL="327025" marR="0" lvl="1" indent="-285750" algn="l" rtl="0">
                        <a:lnSpc>
                          <a:spcPct val="100000"/>
                        </a:lnSpc>
                        <a:spcBef>
                          <a:spcPts val="0"/>
                        </a:spcBef>
                        <a:spcAft>
                          <a:spcPts val="0"/>
                        </a:spcAft>
                        <a:buClr>
                          <a:schemeClr val="lt1"/>
                        </a:buClr>
                        <a:buSzPts val="1800"/>
                        <a:buFont typeface="Arial"/>
                        <a:buChar char="•"/>
                      </a:pPr>
                      <a:r>
                        <a:rPr lang="en-US" sz="1800" b="0" i="0" u="none" strike="noStrike" cap="none" dirty="0">
                          <a:solidFill>
                            <a:schemeClr val="lt1"/>
                          </a:solidFill>
                          <a:latin typeface="Century Gothic"/>
                          <a:ea typeface="Century Gothic"/>
                          <a:cs typeface="Century Gothic"/>
                          <a:sym typeface="Century Gothic"/>
                        </a:rPr>
                        <a:t>building a sense of community, </a:t>
                      </a:r>
                      <a:r>
                        <a:rPr lang="en-US" sz="1800" b="1" i="0" u="none" strike="noStrike" cap="none" dirty="0">
                          <a:solidFill>
                            <a:srgbClr val="FFFFFF"/>
                          </a:solidFill>
                          <a:latin typeface="Century Gothic"/>
                          <a:ea typeface="Century Gothic"/>
                          <a:cs typeface="Century Gothic"/>
                          <a:sym typeface="Century Gothic"/>
                        </a:rPr>
                        <a:t>no ‘best practice’ for online course design </a:t>
                      </a:r>
                      <a:endParaRPr dirty="0"/>
                    </a:p>
                    <a:p>
                      <a:pPr marL="327025" marR="0" lvl="1" indent="-285750" algn="l" rtl="0">
                        <a:lnSpc>
                          <a:spcPct val="100000"/>
                        </a:lnSpc>
                        <a:spcBef>
                          <a:spcPts val="0"/>
                        </a:spcBef>
                        <a:spcAft>
                          <a:spcPts val="0"/>
                        </a:spcAft>
                        <a:buClr>
                          <a:schemeClr val="lt1"/>
                        </a:buClr>
                        <a:buSzPts val="1800"/>
                        <a:buFont typeface="Arial"/>
                        <a:buChar char="•"/>
                      </a:pPr>
                      <a:r>
                        <a:rPr lang="en-US" sz="1800" b="0" i="0" u="none" strike="noStrike" cap="none" dirty="0">
                          <a:solidFill>
                            <a:schemeClr val="lt1"/>
                          </a:solidFill>
                          <a:latin typeface="Century Gothic"/>
                          <a:ea typeface="Century Gothic"/>
                          <a:cs typeface="Century Gothic"/>
                          <a:sym typeface="Century Gothic"/>
                        </a:rPr>
                        <a:t>employing discussion and reflections during presentations, </a:t>
                      </a:r>
                      <a:endParaRPr dirty="0"/>
                    </a:p>
                    <a:p>
                      <a:pPr marL="327025" marR="0" lvl="1" indent="-285750" algn="l" rtl="0">
                        <a:lnSpc>
                          <a:spcPct val="100000"/>
                        </a:lnSpc>
                        <a:spcBef>
                          <a:spcPts val="0"/>
                        </a:spcBef>
                        <a:spcAft>
                          <a:spcPts val="0"/>
                        </a:spcAft>
                        <a:buClr>
                          <a:schemeClr val="lt1"/>
                        </a:buClr>
                        <a:buSzPts val="1800"/>
                        <a:buFont typeface="Arial"/>
                        <a:buChar char="•"/>
                      </a:pPr>
                      <a:r>
                        <a:rPr lang="en-US" sz="1800" b="0" i="0" u="none" strike="noStrike" cap="none" dirty="0">
                          <a:solidFill>
                            <a:schemeClr val="lt1"/>
                          </a:solidFill>
                          <a:latin typeface="Century Gothic"/>
                          <a:ea typeface="Century Gothic"/>
                          <a:cs typeface="Century Gothic"/>
                          <a:sym typeface="Century Gothic"/>
                        </a:rPr>
                        <a:t>providing tips, hints and tools for achieving these goals</a:t>
                      </a:r>
                      <a:r>
                        <a:rPr lang="en-US" sz="1800" b="0" i="0" u="none" strike="noStrike" cap="none" dirty="0">
                          <a:solidFill>
                            <a:schemeClr val="lt1"/>
                          </a:solidFill>
                          <a:latin typeface="Helvetica Neue"/>
                          <a:ea typeface="Helvetica Neue"/>
                          <a:cs typeface="Helvetica Neue"/>
                          <a:sym typeface="Helvetica Neue"/>
                        </a:rPr>
                        <a:t>.</a:t>
                      </a:r>
                      <a:endParaRPr dirty="0"/>
                    </a:p>
                    <a:p>
                      <a:pPr marL="0" marR="0" lvl="0" indent="0" algn="l" rtl="0">
                        <a:spcBef>
                          <a:spcPts val="0"/>
                        </a:spcBef>
                        <a:spcAft>
                          <a:spcPts val="0"/>
                        </a:spcAft>
                        <a:buNone/>
                      </a:pPr>
                      <a:endParaRPr sz="1800" b="0" i="0" u="none" strike="noStrike" cap="none" dirty="0">
                        <a:solidFill>
                          <a:schemeClr val="lt1"/>
                        </a:solidFill>
                        <a:latin typeface="Helvetica Neue"/>
                        <a:ea typeface="Helvetica Neue"/>
                        <a:cs typeface="Helvetica Neue"/>
                        <a:sym typeface="Helvetica Neue"/>
                      </a:endParaRPr>
                    </a:p>
                  </a:txBody>
                  <a:tcPr marL="91425" marR="9142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4AA2E8"/>
                    </a:solidFill>
                  </a:tcPr>
                </a:tc>
                <a:extLst>
                  <a:ext uri="{0D108BD9-81ED-4DB2-BD59-A6C34878D82A}">
                    <a16:rowId xmlns:a16="http://schemas.microsoft.com/office/drawing/2014/main" val="10000"/>
                  </a:ext>
                </a:extLst>
              </a:tr>
            </a:tbl>
          </a:graphicData>
        </a:graphic>
      </p:graphicFrame>
      <p:graphicFrame>
        <p:nvGraphicFramePr>
          <p:cNvPr id="333" name="Google Shape;333;p26"/>
          <p:cNvGraphicFramePr/>
          <p:nvPr>
            <p:extLst>
              <p:ext uri="{D42A27DB-BD31-4B8C-83A1-F6EECF244321}">
                <p14:modId xmlns:p14="http://schemas.microsoft.com/office/powerpoint/2010/main" val="690226422"/>
              </p:ext>
            </p:extLst>
          </p:nvPr>
        </p:nvGraphicFramePr>
        <p:xfrm>
          <a:off x="5896303" y="5058570"/>
          <a:ext cx="5821033" cy="1188680"/>
        </p:xfrm>
        <a:graphic>
          <a:graphicData uri="http://schemas.openxmlformats.org/drawingml/2006/table">
            <a:tbl>
              <a:tblPr>
                <a:noFill/>
              </a:tblPr>
              <a:tblGrid>
                <a:gridCol w="5821033">
                  <a:extLst>
                    <a:ext uri="{9D8B030D-6E8A-4147-A177-3AD203B41FA5}">
                      <a16:colId xmlns:a16="http://schemas.microsoft.com/office/drawing/2014/main" val="20000"/>
                    </a:ext>
                  </a:extLst>
                </a:gridCol>
              </a:tblGrid>
              <a:tr h="971057">
                <a:tc>
                  <a:txBody>
                    <a:bodyPr/>
                    <a:lstStyle/>
                    <a:p>
                      <a:pPr marL="0" marR="0" lvl="0" indent="0" algn="l" rtl="0">
                        <a:lnSpc>
                          <a:spcPct val="100000"/>
                        </a:lnSpc>
                        <a:spcBef>
                          <a:spcPts val="0"/>
                        </a:spcBef>
                        <a:spcAft>
                          <a:spcPts val="0"/>
                        </a:spcAft>
                        <a:buClr>
                          <a:schemeClr val="dk1"/>
                        </a:buClr>
                        <a:buSzPts val="1800"/>
                        <a:buFont typeface="Century Gothic"/>
                        <a:buNone/>
                      </a:pPr>
                      <a:r>
                        <a:rPr lang="en-US" sz="1800" b="0" i="0" u="none" dirty="0">
                          <a:solidFill>
                            <a:schemeClr val="dk1"/>
                          </a:solidFill>
                          <a:latin typeface="Century Gothic"/>
                          <a:ea typeface="Century Gothic"/>
                          <a:cs typeface="Century Gothic"/>
                          <a:sym typeface="Century Gothic"/>
                        </a:rPr>
                        <a:t>We should consider the </a:t>
                      </a:r>
                      <a:r>
                        <a:rPr lang="en-US" sz="1800" b="1" i="0" u="none" dirty="0">
                          <a:solidFill>
                            <a:schemeClr val="dk1"/>
                          </a:solidFill>
                          <a:latin typeface="Century Gothic"/>
                          <a:ea typeface="Century Gothic"/>
                          <a:cs typeface="Century Gothic"/>
                          <a:sym typeface="Century Gothic"/>
                        </a:rPr>
                        <a:t>content</a:t>
                      </a:r>
                      <a:r>
                        <a:rPr lang="en-US" sz="1800" b="0" i="0" u="none" dirty="0">
                          <a:solidFill>
                            <a:schemeClr val="dk1"/>
                          </a:solidFill>
                          <a:latin typeface="Century Gothic"/>
                          <a:ea typeface="Century Gothic"/>
                          <a:cs typeface="Century Gothic"/>
                          <a:sym typeface="Century Gothic"/>
                        </a:rPr>
                        <a:t>, </a:t>
                      </a:r>
                      <a:r>
                        <a:rPr lang="en-US" sz="1800" b="1" i="0" u="none" dirty="0">
                          <a:solidFill>
                            <a:schemeClr val="dk1"/>
                          </a:solidFill>
                          <a:latin typeface="Century Gothic"/>
                          <a:ea typeface="Century Gothic"/>
                          <a:cs typeface="Century Gothic"/>
                          <a:sym typeface="Century Gothic"/>
                        </a:rPr>
                        <a:t>purposes</a:t>
                      </a:r>
                      <a:r>
                        <a:rPr lang="en-US" sz="1800" b="0" i="0" u="none" dirty="0">
                          <a:solidFill>
                            <a:schemeClr val="dk1"/>
                          </a:solidFill>
                          <a:latin typeface="Century Gothic"/>
                          <a:ea typeface="Century Gothic"/>
                          <a:cs typeface="Century Gothic"/>
                          <a:sym typeface="Century Gothic"/>
                        </a:rPr>
                        <a:t>, and </a:t>
                      </a:r>
                      <a:r>
                        <a:rPr lang="en-US" sz="1800" b="1" i="0" u="none" dirty="0">
                          <a:solidFill>
                            <a:schemeClr val="dk1"/>
                          </a:solidFill>
                          <a:latin typeface="Century Gothic"/>
                          <a:ea typeface="Century Gothic"/>
                          <a:cs typeface="Century Gothic"/>
                          <a:sym typeface="Century Gothic"/>
                        </a:rPr>
                        <a:t>instructional strategies </a:t>
                      </a:r>
                      <a:r>
                        <a:rPr lang="en-US" sz="1800" b="0" i="0" u="none" dirty="0">
                          <a:solidFill>
                            <a:schemeClr val="dk1"/>
                          </a:solidFill>
                          <a:latin typeface="Century Gothic"/>
                          <a:ea typeface="Century Gothic"/>
                          <a:cs typeface="Century Gothic"/>
                          <a:sym typeface="Century Gothic"/>
                        </a:rPr>
                        <a:t>as well as how the instruction is </a:t>
                      </a:r>
                      <a:r>
                        <a:rPr lang="en-US" sz="1800" b="1" i="0" u="none" dirty="0">
                          <a:solidFill>
                            <a:schemeClr val="dk1"/>
                          </a:solidFill>
                          <a:latin typeface="Century Gothic"/>
                          <a:ea typeface="Century Gothic"/>
                          <a:cs typeface="Century Gothic"/>
                          <a:sym typeface="Century Gothic"/>
                        </a:rPr>
                        <a:t>represented and controlled </a:t>
                      </a:r>
                      <a:r>
                        <a:rPr lang="en-US" sz="1800" b="0" i="0" u="none" dirty="0">
                          <a:solidFill>
                            <a:schemeClr val="dk1"/>
                          </a:solidFill>
                          <a:latin typeface="Century Gothic"/>
                          <a:ea typeface="Century Gothic"/>
                          <a:cs typeface="Century Gothic"/>
                          <a:sym typeface="Century Gothic"/>
                        </a:rPr>
                        <a:t>through available technology tools. </a:t>
                      </a:r>
                      <a:endParaRPr dirty="0"/>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9A866"/>
                    </a:solidFill>
                  </a:tcPr>
                </a:tc>
                <a:extLst>
                  <a:ext uri="{0D108BD9-81ED-4DB2-BD59-A6C34878D82A}">
                    <a16:rowId xmlns:a16="http://schemas.microsoft.com/office/drawing/2014/main" val="10000"/>
                  </a:ext>
                </a:extLst>
              </a:tr>
            </a:tbl>
          </a:graphicData>
        </a:graphic>
      </p:graphicFrame>
      <p:pic>
        <p:nvPicPr>
          <p:cNvPr id="334" name="Google Shape;334;p26"/>
          <p:cNvPicPr preferRelativeResize="0"/>
          <p:nvPr/>
        </p:nvPicPr>
        <p:blipFill rotWithShape="1">
          <a:blip r:embed="rId3">
            <a:alphaModFix/>
          </a:blip>
          <a:srcRect/>
          <a:stretch/>
        </p:blipFill>
        <p:spPr>
          <a:xfrm>
            <a:off x="6219960" y="2690647"/>
            <a:ext cx="2586859" cy="1737601"/>
          </a:xfrm>
          <a:prstGeom prst="rect">
            <a:avLst/>
          </a:prstGeom>
          <a:noFill/>
          <a:ln>
            <a:noFill/>
          </a:ln>
        </p:spPr>
      </p:pic>
      <p:sp>
        <p:nvSpPr>
          <p:cNvPr id="335" name="Google Shape;335;p26"/>
          <p:cNvSpPr txBox="1"/>
          <p:nvPr/>
        </p:nvSpPr>
        <p:spPr>
          <a:xfrm>
            <a:off x="6210300" y="4333875"/>
            <a:ext cx="5684837" cy="369887"/>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chemeClr val="dk1"/>
              </a:buClr>
              <a:buSzPts val="1200"/>
              <a:buFont typeface="Century Gothic"/>
              <a:buNone/>
            </a:pPr>
            <a:r>
              <a:rPr lang="en-US" sz="1200" b="0" i="1" u="none" strike="noStrike" cap="none">
                <a:solidFill>
                  <a:schemeClr val="dk1"/>
                </a:solidFill>
                <a:latin typeface="Century Gothic"/>
                <a:ea typeface="Century Gothic"/>
                <a:cs typeface="Century Gothic"/>
                <a:sym typeface="Century Gothic"/>
              </a:rPr>
              <a:t>Image Source:</a:t>
            </a:r>
            <a:r>
              <a:rPr lang="en-US" sz="1200" b="0" i="0" u="none" strike="noStrike" cap="none">
                <a:solidFill>
                  <a:schemeClr val="dk1"/>
                </a:solidFill>
                <a:latin typeface="Century Gothic"/>
                <a:ea typeface="Century Gothic"/>
                <a:cs typeface="Century Gothic"/>
                <a:sym typeface="Century Gothic"/>
              </a:rPr>
              <a:t> </a:t>
            </a:r>
            <a:r>
              <a:rPr lang="en-US" sz="1200" b="0" i="0" u="sng" strike="noStrike" cap="none">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http://clipart-library.com/clipart/504328.htm</a:t>
            </a:r>
            <a:r>
              <a:rPr lang="en-US" sz="1800" b="0" i="0" u="none" strike="noStrike" cap="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7"/>
          <p:cNvSpPr txBox="1">
            <a:spLocks noGrp="1"/>
          </p:cNvSpPr>
          <p:nvPr>
            <p:ph type="title"/>
          </p:nvPr>
        </p:nvSpPr>
        <p:spPr>
          <a:xfrm>
            <a:off x="838200" y="0"/>
            <a:ext cx="10515600" cy="22492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R</a:t>
            </a: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eferences</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23" name="Google Shape;423;p37"/>
          <p:cNvSpPr txBox="1">
            <a:spLocks noGrp="1"/>
          </p:cNvSpPr>
          <p:nvPr>
            <p:ph type="body" idx="1"/>
          </p:nvPr>
        </p:nvSpPr>
        <p:spPr>
          <a:xfrm>
            <a:off x="838200" y="2028497"/>
            <a:ext cx="10977562" cy="4143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[1] </a:t>
            </a:r>
            <a:r>
              <a:rPr lang="en-US" sz="1600" b="0" i="0" u="sng" dirty="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Active Learning Cheat Sheet. 10 Steps to getting started</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[2]Barnes, D.(1989). </a:t>
            </a:r>
            <a:r>
              <a:rPr lang="en-US" sz="1600" b="0" i="1" u="none" dirty="0">
                <a:solidFill>
                  <a:schemeClr val="dk1"/>
                </a:solidFill>
                <a:latin typeface="Century Gothic"/>
                <a:ea typeface="Century Gothic"/>
                <a:cs typeface="Century Gothic"/>
                <a:sym typeface="Century Gothic"/>
              </a:rPr>
              <a:t>Active Learning</a:t>
            </a:r>
            <a:r>
              <a:rPr lang="en-US" sz="1600" b="0" i="0" u="none" dirty="0">
                <a:solidFill>
                  <a:schemeClr val="dk1"/>
                </a:solidFill>
                <a:latin typeface="Century Gothic"/>
                <a:ea typeface="Century Gothic"/>
                <a:cs typeface="Century Gothic"/>
                <a:sym typeface="Century Gothic"/>
              </a:rPr>
              <a:t>. Leeds University TVEI Support Project.</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[3] Biggs, J. (2003). </a:t>
            </a:r>
            <a:r>
              <a:rPr lang="en-US" sz="1600" b="0" i="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Aligning teaching for constructing learning</a:t>
            </a:r>
            <a:r>
              <a:rPr lang="en-US" sz="1600" b="0" i="0" u="none" dirty="0">
                <a:solidFill>
                  <a:schemeClr val="dk1"/>
                </a:solidFill>
                <a:latin typeface="Century Gothic"/>
                <a:ea typeface="Century Gothic"/>
                <a:cs typeface="Century Gothic"/>
                <a:sym typeface="Century Gothic"/>
              </a:rPr>
              <a:t>, HEA. </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[4] Biggs, J. (2014). Constructive alignment in university teaching. </a:t>
            </a:r>
            <a:r>
              <a:rPr lang="en-US" sz="1600" b="0" i="1" u="none" dirty="0">
                <a:solidFill>
                  <a:schemeClr val="dk1"/>
                </a:solidFill>
                <a:latin typeface="Century Gothic"/>
                <a:ea typeface="Century Gothic"/>
                <a:cs typeface="Century Gothic"/>
                <a:sym typeface="Century Gothic"/>
              </a:rPr>
              <a:t>HERDSA Review of Higher Education, 1</a:t>
            </a:r>
            <a:r>
              <a:rPr lang="en-US" sz="1600" b="0" i="0" u="none" dirty="0">
                <a:solidFill>
                  <a:schemeClr val="dk1"/>
                </a:solidFill>
                <a:latin typeface="Century Gothic"/>
                <a:ea typeface="Century Gothic"/>
                <a:cs typeface="Century Gothic"/>
                <a:sym typeface="Century Gothic"/>
              </a:rPr>
              <a:t>, 5-22.</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[5] </a:t>
            </a:r>
            <a:r>
              <a:rPr lang="en-US" sz="1600" b="0" i="0" u="none" dirty="0" err="1">
                <a:solidFill>
                  <a:schemeClr val="dk1"/>
                </a:solidFill>
                <a:latin typeface="Century Gothic"/>
                <a:ea typeface="Century Gothic"/>
                <a:cs typeface="Century Gothic"/>
                <a:sym typeface="Century Gothic"/>
              </a:rPr>
              <a:t>Bonwell</a:t>
            </a:r>
            <a:r>
              <a:rPr lang="en-US" sz="1600" b="0" i="0" u="none" dirty="0">
                <a:solidFill>
                  <a:schemeClr val="dk1"/>
                </a:solidFill>
                <a:latin typeface="Century Gothic"/>
                <a:ea typeface="Century Gothic"/>
                <a:cs typeface="Century Gothic"/>
                <a:sym typeface="Century Gothic"/>
              </a:rPr>
              <a:t>, C. C., &amp; </a:t>
            </a:r>
            <a:r>
              <a:rPr lang="en-US" sz="1600" b="0" i="0" u="none" dirty="0" err="1">
                <a:solidFill>
                  <a:schemeClr val="dk1"/>
                </a:solidFill>
                <a:latin typeface="Century Gothic"/>
                <a:ea typeface="Century Gothic"/>
                <a:cs typeface="Century Gothic"/>
                <a:sym typeface="Century Gothic"/>
              </a:rPr>
              <a:t>Eison</a:t>
            </a:r>
            <a:r>
              <a:rPr lang="en-US" sz="1600" b="0" i="0" u="none" dirty="0">
                <a:solidFill>
                  <a:schemeClr val="dk1"/>
                </a:solidFill>
                <a:latin typeface="Century Gothic"/>
                <a:ea typeface="Century Gothic"/>
                <a:cs typeface="Century Gothic"/>
                <a:sym typeface="Century Gothic"/>
              </a:rPr>
              <a:t>, J. A. (1991). </a:t>
            </a:r>
            <a:r>
              <a:rPr lang="en-US" sz="1600" b="0" i="1" u="none" dirty="0">
                <a:solidFill>
                  <a:schemeClr val="dk1"/>
                </a:solidFill>
                <a:latin typeface="Century Gothic"/>
                <a:ea typeface="Century Gothic"/>
                <a:cs typeface="Century Gothic"/>
                <a:sym typeface="Century Gothic"/>
              </a:rPr>
              <a:t>Active learning: Creating excitement in the classroom</a:t>
            </a:r>
            <a:r>
              <a:rPr lang="en-US" sz="1600" b="0" i="0" u="none" dirty="0">
                <a:solidFill>
                  <a:schemeClr val="dk1"/>
                </a:solidFill>
                <a:latin typeface="Century Gothic"/>
                <a:ea typeface="Century Gothic"/>
                <a:cs typeface="Century Gothic"/>
                <a:sym typeface="Century Gothic"/>
              </a:rPr>
              <a:t>. ASHE-ERIC Higher Education Report No. 1. Washington, DC: The George Washington University. </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[6] </a:t>
            </a:r>
            <a:r>
              <a:rPr lang="en-US" sz="1600" b="0" i="0" u="none" dirty="0" err="1">
                <a:solidFill>
                  <a:schemeClr val="dk1"/>
                </a:solidFill>
                <a:latin typeface="Century Gothic"/>
                <a:ea typeface="Century Gothic"/>
                <a:cs typeface="Century Gothic"/>
                <a:sym typeface="Century Gothic"/>
              </a:rPr>
              <a:t>Brame</a:t>
            </a:r>
            <a:r>
              <a:rPr lang="en-US" sz="1600" b="0" i="0" u="none" dirty="0">
                <a:solidFill>
                  <a:schemeClr val="dk1"/>
                </a:solidFill>
                <a:latin typeface="Century Gothic"/>
                <a:ea typeface="Century Gothic"/>
                <a:cs typeface="Century Gothic"/>
                <a:sym typeface="Century Gothic"/>
              </a:rPr>
              <a:t>, C. (2016). Active learning. Vanderbilt University Center for Teaching. Retrieved [</a:t>
            </a:r>
            <a:r>
              <a:rPr lang="en-US" sz="1600" b="0" i="0" u="none" dirty="0" err="1">
                <a:solidFill>
                  <a:schemeClr val="dk1"/>
                </a:solidFill>
                <a:latin typeface="Century Gothic"/>
                <a:ea typeface="Century Gothic"/>
                <a:cs typeface="Century Gothic"/>
                <a:sym typeface="Century Gothic"/>
              </a:rPr>
              <a:t>todaysdate</a:t>
            </a:r>
            <a:r>
              <a:rPr lang="en-US" sz="1600" b="0" i="0" u="none" dirty="0">
                <a:solidFill>
                  <a:schemeClr val="dk1"/>
                </a:solidFill>
                <a:latin typeface="Century Gothic"/>
                <a:ea typeface="Century Gothic"/>
                <a:cs typeface="Century Gothic"/>
                <a:sym typeface="Century Gothic"/>
              </a:rPr>
              <a:t>] from https://</a:t>
            </a:r>
            <a:r>
              <a:rPr lang="en-US" sz="1600" b="0" i="0" u="none" dirty="0" err="1">
                <a:solidFill>
                  <a:schemeClr val="dk1"/>
                </a:solidFill>
                <a:latin typeface="Century Gothic"/>
                <a:ea typeface="Century Gothic"/>
                <a:cs typeface="Century Gothic"/>
                <a:sym typeface="Century Gothic"/>
              </a:rPr>
              <a:t>cft.vanderbilt.edu</a:t>
            </a:r>
            <a:r>
              <a:rPr lang="en-US" sz="1600" b="0" i="0" u="none" dirty="0">
                <a:solidFill>
                  <a:schemeClr val="dk1"/>
                </a:solidFill>
                <a:latin typeface="Century Gothic"/>
                <a:ea typeface="Century Gothic"/>
                <a:cs typeface="Century Gothic"/>
                <a:sym typeface="Century Gothic"/>
              </a:rPr>
              <a:t>/active-learning/. </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[7] Brown, A. (2014). Implementing active learning in an online teacher education course, </a:t>
            </a:r>
            <a:r>
              <a:rPr lang="en-US" sz="1600" b="0" i="1" u="none" dirty="0">
                <a:solidFill>
                  <a:schemeClr val="dk1"/>
                </a:solidFill>
                <a:latin typeface="Century Gothic"/>
                <a:ea typeface="Century Gothic"/>
                <a:cs typeface="Century Gothic"/>
                <a:sym typeface="Century Gothic"/>
              </a:rPr>
              <a:t>American Journal of Distance Education</a:t>
            </a:r>
            <a:r>
              <a:rPr lang="en-US" sz="1600" b="0" i="0" u="none" dirty="0">
                <a:solidFill>
                  <a:schemeClr val="dk1"/>
                </a:solidFill>
                <a:latin typeface="Century Gothic"/>
                <a:ea typeface="Century Gothic"/>
                <a:cs typeface="Century Gothic"/>
                <a:sym typeface="Century Gothic"/>
              </a:rPr>
              <a:t>, 28(3), 170–182</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[8] </a:t>
            </a:r>
            <a:r>
              <a:rPr lang="en-US" sz="1600" b="0" i="0" u="none" dirty="0" err="1">
                <a:solidFill>
                  <a:schemeClr val="dk1"/>
                </a:solidFill>
                <a:latin typeface="Century Gothic"/>
                <a:ea typeface="Century Gothic"/>
                <a:cs typeface="Century Gothic"/>
                <a:sym typeface="Century Gothic"/>
              </a:rPr>
              <a:t>Budhai</a:t>
            </a:r>
            <a:r>
              <a:rPr lang="en-US" sz="1600" b="0" i="0" u="none" dirty="0">
                <a:solidFill>
                  <a:schemeClr val="dk1"/>
                </a:solidFill>
                <a:latin typeface="Century Gothic"/>
                <a:ea typeface="Century Gothic"/>
                <a:cs typeface="Century Gothic"/>
                <a:sym typeface="Century Gothic"/>
              </a:rPr>
              <a:t>, S. S.; Brown </a:t>
            </a:r>
            <a:r>
              <a:rPr lang="en-US" sz="1600" b="0" i="0" u="none" dirty="0" err="1">
                <a:solidFill>
                  <a:schemeClr val="dk1"/>
                </a:solidFill>
                <a:latin typeface="Century Gothic"/>
                <a:ea typeface="Century Gothic"/>
                <a:cs typeface="Century Gothic"/>
                <a:sym typeface="Century Gothic"/>
              </a:rPr>
              <a:t>Skipwith</a:t>
            </a:r>
            <a:r>
              <a:rPr lang="en-US" sz="1600" b="0" i="0" u="none" dirty="0">
                <a:solidFill>
                  <a:schemeClr val="dk1"/>
                </a:solidFill>
                <a:latin typeface="Century Gothic"/>
                <a:ea typeface="Century Gothic"/>
                <a:cs typeface="Century Gothic"/>
                <a:sym typeface="Century Gothic"/>
              </a:rPr>
              <a:t>, K. A. (2022). </a:t>
            </a:r>
            <a:r>
              <a:rPr lang="en-US" sz="1600" b="0" i="1" u="none" dirty="0">
                <a:solidFill>
                  <a:schemeClr val="dk1"/>
                </a:solidFill>
                <a:latin typeface="Century Gothic"/>
                <a:ea typeface="Century Gothic"/>
                <a:cs typeface="Century Gothic"/>
                <a:sym typeface="Century Gothic"/>
              </a:rPr>
              <a:t>Best practices in engaging online learners through active and experiential learning strategies</a:t>
            </a:r>
            <a:r>
              <a:rPr lang="en-US" sz="1600" b="0" i="0" u="none" dirty="0">
                <a:solidFill>
                  <a:schemeClr val="dk1"/>
                </a:solidFill>
                <a:latin typeface="Century Gothic"/>
                <a:ea typeface="Century Gothic"/>
                <a:cs typeface="Century Gothic"/>
                <a:sym typeface="Century Gothic"/>
              </a:rPr>
              <a:t>. Routledge.</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[9] </a:t>
            </a:r>
            <a:r>
              <a:rPr lang="en-US" sz="1600" b="0" i="0" u="none" dirty="0" err="1">
                <a:solidFill>
                  <a:schemeClr val="dk1"/>
                </a:solidFill>
                <a:latin typeface="Century Gothic"/>
                <a:ea typeface="Century Gothic"/>
                <a:cs typeface="Century Gothic"/>
                <a:sym typeface="Century Gothic"/>
              </a:rPr>
              <a:t>Cranton</a:t>
            </a:r>
            <a:r>
              <a:rPr lang="en-US" sz="1600" b="0" i="0" u="none" dirty="0">
                <a:solidFill>
                  <a:schemeClr val="dk1"/>
                </a:solidFill>
                <a:latin typeface="Century Gothic"/>
                <a:ea typeface="Century Gothic"/>
                <a:cs typeface="Century Gothic"/>
                <a:sym typeface="Century Gothic"/>
              </a:rPr>
              <a:t>, P. (2012). Planning instruction for adult learners (3rd ed.). Toronto: Wall &amp; Emerson.</a:t>
            </a:r>
            <a:endParaRPr sz="1600" dirty="0"/>
          </a:p>
          <a:p>
            <a:pPr marL="228600" marR="0" lvl="0" indent="-114300" algn="l" rtl="0">
              <a:spcBef>
                <a:spcPts val="1000"/>
              </a:spcBef>
              <a:spcAft>
                <a:spcPts val="0"/>
              </a:spcAft>
              <a:buClr>
                <a:schemeClr val="dk1"/>
              </a:buClr>
              <a:buSzPts val="1800"/>
              <a:buFont typeface="Arial"/>
              <a:buNone/>
            </a:pPr>
            <a:endParaRPr sz="1800" b="0" i="0" u="none" dirty="0">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8"/>
          <p:cNvSpPr txBox="1">
            <a:spLocks noGrp="1"/>
          </p:cNvSpPr>
          <p:nvPr>
            <p:ph type="title"/>
          </p:nvPr>
        </p:nvSpPr>
        <p:spPr>
          <a:xfrm>
            <a:off x="838200" y="0"/>
            <a:ext cx="10515600" cy="17867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br>
              <a:rPr lang="en-US"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R</a:t>
            </a: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eferences</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29" name="Google Shape;429;p38"/>
          <p:cNvSpPr txBox="1">
            <a:spLocks noGrp="1"/>
          </p:cNvSpPr>
          <p:nvPr>
            <p:ph type="body" idx="1"/>
          </p:nvPr>
        </p:nvSpPr>
        <p:spPr>
          <a:xfrm>
            <a:off x="838200" y="2259724"/>
            <a:ext cx="10977562" cy="39124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[10] </a:t>
            </a:r>
            <a:r>
              <a:rPr lang="en-US" sz="1600" b="0" i="0" u="none" dirty="0" err="1">
                <a:solidFill>
                  <a:schemeClr val="dk1"/>
                </a:solidFill>
                <a:latin typeface="Century Gothic"/>
                <a:ea typeface="Century Gothic"/>
                <a:cs typeface="Century Gothic"/>
                <a:sym typeface="Century Gothic"/>
              </a:rPr>
              <a:t>Ertmer</a:t>
            </a:r>
            <a:r>
              <a:rPr lang="en-US" sz="1600" b="0" i="0" u="none" dirty="0">
                <a:solidFill>
                  <a:schemeClr val="dk1"/>
                </a:solidFill>
                <a:latin typeface="Century Gothic"/>
                <a:ea typeface="Century Gothic"/>
                <a:cs typeface="Century Gothic"/>
                <a:sym typeface="Century Gothic"/>
              </a:rPr>
              <a:t>, P. A., &amp; Ottenbreit-Leftwich, A. (2013). Removing obstacles to the pedagogical changes required by Jonassen's vision of authentic technology-enabled learning. </a:t>
            </a:r>
            <a:r>
              <a:rPr lang="en-US" sz="1600" b="0" i="1" u="none" dirty="0">
                <a:solidFill>
                  <a:schemeClr val="dk1"/>
                </a:solidFill>
                <a:latin typeface="Century Gothic"/>
                <a:ea typeface="Century Gothic"/>
                <a:cs typeface="Century Gothic"/>
                <a:sym typeface="Century Gothic"/>
              </a:rPr>
              <a:t>Computers &amp; Education</a:t>
            </a:r>
            <a:r>
              <a:rPr lang="en-US" sz="1600" b="0" i="0" u="none" dirty="0">
                <a:solidFill>
                  <a:schemeClr val="dk1"/>
                </a:solidFill>
                <a:latin typeface="Century Gothic"/>
                <a:ea typeface="Century Gothic"/>
                <a:cs typeface="Century Gothic"/>
                <a:sym typeface="Century Gothic"/>
              </a:rPr>
              <a:t>, </a:t>
            </a:r>
            <a:r>
              <a:rPr lang="en-US" sz="1600" b="0" i="1" u="none" dirty="0">
                <a:solidFill>
                  <a:schemeClr val="dk1"/>
                </a:solidFill>
                <a:latin typeface="Century Gothic"/>
                <a:ea typeface="Century Gothic"/>
                <a:cs typeface="Century Gothic"/>
                <a:sym typeface="Century Gothic"/>
              </a:rPr>
              <a:t>64</a:t>
            </a:r>
            <a:r>
              <a:rPr lang="en-US" sz="1600" b="0" i="0" u="none" dirty="0">
                <a:solidFill>
                  <a:schemeClr val="dk1"/>
                </a:solidFill>
                <a:latin typeface="Century Gothic"/>
                <a:ea typeface="Century Gothic"/>
                <a:cs typeface="Century Gothic"/>
                <a:sym typeface="Century Gothic"/>
              </a:rPr>
              <a:t>, 175–182. </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[11] Garrison, D. R., Anderson, T., &amp; Archer, W. (2000). Critical inquiry in a text-based environment: Computer conferencing in higher education. </a:t>
            </a:r>
            <a:r>
              <a:rPr lang="en-US" sz="1600" b="0" i="1" u="none" dirty="0">
                <a:solidFill>
                  <a:schemeClr val="dk1"/>
                </a:solidFill>
                <a:latin typeface="Century Gothic"/>
                <a:ea typeface="Century Gothic"/>
                <a:cs typeface="Century Gothic"/>
                <a:sym typeface="Century Gothic"/>
              </a:rPr>
              <a:t>The Internet and Higher Education</a:t>
            </a:r>
            <a:r>
              <a:rPr lang="en-US" sz="1600" b="0" i="0" u="none" dirty="0">
                <a:solidFill>
                  <a:schemeClr val="dk1"/>
                </a:solidFill>
                <a:latin typeface="Century Gothic"/>
                <a:ea typeface="Century Gothic"/>
                <a:cs typeface="Century Gothic"/>
                <a:sym typeface="Century Gothic"/>
              </a:rPr>
              <a:t>, 2(2–3), 87−105.</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[12] </a:t>
            </a:r>
            <a:r>
              <a:rPr lang="en-US" sz="1600" b="0" i="0" u="none" dirty="0" err="1">
                <a:solidFill>
                  <a:schemeClr val="dk1"/>
                </a:solidFill>
                <a:latin typeface="Century Gothic"/>
                <a:ea typeface="Century Gothic"/>
                <a:cs typeface="Century Gothic"/>
                <a:sym typeface="Century Gothic"/>
              </a:rPr>
              <a:t>Grabinger</a:t>
            </a:r>
            <a:r>
              <a:rPr lang="en-US" sz="1600" b="0" i="0" u="none" dirty="0">
                <a:solidFill>
                  <a:schemeClr val="dk1"/>
                </a:solidFill>
                <a:latin typeface="Century Gothic"/>
                <a:ea typeface="Century Gothic"/>
                <a:cs typeface="Century Gothic"/>
                <a:sym typeface="Century Gothic"/>
              </a:rPr>
              <a:t>, S., Dunlap, J. (1995). Rich environments for active learning: a definition. </a:t>
            </a:r>
            <a:r>
              <a:rPr lang="en-US" sz="1600" b="0" i="1" u="none" dirty="0">
                <a:solidFill>
                  <a:schemeClr val="dk1"/>
                </a:solidFill>
                <a:latin typeface="Century Gothic"/>
                <a:ea typeface="Century Gothic"/>
                <a:cs typeface="Century Gothic"/>
                <a:sym typeface="Century Gothic"/>
              </a:rPr>
              <a:t>Research in Learning Technology, 3 (2): 5–34. </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[13] Hamilton, E. R., Rosenberg, J. M., &amp; </a:t>
            </a:r>
            <a:r>
              <a:rPr lang="en-US" sz="1600" b="0" i="0" u="none" dirty="0" err="1">
                <a:solidFill>
                  <a:schemeClr val="dk1"/>
                </a:solidFill>
                <a:latin typeface="Century Gothic"/>
                <a:ea typeface="Century Gothic"/>
                <a:cs typeface="Century Gothic"/>
                <a:sym typeface="Century Gothic"/>
              </a:rPr>
              <a:t>Akcaoglu</a:t>
            </a:r>
            <a:r>
              <a:rPr lang="en-US" sz="1600" b="0" i="0" u="none" dirty="0">
                <a:solidFill>
                  <a:schemeClr val="dk1"/>
                </a:solidFill>
                <a:latin typeface="Century Gothic"/>
                <a:ea typeface="Century Gothic"/>
                <a:cs typeface="Century Gothic"/>
                <a:sym typeface="Century Gothic"/>
              </a:rPr>
              <a:t>, M. (2016). The substitution augmentation modification redefinition (SAMR) model: A critical review and suggestions for its use. </a:t>
            </a:r>
            <a:r>
              <a:rPr lang="en-US" sz="1600" b="0" i="1" u="none" dirty="0" err="1">
                <a:solidFill>
                  <a:schemeClr val="dk1"/>
                </a:solidFill>
                <a:latin typeface="Century Gothic"/>
                <a:ea typeface="Century Gothic"/>
                <a:cs typeface="Century Gothic"/>
                <a:sym typeface="Century Gothic"/>
              </a:rPr>
              <a:t>TechTrends</a:t>
            </a:r>
            <a:r>
              <a:rPr lang="en-US" sz="1600" b="0" i="0" u="none" dirty="0">
                <a:solidFill>
                  <a:schemeClr val="dk1"/>
                </a:solidFill>
                <a:latin typeface="Century Gothic"/>
                <a:ea typeface="Century Gothic"/>
                <a:cs typeface="Century Gothic"/>
                <a:sym typeface="Century Gothic"/>
              </a:rPr>
              <a:t>, </a:t>
            </a:r>
            <a:r>
              <a:rPr lang="en-US" sz="1600" b="0" i="1" u="none" dirty="0">
                <a:solidFill>
                  <a:schemeClr val="dk1"/>
                </a:solidFill>
                <a:latin typeface="Century Gothic"/>
                <a:ea typeface="Century Gothic"/>
                <a:cs typeface="Century Gothic"/>
                <a:sym typeface="Century Gothic"/>
              </a:rPr>
              <a:t>60</a:t>
            </a:r>
            <a:r>
              <a:rPr lang="en-US" sz="1600" b="0" i="0" u="none" dirty="0">
                <a:solidFill>
                  <a:schemeClr val="dk1"/>
                </a:solidFill>
                <a:latin typeface="Century Gothic"/>
                <a:ea typeface="Century Gothic"/>
                <a:cs typeface="Century Gothic"/>
                <a:sym typeface="Century Gothic"/>
              </a:rPr>
              <a:t>(5), 433–441. </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[14] </a:t>
            </a:r>
            <a:r>
              <a:rPr lang="en-US" sz="1600" b="0" i="0" u="none" dirty="0" err="1">
                <a:solidFill>
                  <a:schemeClr val="dk1"/>
                </a:solidFill>
                <a:latin typeface="Century Gothic"/>
                <a:ea typeface="Century Gothic"/>
                <a:cs typeface="Century Gothic"/>
                <a:sym typeface="Century Gothic"/>
              </a:rPr>
              <a:t>Harasim</a:t>
            </a:r>
            <a:r>
              <a:rPr lang="en-US" sz="1600" b="0" i="0" u="none" dirty="0">
                <a:solidFill>
                  <a:schemeClr val="dk1"/>
                </a:solidFill>
                <a:latin typeface="Century Gothic"/>
                <a:ea typeface="Century Gothic"/>
                <a:cs typeface="Century Gothic"/>
                <a:sym typeface="Century Gothic"/>
              </a:rPr>
              <a:t>, L. (2017). Learning theory and online technologies (2nd ed.). New York: Routledge. </a:t>
            </a:r>
            <a:endParaRPr sz="1600" b="0" i="1" u="none" dirty="0">
              <a:solidFill>
                <a:schemeClr val="dk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[15] </a:t>
            </a:r>
            <a:r>
              <a:rPr lang="en-US" sz="1600" b="0" i="0" u="sng" dirty="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How to Plan Effective Lessons for Your Online Classroom</a:t>
            </a:r>
            <a:endParaRPr sz="1600" dirty="0"/>
          </a:p>
          <a:p>
            <a:pPr marL="0" marR="0" lvl="0" indent="0" algn="l" rtl="0">
              <a:lnSpc>
                <a:spcPct val="100000"/>
              </a:lnSpc>
              <a:spcBef>
                <a:spcPts val="1000"/>
              </a:spcBef>
              <a:spcAft>
                <a:spcPts val="0"/>
              </a:spcAft>
              <a:buClr>
                <a:schemeClr val="dk1"/>
              </a:buClr>
              <a:buSzPts val="1800"/>
              <a:buFont typeface="Arial"/>
              <a:buNone/>
            </a:pPr>
            <a:r>
              <a:rPr lang="en-US" sz="1600" b="0" i="0" u="none" dirty="0">
                <a:solidFill>
                  <a:schemeClr val="dk1"/>
                </a:solidFill>
                <a:latin typeface="Century Gothic"/>
                <a:ea typeface="Century Gothic"/>
                <a:cs typeface="Century Gothic"/>
                <a:sym typeface="Century Gothic"/>
              </a:rPr>
              <a:t>[16] Jonassen, D. H. (1996). Computers in the classroom: Mindtools for critical thinking. Prentice-Hall, Inc. </a:t>
            </a:r>
            <a:endParaRP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9"/>
          <p:cNvSpPr txBox="1">
            <a:spLocks noGrp="1"/>
          </p:cNvSpPr>
          <p:nvPr>
            <p:ph type="title"/>
          </p:nvPr>
        </p:nvSpPr>
        <p:spPr>
          <a:xfrm>
            <a:off x="838200" y="0"/>
            <a:ext cx="10515600" cy="21861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R</a:t>
            </a: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eferences</a:t>
            </a:r>
            <a:endParaRPr sz="3200" dirty="0"/>
          </a:p>
        </p:txBody>
      </p:sp>
      <p:sp>
        <p:nvSpPr>
          <p:cNvPr id="435" name="Google Shape;435;p39"/>
          <p:cNvSpPr txBox="1">
            <a:spLocks noGrp="1"/>
          </p:cNvSpPr>
          <p:nvPr>
            <p:ph type="body" idx="1"/>
          </p:nvPr>
        </p:nvSpPr>
        <p:spPr>
          <a:xfrm>
            <a:off x="838200" y="1996966"/>
            <a:ext cx="10977562" cy="41752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Century Gothic"/>
                <a:ea typeface="Century Gothic"/>
                <a:cs typeface="Century Gothic"/>
                <a:sym typeface="Century Gothic"/>
              </a:rPr>
              <a:t>[17] Koehler, M., &amp; Mishra, P. (2009). What is technological pedagogical content knowledge (TPACK)?. </a:t>
            </a:r>
            <a:r>
              <a:rPr lang="en-US" sz="1800" b="0" i="1" u="none" dirty="0">
                <a:solidFill>
                  <a:schemeClr val="dk1"/>
                </a:solidFill>
                <a:latin typeface="Century Gothic"/>
                <a:ea typeface="Century Gothic"/>
                <a:cs typeface="Century Gothic"/>
                <a:sym typeface="Century Gothic"/>
              </a:rPr>
              <a:t>Contemporary Issues in Technology and Teacher Education</a:t>
            </a:r>
            <a:r>
              <a:rPr lang="en-US" sz="1800" b="0" i="0" u="none" dirty="0">
                <a:solidFill>
                  <a:schemeClr val="dk1"/>
                </a:solidFill>
                <a:latin typeface="Century Gothic"/>
                <a:ea typeface="Century Gothic"/>
                <a:cs typeface="Century Gothic"/>
                <a:sym typeface="Century Gothic"/>
              </a:rPr>
              <a:t>, </a:t>
            </a:r>
            <a:r>
              <a:rPr lang="en-US" sz="1800" b="0" i="1" u="none" dirty="0">
                <a:solidFill>
                  <a:schemeClr val="dk1"/>
                </a:solidFill>
                <a:latin typeface="Century Gothic"/>
                <a:ea typeface="Century Gothic"/>
                <a:cs typeface="Century Gothic"/>
                <a:sym typeface="Century Gothic"/>
              </a:rPr>
              <a:t>9</a:t>
            </a:r>
            <a:r>
              <a:rPr lang="en-US" sz="1800" b="0" i="0" u="none" dirty="0">
                <a:solidFill>
                  <a:schemeClr val="dk1"/>
                </a:solidFill>
                <a:latin typeface="Century Gothic"/>
                <a:ea typeface="Century Gothic"/>
                <a:cs typeface="Century Gothic"/>
                <a:sym typeface="Century Gothic"/>
              </a:rPr>
              <a:t>(1), 60–70. </a:t>
            </a:r>
            <a:endParaRPr dirty="0"/>
          </a:p>
          <a:p>
            <a:pPr marL="0" marR="0" lvl="0" indent="0" algn="l" rtl="0">
              <a:lnSpc>
                <a:spcPct val="100000"/>
              </a:lnSpc>
              <a:spcBef>
                <a:spcPts val="1000"/>
              </a:spcBef>
              <a:spcAft>
                <a:spcPts val="0"/>
              </a:spcAft>
              <a:buClr>
                <a:schemeClr val="dk1"/>
              </a:buClr>
              <a:buSzPts val="1800"/>
              <a:buFont typeface="Arial"/>
              <a:buNone/>
            </a:pPr>
            <a:r>
              <a:rPr lang="en-US" sz="1800" b="0" i="0" u="none" dirty="0">
                <a:solidFill>
                  <a:schemeClr val="dk1"/>
                </a:solidFill>
                <a:latin typeface="Century Gothic"/>
                <a:ea typeface="Century Gothic"/>
                <a:cs typeface="Century Gothic"/>
                <a:sym typeface="Century Gothic"/>
              </a:rPr>
              <a:t>[18] Moersch, C. (1995). Levels of technology implementation (</a:t>
            </a:r>
            <a:r>
              <a:rPr lang="en-US" sz="1800" b="0" i="0" u="none" dirty="0" err="1">
                <a:solidFill>
                  <a:schemeClr val="dk1"/>
                </a:solidFill>
                <a:latin typeface="Century Gothic"/>
                <a:ea typeface="Century Gothic"/>
                <a:cs typeface="Century Gothic"/>
                <a:sym typeface="Century Gothic"/>
              </a:rPr>
              <a:t>LoTi</a:t>
            </a:r>
            <a:r>
              <a:rPr lang="en-US" sz="1800" b="0" i="0" u="none" dirty="0">
                <a:solidFill>
                  <a:schemeClr val="dk1"/>
                </a:solidFill>
                <a:latin typeface="Century Gothic"/>
                <a:ea typeface="Century Gothic"/>
                <a:cs typeface="Century Gothic"/>
                <a:sym typeface="Century Gothic"/>
              </a:rPr>
              <a:t>): A framework for measuring classroom technology use. </a:t>
            </a:r>
            <a:r>
              <a:rPr lang="en-US" sz="1800" b="0" i="1" u="none" dirty="0">
                <a:solidFill>
                  <a:schemeClr val="dk1"/>
                </a:solidFill>
                <a:latin typeface="Century Gothic"/>
                <a:ea typeface="Century Gothic"/>
                <a:cs typeface="Century Gothic"/>
                <a:sym typeface="Century Gothic"/>
              </a:rPr>
              <a:t>Learning and Leading with Technology</a:t>
            </a:r>
            <a:r>
              <a:rPr lang="en-US" sz="1800" b="0" i="0" u="none" dirty="0">
                <a:solidFill>
                  <a:schemeClr val="dk1"/>
                </a:solidFill>
                <a:latin typeface="Century Gothic"/>
                <a:ea typeface="Century Gothic"/>
                <a:cs typeface="Century Gothic"/>
                <a:sym typeface="Century Gothic"/>
              </a:rPr>
              <a:t>, </a:t>
            </a:r>
            <a:r>
              <a:rPr lang="en-US" sz="1800" b="0" i="1" u="none" dirty="0">
                <a:solidFill>
                  <a:schemeClr val="dk1"/>
                </a:solidFill>
                <a:latin typeface="Century Gothic"/>
                <a:ea typeface="Century Gothic"/>
                <a:cs typeface="Century Gothic"/>
                <a:sym typeface="Century Gothic"/>
              </a:rPr>
              <a:t>23</a:t>
            </a:r>
            <a:r>
              <a:rPr lang="en-US" sz="1800" b="0" i="0" u="none" dirty="0">
                <a:solidFill>
                  <a:schemeClr val="dk1"/>
                </a:solidFill>
                <a:latin typeface="Century Gothic"/>
                <a:ea typeface="Century Gothic"/>
                <a:cs typeface="Century Gothic"/>
                <a:sym typeface="Century Gothic"/>
              </a:rPr>
              <a:t>, 40–42. </a:t>
            </a:r>
            <a:endParaRPr dirty="0"/>
          </a:p>
          <a:p>
            <a:pPr marL="0" marR="0" lvl="0" indent="0" algn="l" rtl="0">
              <a:lnSpc>
                <a:spcPct val="100000"/>
              </a:lnSpc>
              <a:spcBef>
                <a:spcPts val="1000"/>
              </a:spcBef>
              <a:spcAft>
                <a:spcPts val="0"/>
              </a:spcAft>
              <a:buClr>
                <a:schemeClr val="dk1"/>
              </a:buClr>
              <a:buSzPts val="1800"/>
              <a:buFont typeface="Arial"/>
              <a:buNone/>
            </a:pPr>
            <a:r>
              <a:rPr lang="en-US" sz="1800" b="0" i="0" u="none" dirty="0">
                <a:solidFill>
                  <a:schemeClr val="dk1"/>
                </a:solidFill>
                <a:latin typeface="Century Gothic"/>
                <a:ea typeface="Century Gothic"/>
                <a:cs typeface="Century Gothic"/>
                <a:sym typeface="Century Gothic"/>
              </a:rPr>
              <a:t>[19] Open University (</a:t>
            </a:r>
            <a:r>
              <a:rPr lang="en-US" sz="1800" b="0" i="0" u="none" dirty="0" err="1">
                <a:solidFill>
                  <a:schemeClr val="dk1"/>
                </a:solidFill>
                <a:latin typeface="Century Gothic"/>
                <a:ea typeface="Century Gothic"/>
                <a:cs typeface="Century Gothic"/>
                <a:sym typeface="Century Gothic"/>
              </a:rPr>
              <a:t>n.d</a:t>
            </a:r>
            <a:r>
              <a:rPr lang="en-US" sz="1800" b="0" i="0" u="none" dirty="0">
                <a:solidFill>
                  <a:schemeClr val="dk1"/>
                </a:solidFill>
                <a:latin typeface="Century Gothic"/>
                <a:ea typeface="Century Gothic"/>
                <a:cs typeface="Century Gothic"/>
                <a:sym typeface="Century Gothic"/>
              </a:rPr>
              <a:t>).</a:t>
            </a:r>
            <a:r>
              <a:rPr lang="en-US" sz="1800" b="0" i="1" u="none" dirty="0">
                <a:solidFill>
                  <a:schemeClr val="dk1"/>
                </a:solidFill>
                <a:latin typeface="Century Gothic"/>
                <a:ea typeface="Century Gothic"/>
                <a:cs typeface="Century Gothic"/>
                <a:sym typeface="Century Gothic"/>
              </a:rPr>
              <a:t> </a:t>
            </a:r>
            <a:r>
              <a:rPr lang="en-US" sz="1800" b="0" i="1" u="sng" dirty="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Active learning: making learning engaging. </a:t>
            </a:r>
            <a:endParaRPr dirty="0"/>
          </a:p>
          <a:p>
            <a:pPr marL="0" marR="0" lvl="0" indent="0" algn="l" rtl="0">
              <a:lnSpc>
                <a:spcPct val="100000"/>
              </a:lnSpc>
              <a:spcBef>
                <a:spcPts val="1000"/>
              </a:spcBef>
              <a:spcAft>
                <a:spcPts val="0"/>
              </a:spcAft>
              <a:buClr>
                <a:schemeClr val="dk1"/>
              </a:buClr>
              <a:buSzPts val="1800"/>
              <a:buFont typeface="Arial"/>
              <a:buNone/>
            </a:pPr>
            <a:r>
              <a:rPr lang="en-US" sz="1800" b="0" i="0" u="none" dirty="0">
                <a:solidFill>
                  <a:schemeClr val="dk1"/>
                </a:solidFill>
                <a:latin typeface="Century Gothic"/>
                <a:ea typeface="Century Gothic"/>
                <a:cs typeface="Century Gothic"/>
                <a:sym typeface="Century Gothic"/>
              </a:rPr>
              <a:t>[20] </a:t>
            </a:r>
            <a:r>
              <a:rPr lang="en-US" sz="1800" b="0" i="0" u="none" dirty="0" err="1">
                <a:solidFill>
                  <a:schemeClr val="dk1"/>
                </a:solidFill>
                <a:latin typeface="Century Gothic"/>
                <a:ea typeface="Century Gothic"/>
                <a:cs typeface="Century Gothic"/>
                <a:sym typeface="Century Gothic"/>
              </a:rPr>
              <a:t>Panitz</a:t>
            </a:r>
            <a:r>
              <a:rPr lang="en-US" sz="1800" b="0" i="0" u="none" dirty="0">
                <a:solidFill>
                  <a:schemeClr val="dk1"/>
                </a:solidFill>
                <a:latin typeface="Century Gothic"/>
                <a:ea typeface="Century Gothic"/>
                <a:cs typeface="Century Gothic"/>
                <a:sym typeface="Century Gothic"/>
              </a:rPr>
              <a:t>, T. (December 1999). Collaborative versus cooperative learning: a comparison of the two concepts which will help us understand the underlying nature of interactive learning</a:t>
            </a:r>
            <a:r>
              <a:rPr lang="en-US" sz="1800" b="0" i="1" u="none" dirty="0">
                <a:solidFill>
                  <a:schemeClr val="dk1"/>
                </a:solidFill>
                <a:latin typeface="Century Gothic"/>
                <a:ea typeface="Century Gothic"/>
                <a:cs typeface="Century Gothic"/>
                <a:sym typeface="Century Gothic"/>
              </a:rPr>
              <a:t>.</a:t>
            </a:r>
            <a:endParaRPr dirty="0"/>
          </a:p>
          <a:p>
            <a:pPr marL="0" marR="0" lvl="0" indent="0" algn="l" rtl="0">
              <a:lnSpc>
                <a:spcPct val="100000"/>
              </a:lnSpc>
              <a:spcBef>
                <a:spcPts val="1000"/>
              </a:spcBef>
              <a:spcAft>
                <a:spcPts val="0"/>
              </a:spcAft>
              <a:buClr>
                <a:schemeClr val="dk1"/>
              </a:buClr>
              <a:buSzPts val="1800"/>
              <a:buFont typeface="Arial"/>
              <a:buNone/>
            </a:pPr>
            <a:r>
              <a:rPr lang="en-US" sz="1800" b="0" i="0" u="none" dirty="0">
                <a:solidFill>
                  <a:schemeClr val="dk1"/>
                </a:solidFill>
                <a:latin typeface="Century Gothic"/>
                <a:ea typeface="Century Gothic"/>
                <a:cs typeface="Century Gothic"/>
                <a:sym typeface="Century Gothic"/>
              </a:rPr>
              <a:t>[21] Sivan, A., Leung, R.W., </a:t>
            </a:r>
            <a:r>
              <a:rPr lang="en-US" sz="1800" b="0" i="0" u="none" dirty="0" err="1">
                <a:solidFill>
                  <a:schemeClr val="dk1"/>
                </a:solidFill>
                <a:latin typeface="Century Gothic"/>
                <a:ea typeface="Century Gothic"/>
                <a:cs typeface="Century Gothic"/>
                <a:sym typeface="Century Gothic"/>
              </a:rPr>
              <a:t>Woon</a:t>
            </a:r>
            <a:r>
              <a:rPr lang="en-US" sz="1800" b="0" i="0" u="none" dirty="0">
                <a:solidFill>
                  <a:schemeClr val="dk1"/>
                </a:solidFill>
                <a:latin typeface="Century Gothic"/>
                <a:ea typeface="Century Gothic"/>
                <a:cs typeface="Century Gothic"/>
                <a:sym typeface="Century Gothic"/>
              </a:rPr>
              <a:t>, C. and </a:t>
            </a:r>
            <a:r>
              <a:rPr lang="en-US" sz="1800" b="0" i="0" u="none" dirty="0" err="1">
                <a:solidFill>
                  <a:schemeClr val="dk1"/>
                </a:solidFill>
                <a:latin typeface="Century Gothic"/>
                <a:ea typeface="Century Gothic"/>
                <a:cs typeface="Century Gothic"/>
                <a:sym typeface="Century Gothic"/>
              </a:rPr>
              <a:t>Kember</a:t>
            </a:r>
            <a:r>
              <a:rPr lang="en-US" sz="1800" b="0" i="0" u="none" dirty="0">
                <a:solidFill>
                  <a:schemeClr val="dk1"/>
                </a:solidFill>
                <a:latin typeface="Century Gothic"/>
                <a:ea typeface="Century Gothic"/>
                <a:cs typeface="Century Gothic"/>
                <a:sym typeface="Century Gothic"/>
              </a:rPr>
              <a:t>, D. (2020). An implementation of active learning and its effect on the quality of student learning. </a:t>
            </a:r>
            <a:r>
              <a:rPr lang="en-US" sz="1800" b="0" i="1" u="none" dirty="0">
                <a:solidFill>
                  <a:schemeClr val="dk1"/>
                </a:solidFill>
                <a:latin typeface="Century Gothic"/>
                <a:ea typeface="Century Gothic"/>
                <a:cs typeface="Century Gothic"/>
                <a:sym typeface="Century Gothic"/>
              </a:rPr>
              <a:t>Innovations in Education and Training International</a:t>
            </a:r>
            <a:r>
              <a:rPr lang="en-US" sz="1800" b="0" i="0" u="none" dirty="0">
                <a:solidFill>
                  <a:schemeClr val="dk1"/>
                </a:solidFill>
                <a:latin typeface="Century Gothic"/>
                <a:ea typeface="Century Gothic"/>
                <a:cs typeface="Century Gothic"/>
                <a:sym typeface="Century Gothic"/>
              </a:rPr>
              <a:t>, 37 (4), 381–389.</a:t>
            </a:r>
            <a:endParaRPr dirty="0"/>
          </a:p>
          <a:p>
            <a:pPr marL="0" marR="0" lvl="0" indent="0" algn="l" rtl="0">
              <a:lnSpc>
                <a:spcPct val="100000"/>
              </a:lnSpc>
              <a:spcBef>
                <a:spcPts val="1000"/>
              </a:spcBef>
              <a:spcAft>
                <a:spcPts val="0"/>
              </a:spcAft>
              <a:buClr>
                <a:schemeClr val="dk1"/>
              </a:buClr>
              <a:buSzPts val="1800"/>
              <a:buFont typeface="Arial"/>
              <a:buNone/>
            </a:pPr>
            <a:r>
              <a:rPr lang="en-US" sz="1800" b="0" i="0" u="none" dirty="0">
                <a:solidFill>
                  <a:schemeClr val="dk1"/>
                </a:solidFill>
                <a:latin typeface="Century Gothic"/>
                <a:ea typeface="Century Gothic"/>
                <a:cs typeface="Century Gothic"/>
                <a:sym typeface="Century Gothic"/>
              </a:rPr>
              <a:t>[22] West, R. E. &amp; Allman, B. (2021). Designing Technology- Enhanced Learning Experiences. In J. K. McDonald &amp; R. E. West (Eds.), </a:t>
            </a:r>
            <a:r>
              <a:rPr lang="en-US" sz="1800" b="0" i="1" u="none" dirty="0">
                <a:solidFill>
                  <a:schemeClr val="dk1"/>
                </a:solidFill>
                <a:latin typeface="Century Gothic"/>
                <a:ea typeface="Century Gothic"/>
                <a:cs typeface="Century Gothic"/>
                <a:sym typeface="Century Gothic"/>
              </a:rPr>
              <a:t>Design for Learning: Principles, Processes, and Praxis</a:t>
            </a:r>
            <a:r>
              <a:rPr lang="en-US" sz="1800" b="0" i="0" u="none" dirty="0">
                <a:solidFill>
                  <a:schemeClr val="dk1"/>
                </a:solidFill>
                <a:latin typeface="Century Gothic"/>
                <a:ea typeface="Century Gothic"/>
                <a:cs typeface="Century Gothic"/>
                <a:sym typeface="Century Gothic"/>
              </a:rPr>
              <a:t>. EdTech Books. https://</a:t>
            </a:r>
            <a:r>
              <a:rPr lang="en-US" sz="1800" b="0" i="0" u="none" dirty="0" err="1">
                <a:solidFill>
                  <a:schemeClr val="dk1"/>
                </a:solidFill>
                <a:latin typeface="Century Gothic"/>
                <a:ea typeface="Century Gothic"/>
                <a:cs typeface="Century Gothic"/>
                <a:sym typeface="Century Gothic"/>
              </a:rPr>
              <a:t>edtechbooks.org</a:t>
            </a:r>
            <a:r>
              <a:rPr lang="en-US" sz="1800" b="0" i="0" u="none" dirty="0">
                <a:solidFill>
                  <a:schemeClr val="dk1"/>
                </a:solidFill>
                <a:latin typeface="Century Gothic"/>
                <a:ea typeface="Century Gothic"/>
                <a:cs typeface="Century Gothic"/>
                <a:sym typeface="Century Gothic"/>
              </a:rPr>
              <a:t>/id/</a:t>
            </a:r>
            <a:r>
              <a:rPr lang="en-US" sz="1800" b="0" i="0" u="none" dirty="0" err="1">
                <a:solidFill>
                  <a:schemeClr val="dk1"/>
                </a:solidFill>
                <a:latin typeface="Century Gothic"/>
                <a:ea typeface="Century Gothic"/>
                <a:cs typeface="Century Gothic"/>
                <a:sym typeface="Century Gothic"/>
              </a:rPr>
              <a:t>designing_technology</a:t>
            </a:r>
            <a:r>
              <a:rPr lang="en-US" sz="1800" b="0" i="0" u="none" dirty="0">
                <a:solidFill>
                  <a:schemeClr val="dk1"/>
                </a:solidFill>
                <a:latin typeface="Century Gothic"/>
                <a:ea typeface="Century Gothic"/>
                <a:cs typeface="Century Gothic"/>
                <a:sym typeface="Century Gothic"/>
              </a:rPr>
              <a:t> </a:t>
            </a:r>
            <a:endParaRPr dirty="0"/>
          </a:p>
          <a:p>
            <a:pPr marL="0" marR="0" lvl="0" indent="0" algn="l" rtl="0">
              <a:lnSpc>
                <a:spcPct val="100000"/>
              </a:lnSpc>
              <a:spcBef>
                <a:spcPts val="1000"/>
              </a:spcBef>
              <a:spcAft>
                <a:spcPts val="0"/>
              </a:spcAft>
              <a:buClr>
                <a:schemeClr val="dk1"/>
              </a:buClr>
              <a:buSzPts val="1800"/>
              <a:buFont typeface="Arial"/>
              <a:buNone/>
            </a:pPr>
            <a:endParaRPr sz="1800" b="0" i="0" u="none" dirty="0">
              <a:solidFill>
                <a:schemeClr val="dk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chemeClr val="dk1"/>
              </a:buClr>
              <a:buSzPts val="1800"/>
              <a:buFont typeface="Arial"/>
              <a:buNone/>
            </a:pPr>
            <a:endParaRPr sz="1800" b="0" i="0" u="none" dirty="0">
              <a:solidFill>
                <a:schemeClr val="dk1"/>
              </a:solidFill>
              <a:latin typeface="Century Gothic"/>
              <a:ea typeface="Century Gothic"/>
              <a:cs typeface="Century Gothic"/>
              <a:sym typeface="Century Gothic"/>
            </a:endParaRPr>
          </a:p>
          <a:p>
            <a:pPr marL="228600" marR="0" lvl="0" indent="-114300" algn="l" rtl="0">
              <a:spcBef>
                <a:spcPts val="1000"/>
              </a:spcBef>
              <a:spcAft>
                <a:spcPts val="0"/>
              </a:spcAft>
              <a:buClr>
                <a:schemeClr val="dk1"/>
              </a:buClr>
              <a:buSzPts val="1800"/>
              <a:buFont typeface="Arial"/>
              <a:buNone/>
            </a:pPr>
            <a:endParaRPr sz="1800" b="0" i="0" u="none" dirty="0">
              <a:solidFill>
                <a:schemeClr val="dk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Thank you for attention </a:t>
            </a:r>
            <a:endParaRPr/>
          </a:p>
        </p:txBody>
      </p:sp>
      <p:sp>
        <p:nvSpPr>
          <p:cNvPr id="203" name="Google Shape;203;p11"/>
          <p:cNvSpPr txBox="1">
            <a:spLocks noGrp="1"/>
          </p:cNvSpPr>
          <p:nvPr>
            <p:ph type="body" idx="1"/>
          </p:nvPr>
        </p:nvSpPr>
        <p:spPr>
          <a:xfrm>
            <a:off x="581192" y="1962046"/>
            <a:ext cx="11029500" cy="3678300"/>
          </a:xfrm>
          <a:prstGeom prst="rect">
            <a:avLst/>
          </a:prstGeom>
          <a:noFill/>
          <a:ln>
            <a:noFill/>
          </a:ln>
        </p:spPr>
        <p:txBody>
          <a:bodyPr spcFirstLastPara="1" wrap="square" lIns="91425" tIns="45700" rIns="91425" bIns="45700" anchor="ctr" anchorCtr="0">
            <a:normAutofit/>
          </a:bodyPr>
          <a:lstStyle/>
          <a:p>
            <a:pPr marL="306000" lvl="0" indent="-200844" algn="l" rtl="0">
              <a:spcBef>
                <a:spcPts val="0"/>
              </a:spcBef>
              <a:spcAft>
                <a:spcPts val="0"/>
              </a:spcAft>
              <a:buSzPts val="1656"/>
              <a:buNone/>
            </a:pPr>
            <a:endParaRPr/>
          </a:p>
        </p:txBody>
      </p:sp>
      <p:pic>
        <p:nvPicPr>
          <p:cNvPr id="204" name="Google Shape;204;p1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0067925" y="6052803"/>
            <a:ext cx="1602707" cy="515994"/>
          </a:xfrm>
          <a:prstGeom prst="rect">
            <a:avLst/>
          </a:prstGeom>
          <a:noFill/>
          <a:ln>
            <a:noFill/>
          </a:ln>
        </p:spPr>
      </p:pic>
      <p:pic>
        <p:nvPicPr>
          <p:cNvPr id="205" name="Google Shape;205;p1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39262" y="6039852"/>
            <a:ext cx="2310698" cy="484773"/>
          </a:xfrm>
          <a:prstGeom prst="rect">
            <a:avLst/>
          </a:prstGeom>
          <a:noFill/>
          <a:ln>
            <a:noFill/>
          </a:ln>
        </p:spPr>
      </p:pic>
      <p:sp>
        <p:nvSpPr>
          <p:cNvPr id="207" name="Google Shape;207;p11"/>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cxnSp>
        <p:nvCxnSpPr>
          <p:cNvPr id="208" name="Google Shape;208;p11"/>
          <p:cNvCxnSpPr/>
          <p:nvPr/>
        </p:nvCxnSpPr>
        <p:spPr>
          <a:xfrm rot="10800000" flipH="1">
            <a:off x="0" y="5886450"/>
            <a:ext cx="12192000" cy="9525"/>
          </a:xfrm>
          <a:prstGeom prst="straightConnector1">
            <a:avLst/>
          </a:prstGeom>
          <a:noFill/>
          <a:ln w="12700" cap="rnd" cmpd="sng">
            <a:solidFill>
              <a:srgbClr val="848F98"/>
            </a:solidFill>
            <a:prstDash val="solid"/>
            <a:round/>
            <a:headEnd type="none" w="sm" len="sm"/>
            <a:tailEnd type="none" w="sm" len="sm"/>
          </a:ln>
        </p:spPr>
      </p:cxnSp>
      <p:pic>
        <p:nvPicPr>
          <p:cNvPr id="209" name="Google Shape;209;p11"/>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843463" y="3667625"/>
            <a:ext cx="10144125" cy="12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Active Learning</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92" name="Google Shape;192;p6"/>
          <p:cNvSpPr txBox="1">
            <a:spLocks noGrp="1"/>
          </p:cNvSpPr>
          <p:nvPr>
            <p:ph type="body" idx="1"/>
          </p:nvPr>
        </p:nvSpPr>
        <p:spPr>
          <a:xfrm>
            <a:off x="450850" y="2154621"/>
            <a:ext cx="5324475" cy="401757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200"/>
              <a:buFont typeface="Arial"/>
              <a:buChar char="•"/>
            </a:pPr>
            <a:r>
              <a:rPr lang="en-US" b="0" i="0" u="none" strike="noStrike" cap="none" dirty="0">
                <a:solidFill>
                  <a:schemeClr val="dk1"/>
                </a:solidFill>
                <a:latin typeface="Century Gothic"/>
                <a:ea typeface="Century Gothic"/>
                <a:cs typeface="Century Gothic"/>
                <a:sym typeface="Century Gothic"/>
              </a:rPr>
              <a:t>Active learning doesn’t simply make learning more interesting for students. It also promotes:</a:t>
            </a:r>
            <a:endParaRPr dirty="0"/>
          </a:p>
          <a:p>
            <a:pPr marL="685800" marR="0" lvl="1" indent="-228600" algn="l" rtl="0">
              <a:lnSpc>
                <a:spcPct val="10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Century Gothic"/>
                <a:ea typeface="Century Gothic"/>
                <a:cs typeface="Century Gothic"/>
                <a:sym typeface="Century Gothic"/>
              </a:rPr>
              <a:t>higher-level thinking (Brown, 2014), </a:t>
            </a:r>
            <a:endParaRPr sz="1800" dirty="0"/>
          </a:p>
          <a:p>
            <a:pPr marL="685800" marR="0" lvl="1" indent="-228600" algn="l" rtl="0">
              <a:lnSpc>
                <a:spcPct val="10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Century Gothic"/>
                <a:ea typeface="Century Gothic"/>
                <a:cs typeface="Century Gothic"/>
                <a:sym typeface="Century Gothic"/>
              </a:rPr>
              <a:t>independent study skills, </a:t>
            </a:r>
            <a:endParaRPr sz="1800" dirty="0"/>
          </a:p>
          <a:p>
            <a:pPr marL="685800" marR="0" lvl="1" indent="-228600" algn="l" rtl="0">
              <a:lnSpc>
                <a:spcPct val="10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Century Gothic"/>
                <a:ea typeface="Century Gothic"/>
                <a:cs typeface="Century Gothic"/>
                <a:sym typeface="Century Gothic"/>
              </a:rPr>
              <a:t>communication skills and </a:t>
            </a:r>
            <a:endParaRPr sz="1800" dirty="0"/>
          </a:p>
          <a:p>
            <a:pPr marL="685800" marR="0" lvl="1" indent="-228600" algn="l" rtl="0">
              <a:lnSpc>
                <a:spcPct val="100000"/>
              </a:lnSpc>
              <a:spcBef>
                <a:spcPts val="500"/>
              </a:spcBef>
              <a:spcAft>
                <a:spcPts val="0"/>
              </a:spcAft>
              <a:buClr>
                <a:schemeClr val="dk1"/>
              </a:buClr>
              <a:buSzPts val="1800"/>
              <a:buFont typeface="Arial"/>
              <a:buChar char="•"/>
            </a:pPr>
            <a:r>
              <a:rPr lang="en-US" sz="1800" b="0" i="0" u="none" strike="noStrike" cap="none" dirty="0">
                <a:solidFill>
                  <a:schemeClr val="dk1"/>
                </a:solidFill>
                <a:latin typeface="Century Gothic"/>
                <a:ea typeface="Century Gothic"/>
                <a:cs typeface="Century Gothic"/>
                <a:sym typeface="Century Gothic"/>
              </a:rPr>
              <a:t>problem-solving abilities (Sivan et al., 2000). </a:t>
            </a:r>
            <a:endParaRPr sz="1800" dirty="0"/>
          </a:p>
          <a:p>
            <a:pPr marL="228600" marR="0" lvl="0" indent="-228600" algn="l" rtl="0">
              <a:lnSpc>
                <a:spcPct val="100000"/>
              </a:lnSpc>
              <a:spcBef>
                <a:spcPts val="1000"/>
              </a:spcBef>
              <a:spcAft>
                <a:spcPts val="0"/>
              </a:spcAft>
              <a:buClr>
                <a:schemeClr val="dk1"/>
              </a:buClr>
              <a:buSzPts val="2200"/>
              <a:buFont typeface="Arial"/>
              <a:buChar char="•"/>
            </a:pPr>
            <a:r>
              <a:rPr lang="en-US" b="0" i="0" u="none" strike="noStrike" cap="none" dirty="0">
                <a:solidFill>
                  <a:schemeClr val="dk1"/>
                </a:solidFill>
                <a:latin typeface="Century Gothic"/>
                <a:ea typeface="Century Gothic"/>
                <a:cs typeface="Century Gothic"/>
                <a:sym typeface="Century Gothic"/>
              </a:rPr>
              <a:t>These skills are </a:t>
            </a:r>
            <a:r>
              <a:rPr lang="en-US" dirty="0"/>
              <a:t>transferable</a:t>
            </a:r>
            <a:r>
              <a:rPr lang="en-US" b="0" i="0" u="none" strike="noStrike" cap="none" dirty="0">
                <a:solidFill>
                  <a:schemeClr val="dk1"/>
                </a:solidFill>
                <a:latin typeface="Century Gothic"/>
                <a:ea typeface="Century Gothic"/>
                <a:cs typeface="Century Gothic"/>
                <a:sym typeface="Century Gothic"/>
              </a:rPr>
              <a:t> to work, further study and personal and professional life, and will set students up for whatever they choose to do next (OU, n.d.).</a:t>
            </a:r>
            <a:endParaRPr dirty="0"/>
          </a:p>
          <a:p>
            <a:pPr marL="228600" marR="0" lvl="0" indent="-88900" algn="l" rtl="0">
              <a:spcBef>
                <a:spcPts val="1000"/>
              </a:spcBef>
              <a:spcAft>
                <a:spcPts val="0"/>
              </a:spcAft>
              <a:buClr>
                <a:schemeClr val="dk1"/>
              </a:buClr>
              <a:buSzPts val="2200"/>
              <a:buFont typeface="Arial"/>
              <a:buNone/>
            </a:pPr>
            <a:endParaRPr sz="2200" b="0" i="0" u="none" dirty="0">
              <a:solidFill>
                <a:schemeClr val="dk1"/>
              </a:solidFill>
              <a:latin typeface="Century Gothic"/>
              <a:ea typeface="Century Gothic"/>
              <a:cs typeface="Century Gothic"/>
              <a:sym typeface="Century Gothic"/>
            </a:endParaRPr>
          </a:p>
        </p:txBody>
      </p:sp>
      <p:pic>
        <p:nvPicPr>
          <p:cNvPr id="193" name="Google Shape;193;p6"/>
          <p:cNvPicPr preferRelativeResize="0">
            <a:picLocks noGrp="1"/>
          </p:cNvPicPr>
          <p:nvPr>
            <p:ph type="body" idx="2"/>
          </p:nvPr>
        </p:nvPicPr>
        <p:blipFill rotWithShape="1">
          <a:blip r:embed="rId3">
            <a:alphaModFix/>
            <a:duotone>
              <a:prstClr val="black"/>
              <a:schemeClr val="accent2">
                <a:tint val="45000"/>
                <a:satMod val="400000"/>
              </a:schemeClr>
            </a:duotone>
          </a:blip>
          <a:srcRect/>
          <a:stretch/>
        </p:blipFill>
        <p:spPr>
          <a:xfrm>
            <a:off x="5200650" y="1828800"/>
            <a:ext cx="6991350" cy="49323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Types of Active Learning</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99" name="Google Shape;199;p7"/>
          <p:cNvPicPr preferRelativeResize="0"/>
          <p:nvPr/>
        </p:nvPicPr>
        <p:blipFill rotWithShape="1">
          <a:blip r:embed="rId3">
            <a:alphaModFix/>
            <a:duotone>
              <a:schemeClr val="accent2">
                <a:shade val="45000"/>
                <a:satMod val="135000"/>
              </a:schemeClr>
              <a:prstClr val="white"/>
            </a:duotone>
          </a:blip>
          <a:srcRect/>
          <a:stretch/>
        </p:blipFill>
        <p:spPr>
          <a:xfrm>
            <a:off x="487362" y="1504950"/>
            <a:ext cx="11387137" cy="48402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title"/>
          </p:nvPr>
        </p:nvSpPr>
        <p:spPr>
          <a:xfrm>
            <a:off x="838200" y="365125"/>
            <a:ext cx="10515600" cy="20942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Active Learning Activities Can Be Used to</a:t>
            </a:r>
            <a:r>
              <a:rPr lang="en-US" sz="3200" b="0" i="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a:t>
            </a:r>
            <a:br>
              <a:rPr lang="en-US" sz="3200" b="0" i="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b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05" name="Google Shape;205;p8"/>
          <p:cNvPicPr preferRelativeResize="0"/>
          <p:nvPr/>
        </p:nvPicPr>
        <p:blipFill rotWithShape="1">
          <a:blip r:embed="rId3">
            <a:alphaModFix/>
            <a:duotone>
              <a:schemeClr val="accent2">
                <a:shade val="45000"/>
                <a:satMod val="135000"/>
              </a:schemeClr>
              <a:prstClr val="white"/>
            </a:duotone>
          </a:blip>
          <a:srcRect/>
          <a:stretch/>
        </p:blipFill>
        <p:spPr>
          <a:xfrm>
            <a:off x="756745" y="1690687"/>
            <a:ext cx="11117754" cy="465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Developing Active Learning from the Start</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1" name="Google Shape;211;p9"/>
          <p:cNvSpPr txBox="1">
            <a:spLocks noGrp="1"/>
          </p:cNvSpPr>
          <p:nvPr>
            <p:ph type="body" idx="1"/>
          </p:nvPr>
        </p:nvSpPr>
        <p:spPr>
          <a:xfrm>
            <a:off x="838200" y="1996965"/>
            <a:ext cx="10515600" cy="417523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200" b="0" i="0" u="none" dirty="0">
                <a:solidFill>
                  <a:schemeClr val="dk1"/>
                </a:solidFill>
                <a:latin typeface="Century Gothic"/>
                <a:ea typeface="Century Gothic"/>
                <a:cs typeface="Century Gothic"/>
                <a:sym typeface="Century Gothic"/>
              </a:rPr>
              <a:t>Active learning is particularly important in online education, where students aren’t in the same location as their peers. </a:t>
            </a:r>
            <a:endParaRPr sz="2200" dirty="0"/>
          </a:p>
          <a:p>
            <a:pPr marL="228600" marR="0" lvl="0" indent="-228600" algn="l" rtl="0">
              <a:lnSpc>
                <a:spcPct val="100000"/>
              </a:lnSpc>
              <a:spcBef>
                <a:spcPts val="1000"/>
              </a:spcBef>
              <a:spcAft>
                <a:spcPts val="0"/>
              </a:spcAft>
              <a:buClr>
                <a:schemeClr val="dk1"/>
              </a:buClr>
              <a:buSzPts val="2400"/>
              <a:buFont typeface="Arial"/>
              <a:buChar char="•"/>
            </a:pPr>
            <a:r>
              <a:rPr lang="en-US" sz="2200" b="0" i="0" u="none" dirty="0">
                <a:solidFill>
                  <a:schemeClr val="dk1"/>
                </a:solidFill>
                <a:latin typeface="Century Gothic"/>
                <a:ea typeface="Century Gothic"/>
                <a:cs typeface="Century Gothic"/>
                <a:sym typeface="Century Gothic"/>
              </a:rPr>
              <a:t>Instructors should start thinking about </a:t>
            </a:r>
            <a:r>
              <a:rPr lang="en-US" sz="2200" b="1" i="0" u="none" dirty="0">
                <a:solidFill>
                  <a:schemeClr val="dk1"/>
                </a:solidFill>
                <a:latin typeface="Century Gothic"/>
                <a:ea typeface="Century Gothic"/>
                <a:cs typeface="Century Gothic"/>
                <a:sym typeface="Century Gothic"/>
              </a:rPr>
              <a:t>active learning </a:t>
            </a:r>
            <a:r>
              <a:rPr lang="en-US" sz="2200" b="0" i="0" u="none" dirty="0">
                <a:solidFill>
                  <a:schemeClr val="dk1"/>
                </a:solidFill>
                <a:latin typeface="Century Gothic"/>
                <a:ea typeface="Century Gothic"/>
                <a:cs typeface="Century Gothic"/>
                <a:sym typeface="Century Gothic"/>
              </a:rPr>
              <a:t>from the moment they start planning their online learning materials and incorporate strategies to encourage active learning, application, interaction, participation, and collaboration in the online environment.</a:t>
            </a:r>
            <a:endParaRPr sz="2200" dirty="0"/>
          </a:p>
          <a:p>
            <a:pPr marL="228600" marR="0" lvl="0" indent="-228600" algn="l" rtl="0">
              <a:lnSpc>
                <a:spcPct val="100000"/>
              </a:lnSpc>
              <a:spcBef>
                <a:spcPts val="1000"/>
              </a:spcBef>
              <a:spcAft>
                <a:spcPts val="0"/>
              </a:spcAft>
              <a:buClr>
                <a:schemeClr val="dk1"/>
              </a:buClr>
              <a:buSzPts val="2400"/>
              <a:buFont typeface="Arial"/>
              <a:buChar char="•"/>
            </a:pPr>
            <a:r>
              <a:rPr lang="en-US" sz="2200" b="0" i="0" u="none" dirty="0">
                <a:solidFill>
                  <a:schemeClr val="dk1"/>
                </a:solidFill>
                <a:latin typeface="Century Gothic"/>
                <a:ea typeface="Century Gothic"/>
                <a:cs typeface="Century Gothic"/>
                <a:sym typeface="Century Gothic"/>
              </a:rPr>
              <a:t>In an active learning environment learners are immersed in experiences within which they engage in meaning-making inquiry, action, imagination, invention, interaction, hypothesizing and personal reflection (</a:t>
            </a:r>
            <a:r>
              <a:rPr lang="en-US" sz="2200" b="0" i="0" u="none" dirty="0" err="1">
                <a:solidFill>
                  <a:schemeClr val="dk1"/>
                </a:solidFill>
                <a:latin typeface="Century Gothic"/>
                <a:ea typeface="Century Gothic"/>
                <a:cs typeface="Century Gothic"/>
                <a:sym typeface="Century Gothic"/>
              </a:rPr>
              <a:t>Cranton</a:t>
            </a:r>
            <a:r>
              <a:rPr lang="en-US" sz="2200" b="0" i="0" u="none" dirty="0">
                <a:solidFill>
                  <a:schemeClr val="dk1"/>
                </a:solidFill>
                <a:latin typeface="Century Gothic"/>
                <a:ea typeface="Century Gothic"/>
                <a:cs typeface="Century Gothic"/>
                <a:sym typeface="Century Gothic"/>
              </a:rPr>
              <a:t>, 2012).</a:t>
            </a:r>
            <a:endParaRPr sz="2200" dirty="0"/>
          </a:p>
          <a:p>
            <a:pPr marL="228600" marR="0" lvl="0" indent="-76200" algn="l" rtl="0">
              <a:spcBef>
                <a:spcPts val="1000"/>
              </a:spcBef>
              <a:spcAft>
                <a:spcPts val="0"/>
              </a:spcAft>
              <a:buClr>
                <a:schemeClr val="dk1"/>
              </a:buClr>
              <a:buSzPts val="2400"/>
              <a:buFont typeface="Arial"/>
              <a:buNone/>
            </a:pPr>
            <a:endParaRPr sz="2400" b="0" i="0" u="none" dirty="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Developing Active Learning from the Start</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7" name="Google Shape;217;p10"/>
          <p:cNvSpPr txBox="1">
            <a:spLocks noGrp="1"/>
          </p:cNvSpPr>
          <p:nvPr>
            <p:ph type="body" idx="1"/>
          </p:nvPr>
        </p:nvSpPr>
        <p:spPr>
          <a:xfrm>
            <a:off x="838200" y="1841500"/>
            <a:ext cx="10515600" cy="4330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Active learning is about what the student does rather than what the teacher does (OU, n.d.). </a:t>
            </a:r>
            <a:endParaRPr sz="2400"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Most of the activities should be designed to prompt students not simply to read, see or listen to information but to search for it, process it, discuss it, present it, reflect on it, and apply it in real or simulated scenarios to which they can relate.</a:t>
            </a:r>
            <a:endParaRPr sz="2400"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Incorporating active learning in online learning environments is crucial because it includes collaboration, exchanging ideas, and fostering an inclusive environment.</a:t>
            </a:r>
            <a:endParaRPr sz="2400" dirty="0"/>
          </a:p>
          <a:p>
            <a:pPr marL="228600" marR="0" lvl="0" indent="-88900" algn="l" rtl="0">
              <a:lnSpc>
                <a:spcPct val="100000"/>
              </a:lnSpc>
              <a:spcBef>
                <a:spcPts val="1000"/>
              </a:spcBef>
              <a:spcAft>
                <a:spcPts val="0"/>
              </a:spcAft>
              <a:buClr>
                <a:schemeClr val="dk1"/>
              </a:buClr>
              <a:buSzPts val="2200"/>
              <a:buFont typeface="Arial"/>
              <a:buNone/>
            </a:pPr>
            <a:endParaRPr sz="2200" b="0" i="0" u="none" dirty="0">
              <a:solidFill>
                <a:schemeClr val="dk1"/>
              </a:solidFill>
              <a:latin typeface="Century Gothic"/>
              <a:ea typeface="Century Gothic"/>
              <a:cs typeface="Century Gothic"/>
              <a:sym typeface="Century Gothic"/>
            </a:endParaRPr>
          </a:p>
          <a:p>
            <a:pPr marL="228600" marR="0" lvl="0" indent="-88900" algn="l" rtl="0">
              <a:spcBef>
                <a:spcPts val="1000"/>
              </a:spcBef>
              <a:spcAft>
                <a:spcPts val="0"/>
              </a:spcAft>
              <a:buClr>
                <a:schemeClr val="dk1"/>
              </a:buClr>
              <a:buSzPts val="2200"/>
              <a:buFont typeface="Arial"/>
              <a:buNone/>
            </a:pPr>
            <a:endParaRPr sz="2200" b="0" i="0" u="none" dirty="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600"/>
              <a:buFont typeface="Abril Fatface"/>
              <a:buNone/>
            </a:pPr>
            <a:br>
              <a:rPr lang="en-US" sz="3600" b="0" i="1" u="none" dirty="0">
                <a:solidFill>
                  <a:schemeClr val="dk1"/>
                </a:solidFill>
                <a:latin typeface="Abril Fatface"/>
                <a:ea typeface="Abril Fatface"/>
                <a:cs typeface="Abril Fatface"/>
                <a:sym typeface="Abril Fatface"/>
              </a:rPr>
            </a:br>
            <a:br>
              <a:rPr lang="en-US" sz="3600" b="0" i="1" u="none" dirty="0">
                <a:solidFill>
                  <a:schemeClr val="dk1"/>
                </a:solidFill>
                <a:latin typeface="Abril Fatface"/>
                <a:ea typeface="Abril Fatface"/>
                <a:cs typeface="Abril Fatface"/>
                <a:sym typeface="Abril Fatface"/>
              </a:rPr>
            </a:br>
            <a:r>
              <a:rPr lang="en-US" sz="36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Active Learning Strategies </a:t>
            </a:r>
            <a:br>
              <a:rPr lang="en-US" sz="3600" b="0" i="1" u="none" dirty="0">
                <a:solidFill>
                  <a:schemeClr val="dk1"/>
                </a:solidFill>
                <a:latin typeface="Abril Fatface"/>
                <a:ea typeface="Abril Fatface"/>
                <a:cs typeface="Abril Fatface"/>
                <a:sym typeface="Abril Fatface"/>
              </a:rPr>
            </a:br>
            <a:br>
              <a:rPr lang="en-US" sz="3600" b="0" i="1" u="none" dirty="0">
                <a:solidFill>
                  <a:schemeClr val="dk1"/>
                </a:solidFill>
                <a:latin typeface="Abril Fatface"/>
                <a:ea typeface="Abril Fatface"/>
                <a:cs typeface="Abril Fatface"/>
                <a:sym typeface="Abril Fatface"/>
              </a:rPr>
            </a:br>
            <a:endParaRPr dirty="0"/>
          </a:p>
        </p:txBody>
      </p:sp>
      <p:sp>
        <p:nvSpPr>
          <p:cNvPr id="223" name="Google Shape;223;p11"/>
          <p:cNvSpPr txBox="1">
            <a:spLocks noGrp="1"/>
          </p:cNvSpPr>
          <p:nvPr>
            <p:ph type="body" idx="1"/>
          </p:nvPr>
        </p:nvSpPr>
        <p:spPr>
          <a:xfrm>
            <a:off x="838200" y="2186152"/>
            <a:ext cx="4937125" cy="398604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There are a variety of active learning strategies described in the literature.</a:t>
            </a:r>
            <a:endParaRPr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Many university websites provide lists, guides, and resources for active learning strategies.</a:t>
            </a:r>
            <a:endParaRPr dirty="0"/>
          </a:p>
        </p:txBody>
      </p:sp>
      <p:sp>
        <p:nvSpPr>
          <p:cNvPr id="224" name="Google Shape;224;p11"/>
          <p:cNvSpPr txBox="1">
            <a:spLocks noGrp="1"/>
          </p:cNvSpPr>
          <p:nvPr>
            <p:ph type="body" idx="2"/>
          </p:nvPr>
        </p:nvSpPr>
        <p:spPr>
          <a:xfrm>
            <a:off x="6419850" y="2259724"/>
            <a:ext cx="4937125" cy="391247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Iowa State University Center for Excellence in Learning and Teaching presents </a:t>
            </a:r>
            <a:r>
              <a:rPr lang="en-US" sz="2400" b="0" i="0" u="sng" dirty="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226 Active Learning Strategies</a:t>
            </a:r>
            <a:r>
              <a:rPr lang="en-US" sz="2400" b="0" i="0" u="none" dirty="0">
                <a:solidFill>
                  <a:schemeClr val="dk1"/>
                </a:solidFill>
                <a:latin typeface="Century Gothic"/>
                <a:ea typeface="Century Gothic"/>
                <a:cs typeface="Century Gothic"/>
                <a:sym typeface="Century Gothic"/>
              </a:rPr>
              <a:t>;</a:t>
            </a:r>
            <a:endParaRPr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Purdue University offers </a:t>
            </a:r>
            <a:r>
              <a:rPr lang="en-US" sz="2400" b="0" i="0" u="sng" dirty="0">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Active Learning Strategies and Resources</a:t>
            </a:r>
            <a:endParaRPr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dirty="0">
                <a:solidFill>
                  <a:schemeClr val="dk1"/>
                </a:solidFill>
                <a:latin typeface="Century Gothic"/>
                <a:ea typeface="Century Gothic"/>
                <a:cs typeface="Century Gothic"/>
                <a:sym typeface="Century Gothic"/>
              </a:rPr>
              <a:t>University of Leicester </a:t>
            </a:r>
            <a:r>
              <a:rPr lang="en-US" sz="2400" b="0" i="0" u="sng" dirty="0">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active learning strategies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838200" y="365125"/>
            <a:ext cx="10515600" cy="11620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b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br>
            <a:r>
              <a:rPr lang="en-US" sz="3200"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Active Learning Techniques</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0" name="Google Shape;230;p12"/>
          <p:cNvSpPr txBox="1">
            <a:spLocks noGrp="1"/>
          </p:cNvSpPr>
          <p:nvPr>
            <p:ph type="body" idx="1"/>
          </p:nvPr>
        </p:nvSpPr>
        <p:spPr>
          <a:xfrm>
            <a:off x="838200" y="2011362"/>
            <a:ext cx="10515600" cy="4160837"/>
          </a:xfrm>
          <a:prstGeom prst="rect">
            <a:avLst/>
          </a:prstGeom>
          <a:noFill/>
          <a:ln>
            <a:noFill/>
          </a:ln>
        </p:spPr>
        <p:txBody>
          <a:bodyPr spcFirstLastPara="1" wrap="square" lIns="91425" tIns="45700" rIns="91425" bIns="45700" anchor="t" anchorCtr="0">
            <a:noAutofit/>
          </a:bodyPr>
          <a:lstStyle/>
          <a:p>
            <a:pPr marL="228600" marR="0" lvl="0" indent="-50800" algn="l" rtl="0">
              <a:lnSpc>
                <a:spcPct val="100000"/>
              </a:lnSpc>
              <a:spcBef>
                <a:spcPts val="0"/>
              </a:spcBef>
              <a:spcAft>
                <a:spcPts val="0"/>
              </a:spcAft>
              <a:buClr>
                <a:schemeClr val="dk1"/>
              </a:buClr>
              <a:buSzPts val="2800"/>
              <a:buFont typeface="Arial"/>
              <a:buNone/>
            </a:pPr>
            <a:endParaRPr sz="2800" b="0" i="0" u="none">
              <a:solidFill>
                <a:schemeClr val="dk1"/>
              </a:solidFill>
              <a:latin typeface="Century Gothic"/>
              <a:ea typeface="Century Gothic"/>
              <a:cs typeface="Century Gothic"/>
              <a:sym typeface="Century Gothic"/>
            </a:endParaRPr>
          </a:p>
          <a:p>
            <a:pPr marL="228600" marR="0" lvl="0" indent="-50800" algn="l" rtl="0">
              <a:lnSpc>
                <a:spcPct val="100000"/>
              </a:lnSpc>
              <a:spcBef>
                <a:spcPts val="1000"/>
              </a:spcBef>
              <a:spcAft>
                <a:spcPts val="0"/>
              </a:spcAft>
              <a:buClr>
                <a:schemeClr val="dk1"/>
              </a:buClr>
              <a:buSzPts val="2800"/>
              <a:buFont typeface="Arial"/>
              <a:buNone/>
            </a:pPr>
            <a:endParaRPr sz="2800" b="0" i="0" u="none">
              <a:solidFill>
                <a:schemeClr val="dk1"/>
              </a:solidFill>
              <a:latin typeface="Century Gothic"/>
              <a:ea typeface="Century Gothic"/>
              <a:cs typeface="Century Gothic"/>
              <a:sym typeface="Century Gothic"/>
            </a:endParaRPr>
          </a:p>
          <a:p>
            <a:pPr marL="228600" marR="0" lvl="0" indent="-50800" algn="l" rtl="0">
              <a:spcBef>
                <a:spcPts val="1000"/>
              </a:spcBef>
              <a:spcAft>
                <a:spcPts val="0"/>
              </a:spcAft>
              <a:buClr>
                <a:schemeClr val="dk1"/>
              </a:buClr>
              <a:buSzPts val="2800"/>
              <a:buFont typeface="Arial"/>
              <a:buNone/>
            </a:pPr>
            <a:endParaRPr sz="2800" b="0" i="0" u="none">
              <a:solidFill>
                <a:schemeClr val="dk1"/>
              </a:solidFill>
              <a:latin typeface="Century Gothic"/>
              <a:ea typeface="Century Gothic"/>
              <a:cs typeface="Century Gothic"/>
              <a:sym typeface="Century Gothic"/>
            </a:endParaRPr>
          </a:p>
        </p:txBody>
      </p:sp>
      <p:pic>
        <p:nvPicPr>
          <p:cNvPr id="231" name="Google Shape;231;p12"/>
          <p:cNvPicPr preferRelativeResize="0"/>
          <p:nvPr/>
        </p:nvPicPr>
        <p:blipFill rotWithShape="1">
          <a:blip r:embed="rId3">
            <a:alphaModFix/>
          </a:blip>
          <a:srcRect/>
          <a:stretch/>
        </p:blipFill>
        <p:spPr>
          <a:xfrm>
            <a:off x="1111250" y="2617076"/>
            <a:ext cx="10463212" cy="3470986"/>
          </a:xfrm>
          <a:prstGeom prst="rect">
            <a:avLst/>
          </a:prstGeom>
          <a:noFill/>
          <a:ln>
            <a:noFill/>
          </a:ln>
        </p:spPr>
      </p:pic>
      <p:sp>
        <p:nvSpPr>
          <p:cNvPr id="232" name="Google Shape;232;p12"/>
          <p:cNvSpPr txBox="1"/>
          <p:nvPr/>
        </p:nvSpPr>
        <p:spPr>
          <a:xfrm>
            <a:off x="6192837" y="5788025"/>
            <a:ext cx="5867400" cy="5842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Century Gothic"/>
              <a:buNone/>
            </a:pPr>
            <a:r>
              <a:rPr lang="en-US" sz="1600" b="0" i="1" u="none">
                <a:solidFill>
                  <a:schemeClr val="dk1"/>
                </a:solidFill>
                <a:latin typeface="Century Gothic"/>
                <a:ea typeface="Century Gothic"/>
                <a:cs typeface="Century Gothic"/>
                <a:sym typeface="Century Gothic"/>
              </a:rPr>
              <a:t>Source</a:t>
            </a:r>
            <a:r>
              <a:rPr lang="en-US" sz="1600" b="0" i="0" u="none">
                <a:solidFill>
                  <a:schemeClr val="dk1"/>
                </a:solidFill>
                <a:latin typeface="Century Gothic"/>
                <a:ea typeface="Century Gothic"/>
                <a:cs typeface="Century Gothic"/>
                <a:sym typeface="Century Gothic"/>
              </a:rPr>
              <a:t>: Chris O’Neal and Tershia Pinder-Grove, Center for Learning and Teaching, University of Michigan </a:t>
            </a:r>
            <a:endParaRPr/>
          </a:p>
        </p:txBody>
      </p:sp>
      <p:sp>
        <p:nvSpPr>
          <p:cNvPr id="233" name="Google Shape;233;p12"/>
          <p:cNvSpPr txBox="1"/>
          <p:nvPr/>
        </p:nvSpPr>
        <p:spPr>
          <a:xfrm>
            <a:off x="520700" y="1811336"/>
            <a:ext cx="1093557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entury Gothic"/>
              <a:buNone/>
            </a:pPr>
            <a:r>
              <a:rPr lang="en-US" sz="2000" b="0" i="0" u="none" dirty="0">
                <a:solidFill>
                  <a:schemeClr val="dk1"/>
                </a:solidFill>
                <a:latin typeface="Century Gothic"/>
                <a:ea typeface="Century Gothic"/>
                <a:cs typeface="Century Gothic"/>
                <a:sym typeface="Century Gothic"/>
              </a:rPr>
              <a:t>There are a broad range of active learning techniques that can be integrated into online courses. </a:t>
            </a:r>
            <a:endParaRPr dirty="0"/>
          </a:p>
          <a:p>
            <a:pPr marL="0" marR="0" lvl="0" indent="0" algn="l" rtl="0">
              <a:lnSpc>
                <a:spcPct val="100000"/>
              </a:lnSpc>
              <a:spcBef>
                <a:spcPts val="0"/>
              </a:spcBef>
              <a:spcAft>
                <a:spcPts val="0"/>
              </a:spcAft>
              <a:buNone/>
            </a:pPr>
            <a:endParaRPr sz="2000" b="0" i="0" u="none" dirty="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TotalTime>
  <Words>2183</Words>
  <Application>Microsoft Macintosh PowerPoint</Application>
  <PresentationFormat>Widescreen</PresentationFormat>
  <Paragraphs>138</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Segoe UI Historic</vt:lpstr>
      <vt:lpstr>Abril Fatface</vt:lpstr>
      <vt:lpstr>Calibri</vt:lpstr>
      <vt:lpstr>Gill Sans</vt:lpstr>
      <vt:lpstr>Noto Sans Symbols</vt:lpstr>
      <vt:lpstr>Helvetica Neue</vt:lpstr>
      <vt:lpstr>Century Gothic</vt:lpstr>
      <vt:lpstr>Dividend</vt:lpstr>
      <vt:lpstr>Lesson 2.3 Pedagogical approaches for online teaching   Pedagogical Approaches for Online Teaching  </vt:lpstr>
      <vt:lpstr>Active Learning</vt:lpstr>
      <vt:lpstr>Active Learning</vt:lpstr>
      <vt:lpstr>Types of Active Learning</vt:lpstr>
      <vt:lpstr>Active Learning Activities Can Be Used to: </vt:lpstr>
      <vt:lpstr>Developing Active Learning from the Start</vt:lpstr>
      <vt:lpstr>Developing Active Learning from the Start</vt:lpstr>
      <vt:lpstr>  Active Learning Strategies   </vt:lpstr>
      <vt:lpstr> Active Learning Techniques</vt:lpstr>
      <vt:lpstr> Principles of Active Learning</vt:lpstr>
      <vt:lpstr> Instructional Design of Online Courses and Active Learning</vt:lpstr>
      <vt:lpstr>Instructional Design of Online Courses and Active Learning</vt:lpstr>
      <vt:lpstr> Constructive Alignment</vt:lpstr>
      <vt:lpstr>Constructive Alignment</vt:lpstr>
      <vt:lpstr>Constructive Alignment</vt:lpstr>
      <vt:lpstr>The Framework of Constructive Alignment</vt:lpstr>
      <vt:lpstr>Strategies to Course Design</vt:lpstr>
      <vt:lpstr>Strategies to Course Design</vt:lpstr>
      <vt:lpstr> Metacognition </vt:lpstr>
      <vt:lpstr>Understand Students’ Learning Challenges</vt:lpstr>
      <vt:lpstr>Identifying the Problem </vt:lpstr>
      <vt:lpstr>Identify Prior Knowledge and Prior Experience </vt:lpstr>
      <vt:lpstr>No ‘Best Practice’ For Online Course Design</vt:lpstr>
      <vt:lpstr>References</vt:lpstr>
      <vt:lpstr> References</vt:lpstr>
      <vt:lpstr>References</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1.1: Fundamentals of Big Data</dc:title>
  <dc:creator>Daina</dc:creator>
  <cp:lastModifiedBy>Sirje Virkus</cp:lastModifiedBy>
  <cp:revision>48</cp:revision>
  <dcterms:created xsi:type="dcterms:W3CDTF">2023-01-17T05:44:24Z</dcterms:created>
  <dcterms:modified xsi:type="dcterms:W3CDTF">2024-07-06T23:17:40Z</dcterms:modified>
</cp:coreProperties>
</file>