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4"/>
  </p:notesMasterIdLst>
  <p:sldIdLst>
    <p:sldId id="256" r:id="rId2"/>
    <p:sldId id="288" r:id="rId3"/>
    <p:sldId id="267" r:id="rId4"/>
    <p:sldId id="268" r:id="rId5"/>
    <p:sldId id="269" r:id="rId6"/>
    <p:sldId id="270" r:id="rId7"/>
    <p:sldId id="271" r:id="rId8"/>
    <p:sldId id="272" r:id="rId9"/>
    <p:sldId id="280" r:id="rId10"/>
    <p:sldId id="281" r:id="rId11"/>
    <p:sldId id="286" r:id="rId12"/>
    <p:sldId id="266"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Gill Sans" panose="020B0502020104020203" pitchFamily="34" charset="-79"/>
      <p:regular r:id="rId23"/>
      <p:bold r:id="rId24"/>
    </p:embeddedFont>
    <p:embeddedFont>
      <p:font typeface="Segoe UI Historic" panose="020B0502040204020203" pitchFamily="3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UjO4iI0g9L60u9Olz6Usix291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595"/>
  </p:normalViewPr>
  <p:slideViewPr>
    <p:cSldViewPr snapToGrid="0" showGuides="1">
      <p:cViewPr varScale="1">
        <p:scale>
          <a:sx n="122" d="100"/>
          <a:sy n="122" d="100"/>
        </p:scale>
        <p:origin x="440" y="1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19B00-3F95-C743-97A0-B5A3A3A3EE4F}"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t-EE"/>
        </a:p>
      </dgm:t>
    </dgm:pt>
    <dgm:pt modelId="{18619D1A-4310-EC4B-BFE8-9E47A9774D5A}">
      <dgm:prSet phldrT="[Text]" custT="1"/>
      <dgm:spPr/>
      <dgm:t>
        <a:bodyPr/>
        <a:lstStyle/>
        <a:p>
          <a:r>
            <a:rPr lang="en-US" sz="2400" dirty="0">
              <a:solidFill>
                <a:schemeClr val="bg1"/>
              </a:solidFill>
            </a:rPr>
            <a:t>be aware of key concepts and types of tools, </a:t>
          </a:r>
        </a:p>
      </dgm:t>
    </dgm:pt>
    <dgm:pt modelId="{7C6B68EB-60E5-494C-8208-637BC02DA55B}" type="parTrans" cxnId="{9766F11E-5947-374F-9FFD-BC12318568C4}">
      <dgm:prSet/>
      <dgm:spPr/>
      <dgm:t>
        <a:bodyPr/>
        <a:lstStyle/>
        <a:p>
          <a:endParaRPr lang="et-EE"/>
        </a:p>
      </dgm:t>
    </dgm:pt>
    <dgm:pt modelId="{7735442D-08FD-E44A-A465-3034172069E7}" type="sibTrans" cxnId="{9766F11E-5947-374F-9FFD-BC12318568C4}">
      <dgm:prSet/>
      <dgm:spPr/>
      <dgm:t>
        <a:bodyPr/>
        <a:lstStyle/>
        <a:p>
          <a:endParaRPr lang="et-EE"/>
        </a:p>
      </dgm:t>
    </dgm:pt>
    <dgm:pt modelId="{2D0DCA88-C605-7546-A04B-CD7B7D176739}">
      <dgm:prSet phldrT="[Text]" custT="1"/>
      <dgm:spPr/>
      <dgm:t>
        <a:bodyPr/>
        <a:lstStyle/>
        <a:p>
          <a:r>
            <a:rPr lang="en-US" sz="2400" dirty="0">
              <a:solidFill>
                <a:schemeClr val="bg1"/>
              </a:solidFill>
            </a:rPr>
            <a:t>consider what is known about these,  </a:t>
          </a:r>
        </a:p>
      </dgm:t>
    </dgm:pt>
    <dgm:pt modelId="{21C1F7C4-8A8B-2044-B4C9-DA70472CF59D}" type="parTrans" cxnId="{C7143951-D5F5-5749-A984-F38A02C21FB9}">
      <dgm:prSet/>
      <dgm:spPr/>
      <dgm:t>
        <a:bodyPr/>
        <a:lstStyle/>
        <a:p>
          <a:endParaRPr lang="et-EE"/>
        </a:p>
      </dgm:t>
    </dgm:pt>
    <dgm:pt modelId="{C1D42BA2-D538-E546-BBB9-6830DC2072D1}" type="sibTrans" cxnId="{C7143951-D5F5-5749-A984-F38A02C21FB9}">
      <dgm:prSet/>
      <dgm:spPr/>
      <dgm:t>
        <a:bodyPr/>
        <a:lstStyle/>
        <a:p>
          <a:endParaRPr lang="et-EE"/>
        </a:p>
      </dgm:t>
    </dgm:pt>
    <dgm:pt modelId="{50BB8464-C0A7-CC44-9D72-4D78E7C91975}">
      <dgm:prSet phldrT="[Text]" custT="1"/>
      <dgm:spPr/>
      <dgm:t>
        <a:bodyPr/>
        <a:lstStyle/>
        <a:p>
          <a:r>
            <a:rPr lang="en-US" sz="2400" dirty="0">
              <a:solidFill>
                <a:schemeClr val="bg1"/>
              </a:solidFill>
            </a:rPr>
            <a:t>to have an approach that allows you to trial ways of teaching online and to understand the results (OU, 2017). </a:t>
          </a:r>
          <a:endParaRPr lang="et-EE" sz="2400" dirty="0">
            <a:solidFill>
              <a:schemeClr val="bg1"/>
            </a:solidFill>
          </a:endParaRPr>
        </a:p>
      </dgm:t>
    </dgm:pt>
    <dgm:pt modelId="{0FA8EB1C-9638-D44A-8B9C-E1448CF7F6F7}" type="parTrans" cxnId="{F865C03D-20EE-1F4A-87FF-0DD4C9849A7A}">
      <dgm:prSet/>
      <dgm:spPr/>
      <dgm:t>
        <a:bodyPr/>
        <a:lstStyle/>
        <a:p>
          <a:endParaRPr lang="et-EE"/>
        </a:p>
      </dgm:t>
    </dgm:pt>
    <dgm:pt modelId="{310AF3DF-90D5-9F43-B289-895BFA4B4C19}" type="sibTrans" cxnId="{F865C03D-20EE-1F4A-87FF-0DD4C9849A7A}">
      <dgm:prSet/>
      <dgm:spPr/>
      <dgm:t>
        <a:bodyPr/>
        <a:lstStyle/>
        <a:p>
          <a:endParaRPr lang="et-EE"/>
        </a:p>
      </dgm:t>
    </dgm:pt>
    <dgm:pt modelId="{5342C7F5-117E-1B4D-9DAC-D3D416698377}" type="pres">
      <dgm:prSet presAssocID="{0E219B00-3F95-C743-97A0-B5A3A3A3EE4F}" presName="Name0" presStyleCnt="0">
        <dgm:presLayoutVars>
          <dgm:chMax val="7"/>
          <dgm:chPref val="7"/>
          <dgm:dir/>
        </dgm:presLayoutVars>
      </dgm:prSet>
      <dgm:spPr/>
    </dgm:pt>
    <dgm:pt modelId="{5F2AE809-3547-3C4C-ACFE-01630F1B7F7C}" type="pres">
      <dgm:prSet presAssocID="{0E219B00-3F95-C743-97A0-B5A3A3A3EE4F}" presName="Name1" presStyleCnt="0"/>
      <dgm:spPr/>
    </dgm:pt>
    <dgm:pt modelId="{41975A07-8B56-3E4E-982F-BC66858E05DA}" type="pres">
      <dgm:prSet presAssocID="{0E219B00-3F95-C743-97A0-B5A3A3A3EE4F}" presName="cycle" presStyleCnt="0"/>
      <dgm:spPr/>
    </dgm:pt>
    <dgm:pt modelId="{442D3E03-53CD-E649-8CA3-48D2AA83F37F}" type="pres">
      <dgm:prSet presAssocID="{0E219B00-3F95-C743-97A0-B5A3A3A3EE4F}" presName="srcNode" presStyleLbl="node1" presStyleIdx="0" presStyleCnt="3"/>
      <dgm:spPr/>
    </dgm:pt>
    <dgm:pt modelId="{3B44BDB8-87E9-694D-A3BD-C4C133B29AD3}" type="pres">
      <dgm:prSet presAssocID="{0E219B00-3F95-C743-97A0-B5A3A3A3EE4F}" presName="conn" presStyleLbl="parChTrans1D2" presStyleIdx="0" presStyleCnt="1"/>
      <dgm:spPr/>
    </dgm:pt>
    <dgm:pt modelId="{22AF5A79-C56E-0C42-A9A6-5B9F6BED41A8}" type="pres">
      <dgm:prSet presAssocID="{0E219B00-3F95-C743-97A0-B5A3A3A3EE4F}" presName="extraNode" presStyleLbl="node1" presStyleIdx="0" presStyleCnt="3"/>
      <dgm:spPr/>
    </dgm:pt>
    <dgm:pt modelId="{FE398B5E-7A19-144E-95BC-B4ED4E86D252}" type="pres">
      <dgm:prSet presAssocID="{0E219B00-3F95-C743-97A0-B5A3A3A3EE4F}" presName="dstNode" presStyleLbl="node1" presStyleIdx="0" presStyleCnt="3"/>
      <dgm:spPr/>
    </dgm:pt>
    <dgm:pt modelId="{0759AA52-EBBE-2843-B5DA-CBF753EFDEC7}" type="pres">
      <dgm:prSet presAssocID="{18619D1A-4310-EC4B-BFE8-9E47A9774D5A}" presName="text_1" presStyleLbl="node1" presStyleIdx="0" presStyleCnt="3">
        <dgm:presLayoutVars>
          <dgm:bulletEnabled val="1"/>
        </dgm:presLayoutVars>
      </dgm:prSet>
      <dgm:spPr/>
    </dgm:pt>
    <dgm:pt modelId="{ED7584DD-B218-6440-914C-8CCAF88D5D56}" type="pres">
      <dgm:prSet presAssocID="{18619D1A-4310-EC4B-BFE8-9E47A9774D5A}" presName="accent_1" presStyleCnt="0"/>
      <dgm:spPr/>
    </dgm:pt>
    <dgm:pt modelId="{ECD5CC35-3722-D94F-A932-CA12070896FB}" type="pres">
      <dgm:prSet presAssocID="{18619D1A-4310-EC4B-BFE8-9E47A9774D5A}" presName="accentRepeatNode" presStyleLbl="solidFgAcc1" presStyleIdx="0" presStyleCnt="3"/>
      <dgm:spPr/>
    </dgm:pt>
    <dgm:pt modelId="{2C415BCF-42CB-254E-BFD5-E60238ADA3E3}" type="pres">
      <dgm:prSet presAssocID="{2D0DCA88-C605-7546-A04B-CD7B7D176739}" presName="text_2" presStyleLbl="node1" presStyleIdx="1" presStyleCnt="3">
        <dgm:presLayoutVars>
          <dgm:bulletEnabled val="1"/>
        </dgm:presLayoutVars>
      </dgm:prSet>
      <dgm:spPr/>
    </dgm:pt>
    <dgm:pt modelId="{DEA4A07C-1ABA-4149-B350-68D4A441B9AB}" type="pres">
      <dgm:prSet presAssocID="{2D0DCA88-C605-7546-A04B-CD7B7D176739}" presName="accent_2" presStyleCnt="0"/>
      <dgm:spPr/>
    </dgm:pt>
    <dgm:pt modelId="{FB0F45D2-B243-3948-8AC3-1A2BF2614D3C}" type="pres">
      <dgm:prSet presAssocID="{2D0DCA88-C605-7546-A04B-CD7B7D176739}" presName="accentRepeatNode" presStyleLbl="solidFgAcc1" presStyleIdx="1" presStyleCnt="3"/>
      <dgm:spPr/>
    </dgm:pt>
    <dgm:pt modelId="{C8CE5923-7BD2-424E-8F23-E6066EDA776E}" type="pres">
      <dgm:prSet presAssocID="{50BB8464-C0A7-CC44-9D72-4D78E7C91975}" presName="text_3" presStyleLbl="node1" presStyleIdx="2" presStyleCnt="3">
        <dgm:presLayoutVars>
          <dgm:bulletEnabled val="1"/>
        </dgm:presLayoutVars>
      </dgm:prSet>
      <dgm:spPr/>
    </dgm:pt>
    <dgm:pt modelId="{B7ACC533-1F0F-7745-8930-C2E368123EEC}" type="pres">
      <dgm:prSet presAssocID="{50BB8464-C0A7-CC44-9D72-4D78E7C91975}" presName="accent_3" presStyleCnt="0"/>
      <dgm:spPr/>
    </dgm:pt>
    <dgm:pt modelId="{0504A94F-3463-2744-BE29-DE7D4D1FA5B7}" type="pres">
      <dgm:prSet presAssocID="{50BB8464-C0A7-CC44-9D72-4D78E7C91975}" presName="accentRepeatNode" presStyleLbl="solidFgAcc1" presStyleIdx="2" presStyleCnt="3"/>
      <dgm:spPr/>
    </dgm:pt>
  </dgm:ptLst>
  <dgm:cxnLst>
    <dgm:cxn modelId="{3F518D0C-84A4-A842-BC1A-8949C8F50252}" type="presOf" srcId="{50BB8464-C0A7-CC44-9D72-4D78E7C91975}" destId="{C8CE5923-7BD2-424E-8F23-E6066EDA776E}" srcOrd="0" destOrd="0" presId="urn:microsoft.com/office/officeart/2008/layout/VerticalCurvedList"/>
    <dgm:cxn modelId="{9766F11E-5947-374F-9FFD-BC12318568C4}" srcId="{0E219B00-3F95-C743-97A0-B5A3A3A3EE4F}" destId="{18619D1A-4310-EC4B-BFE8-9E47A9774D5A}" srcOrd="0" destOrd="0" parTransId="{7C6B68EB-60E5-494C-8208-637BC02DA55B}" sibTransId="{7735442D-08FD-E44A-A465-3034172069E7}"/>
    <dgm:cxn modelId="{7D02CE26-387D-874F-964D-0A1BEFF0CACA}" type="presOf" srcId="{7735442D-08FD-E44A-A465-3034172069E7}" destId="{3B44BDB8-87E9-694D-A3BD-C4C133B29AD3}" srcOrd="0" destOrd="0" presId="urn:microsoft.com/office/officeart/2008/layout/VerticalCurvedList"/>
    <dgm:cxn modelId="{4640D42E-9C28-1C40-B5EF-23165DEC1C46}" type="presOf" srcId="{0E219B00-3F95-C743-97A0-B5A3A3A3EE4F}" destId="{5342C7F5-117E-1B4D-9DAC-D3D416698377}" srcOrd="0" destOrd="0" presId="urn:microsoft.com/office/officeart/2008/layout/VerticalCurvedList"/>
    <dgm:cxn modelId="{F865C03D-20EE-1F4A-87FF-0DD4C9849A7A}" srcId="{0E219B00-3F95-C743-97A0-B5A3A3A3EE4F}" destId="{50BB8464-C0A7-CC44-9D72-4D78E7C91975}" srcOrd="2" destOrd="0" parTransId="{0FA8EB1C-9638-D44A-8B9C-E1448CF7F6F7}" sibTransId="{310AF3DF-90D5-9F43-B289-895BFA4B4C19}"/>
    <dgm:cxn modelId="{C7143951-D5F5-5749-A984-F38A02C21FB9}" srcId="{0E219B00-3F95-C743-97A0-B5A3A3A3EE4F}" destId="{2D0DCA88-C605-7546-A04B-CD7B7D176739}" srcOrd="1" destOrd="0" parTransId="{21C1F7C4-8A8B-2044-B4C9-DA70472CF59D}" sibTransId="{C1D42BA2-D538-E546-BBB9-6830DC2072D1}"/>
    <dgm:cxn modelId="{56214D6C-EE0F-9B4D-8FE9-8201CBFCAEE0}" type="presOf" srcId="{2D0DCA88-C605-7546-A04B-CD7B7D176739}" destId="{2C415BCF-42CB-254E-BFD5-E60238ADA3E3}" srcOrd="0" destOrd="0" presId="urn:microsoft.com/office/officeart/2008/layout/VerticalCurvedList"/>
    <dgm:cxn modelId="{2DCA60DC-A64C-564A-BD05-DEDB3344D125}" type="presOf" srcId="{18619D1A-4310-EC4B-BFE8-9E47A9774D5A}" destId="{0759AA52-EBBE-2843-B5DA-CBF753EFDEC7}" srcOrd="0" destOrd="0" presId="urn:microsoft.com/office/officeart/2008/layout/VerticalCurvedList"/>
    <dgm:cxn modelId="{91E79557-7BBB-D842-BF64-9F0EE988A462}" type="presParOf" srcId="{5342C7F5-117E-1B4D-9DAC-D3D416698377}" destId="{5F2AE809-3547-3C4C-ACFE-01630F1B7F7C}" srcOrd="0" destOrd="0" presId="urn:microsoft.com/office/officeart/2008/layout/VerticalCurvedList"/>
    <dgm:cxn modelId="{277CFE0D-28E2-C643-8B44-4AF027C576C9}" type="presParOf" srcId="{5F2AE809-3547-3C4C-ACFE-01630F1B7F7C}" destId="{41975A07-8B56-3E4E-982F-BC66858E05DA}" srcOrd="0" destOrd="0" presId="urn:microsoft.com/office/officeart/2008/layout/VerticalCurvedList"/>
    <dgm:cxn modelId="{678F67D2-E8BE-954E-BA61-2828103E7245}" type="presParOf" srcId="{41975A07-8B56-3E4E-982F-BC66858E05DA}" destId="{442D3E03-53CD-E649-8CA3-48D2AA83F37F}" srcOrd="0" destOrd="0" presId="urn:microsoft.com/office/officeart/2008/layout/VerticalCurvedList"/>
    <dgm:cxn modelId="{FA504AA7-1A7A-6246-9959-C2BE24CAB5A8}" type="presParOf" srcId="{41975A07-8B56-3E4E-982F-BC66858E05DA}" destId="{3B44BDB8-87E9-694D-A3BD-C4C133B29AD3}" srcOrd="1" destOrd="0" presId="urn:microsoft.com/office/officeart/2008/layout/VerticalCurvedList"/>
    <dgm:cxn modelId="{AA3E9B18-525A-E84F-9D9B-824BAD0B792D}" type="presParOf" srcId="{41975A07-8B56-3E4E-982F-BC66858E05DA}" destId="{22AF5A79-C56E-0C42-A9A6-5B9F6BED41A8}" srcOrd="2" destOrd="0" presId="urn:microsoft.com/office/officeart/2008/layout/VerticalCurvedList"/>
    <dgm:cxn modelId="{E050E834-26DF-CC4D-A84A-E4B785A9AA7F}" type="presParOf" srcId="{41975A07-8B56-3E4E-982F-BC66858E05DA}" destId="{FE398B5E-7A19-144E-95BC-B4ED4E86D252}" srcOrd="3" destOrd="0" presId="urn:microsoft.com/office/officeart/2008/layout/VerticalCurvedList"/>
    <dgm:cxn modelId="{FE1EE65A-8E55-A545-8F90-04C6F1C22AB6}" type="presParOf" srcId="{5F2AE809-3547-3C4C-ACFE-01630F1B7F7C}" destId="{0759AA52-EBBE-2843-B5DA-CBF753EFDEC7}" srcOrd="1" destOrd="0" presId="urn:microsoft.com/office/officeart/2008/layout/VerticalCurvedList"/>
    <dgm:cxn modelId="{932A3018-ADD9-6E43-9580-3F25E97DD339}" type="presParOf" srcId="{5F2AE809-3547-3C4C-ACFE-01630F1B7F7C}" destId="{ED7584DD-B218-6440-914C-8CCAF88D5D56}" srcOrd="2" destOrd="0" presId="urn:microsoft.com/office/officeart/2008/layout/VerticalCurvedList"/>
    <dgm:cxn modelId="{4BD692A8-FC22-9E44-A2F1-11FB09BFCA85}" type="presParOf" srcId="{ED7584DD-B218-6440-914C-8CCAF88D5D56}" destId="{ECD5CC35-3722-D94F-A932-CA12070896FB}" srcOrd="0" destOrd="0" presId="urn:microsoft.com/office/officeart/2008/layout/VerticalCurvedList"/>
    <dgm:cxn modelId="{C51FFFB8-B229-4F42-806A-96DD5C12EA71}" type="presParOf" srcId="{5F2AE809-3547-3C4C-ACFE-01630F1B7F7C}" destId="{2C415BCF-42CB-254E-BFD5-E60238ADA3E3}" srcOrd="3" destOrd="0" presId="urn:microsoft.com/office/officeart/2008/layout/VerticalCurvedList"/>
    <dgm:cxn modelId="{512F1A2B-C134-9946-9E7E-09785903B10C}" type="presParOf" srcId="{5F2AE809-3547-3C4C-ACFE-01630F1B7F7C}" destId="{DEA4A07C-1ABA-4149-B350-68D4A441B9AB}" srcOrd="4" destOrd="0" presId="urn:microsoft.com/office/officeart/2008/layout/VerticalCurvedList"/>
    <dgm:cxn modelId="{EA1BC5D7-BC6B-7944-9E1A-5AACEA746FF0}" type="presParOf" srcId="{DEA4A07C-1ABA-4149-B350-68D4A441B9AB}" destId="{FB0F45D2-B243-3948-8AC3-1A2BF2614D3C}" srcOrd="0" destOrd="0" presId="urn:microsoft.com/office/officeart/2008/layout/VerticalCurvedList"/>
    <dgm:cxn modelId="{2B34445E-6EBA-8442-A90B-8A4AC03282BE}" type="presParOf" srcId="{5F2AE809-3547-3C4C-ACFE-01630F1B7F7C}" destId="{C8CE5923-7BD2-424E-8F23-E6066EDA776E}" srcOrd="5" destOrd="0" presId="urn:microsoft.com/office/officeart/2008/layout/VerticalCurvedList"/>
    <dgm:cxn modelId="{C645AD21-7777-6D4A-B991-883BF0F798DA}" type="presParOf" srcId="{5F2AE809-3547-3C4C-ACFE-01630F1B7F7C}" destId="{B7ACC533-1F0F-7745-8930-C2E368123EEC}" srcOrd="6" destOrd="0" presId="urn:microsoft.com/office/officeart/2008/layout/VerticalCurvedList"/>
    <dgm:cxn modelId="{116C1BDC-863E-9741-B73D-632F10BAEBD8}" type="presParOf" srcId="{B7ACC533-1F0F-7745-8930-C2E368123EEC}" destId="{0504A94F-3463-2744-BE29-DE7D4D1FA5B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9496D-F48F-7B47-B483-B30A6FBEBC8F}"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t-EE"/>
        </a:p>
      </dgm:t>
    </dgm:pt>
    <dgm:pt modelId="{0E73B75D-B345-6648-B18F-61E71C3F6A6F}">
      <dgm:prSet phldrT="[Text]" custT="1"/>
      <dgm:spPr/>
      <dgm:t>
        <a:bodyPr/>
        <a:lstStyle/>
        <a:p>
          <a:r>
            <a:rPr lang="en-US" sz="2400" dirty="0">
              <a:solidFill>
                <a:schemeClr val="bg1"/>
              </a:solidFill>
            </a:rPr>
            <a:t>Create a schedule </a:t>
          </a:r>
          <a:endParaRPr lang="et-EE" sz="2400" dirty="0">
            <a:solidFill>
              <a:schemeClr val="bg1"/>
            </a:solidFill>
          </a:endParaRPr>
        </a:p>
      </dgm:t>
    </dgm:pt>
    <dgm:pt modelId="{A089C5EA-EC52-164B-BE04-C69F8AF5CC75}" type="parTrans" cxnId="{7D233CD8-336F-BF41-93A0-FCD8326F22F9}">
      <dgm:prSet/>
      <dgm:spPr/>
      <dgm:t>
        <a:bodyPr/>
        <a:lstStyle/>
        <a:p>
          <a:endParaRPr lang="et-EE"/>
        </a:p>
      </dgm:t>
    </dgm:pt>
    <dgm:pt modelId="{7B6A5428-93F6-684C-86F0-4B589D45422C}" type="sibTrans" cxnId="{7D233CD8-336F-BF41-93A0-FCD8326F22F9}">
      <dgm:prSet/>
      <dgm:spPr/>
      <dgm:t>
        <a:bodyPr/>
        <a:lstStyle/>
        <a:p>
          <a:endParaRPr lang="et-EE"/>
        </a:p>
      </dgm:t>
    </dgm:pt>
    <dgm:pt modelId="{9F8D569D-B774-A243-94CA-46D04B30302B}">
      <dgm:prSet phldrT="[Text]" custT="1"/>
      <dgm:spPr/>
      <dgm:t>
        <a:bodyPr/>
        <a:lstStyle/>
        <a:p>
          <a:r>
            <a:rPr lang="en-US" sz="2400" dirty="0">
              <a:solidFill>
                <a:schemeClr val="bg1"/>
              </a:solidFill>
            </a:rPr>
            <a:t>Ask for feedback </a:t>
          </a:r>
          <a:endParaRPr lang="et-EE" sz="2400" dirty="0">
            <a:solidFill>
              <a:schemeClr val="bg1"/>
            </a:solidFill>
          </a:endParaRPr>
        </a:p>
      </dgm:t>
    </dgm:pt>
    <dgm:pt modelId="{6A4EE799-9379-A34B-8D39-94A90875A426}" type="parTrans" cxnId="{C71D3F78-81C5-8540-A990-6BB5A68092F2}">
      <dgm:prSet/>
      <dgm:spPr/>
      <dgm:t>
        <a:bodyPr/>
        <a:lstStyle/>
        <a:p>
          <a:endParaRPr lang="et-EE"/>
        </a:p>
      </dgm:t>
    </dgm:pt>
    <dgm:pt modelId="{DEEFE70D-12BD-074A-A4DB-3E4C412D3082}" type="sibTrans" cxnId="{C71D3F78-81C5-8540-A990-6BB5A68092F2}">
      <dgm:prSet/>
      <dgm:spPr/>
      <dgm:t>
        <a:bodyPr/>
        <a:lstStyle/>
        <a:p>
          <a:endParaRPr lang="et-EE"/>
        </a:p>
      </dgm:t>
    </dgm:pt>
    <dgm:pt modelId="{F7F5A050-1AFE-7B40-A35A-EA63731B6995}">
      <dgm:prSet phldrT="[Text]" custT="1"/>
      <dgm:spPr/>
      <dgm:t>
        <a:bodyPr/>
        <a:lstStyle/>
        <a:p>
          <a:r>
            <a:rPr lang="en-GB" sz="2400" noProof="0" dirty="0">
              <a:solidFill>
                <a:schemeClr val="bg1"/>
              </a:solidFill>
            </a:rPr>
            <a:t>Recognise diversity (OU, 2017). </a:t>
          </a:r>
        </a:p>
      </dgm:t>
    </dgm:pt>
    <dgm:pt modelId="{DC5287B0-7930-1B42-94F9-292851142F9A}" type="parTrans" cxnId="{CC2A75F1-AEDA-214B-AE57-97892045CCA4}">
      <dgm:prSet/>
      <dgm:spPr/>
      <dgm:t>
        <a:bodyPr/>
        <a:lstStyle/>
        <a:p>
          <a:endParaRPr lang="et-EE"/>
        </a:p>
      </dgm:t>
    </dgm:pt>
    <dgm:pt modelId="{531A9C8C-6995-4847-861C-0F0D7CD37EB7}" type="sibTrans" cxnId="{CC2A75F1-AEDA-214B-AE57-97892045CCA4}">
      <dgm:prSet/>
      <dgm:spPr/>
      <dgm:t>
        <a:bodyPr/>
        <a:lstStyle/>
        <a:p>
          <a:endParaRPr lang="et-EE"/>
        </a:p>
      </dgm:t>
    </dgm:pt>
    <dgm:pt modelId="{CF76C2A0-D752-AC4D-ABF6-D6B976EB8C82}">
      <dgm:prSet custT="1"/>
      <dgm:spPr/>
      <dgm:t>
        <a:bodyPr/>
        <a:lstStyle/>
        <a:p>
          <a:r>
            <a:rPr lang="en-US" sz="2400" dirty="0">
              <a:solidFill>
                <a:schemeClr val="bg1"/>
              </a:solidFill>
            </a:rPr>
            <a:t>Keep learners informed </a:t>
          </a:r>
          <a:endParaRPr lang="et-EE" sz="2400" dirty="0">
            <a:solidFill>
              <a:schemeClr val="bg1"/>
            </a:solidFill>
          </a:endParaRPr>
        </a:p>
      </dgm:t>
    </dgm:pt>
    <dgm:pt modelId="{3CF194E2-D23E-1841-84A7-2A46C6BF58CC}" type="parTrans" cxnId="{BBBDB171-73B9-764C-9C35-F07AEF3160DD}">
      <dgm:prSet/>
      <dgm:spPr/>
      <dgm:t>
        <a:bodyPr/>
        <a:lstStyle/>
        <a:p>
          <a:endParaRPr lang="et-EE"/>
        </a:p>
      </dgm:t>
    </dgm:pt>
    <dgm:pt modelId="{DF6BC09D-DAAC-6A47-9800-CCA98C6E8F1E}" type="sibTrans" cxnId="{BBBDB171-73B9-764C-9C35-F07AEF3160DD}">
      <dgm:prSet/>
      <dgm:spPr/>
      <dgm:t>
        <a:bodyPr/>
        <a:lstStyle/>
        <a:p>
          <a:endParaRPr lang="et-EE"/>
        </a:p>
      </dgm:t>
    </dgm:pt>
    <dgm:pt modelId="{54B2D9E6-B397-A043-825B-395641FFE631}">
      <dgm:prSet custT="1"/>
      <dgm:spPr/>
      <dgm:t>
        <a:bodyPr/>
        <a:lstStyle/>
        <a:p>
          <a:r>
            <a:rPr lang="en-US" sz="2400" dirty="0">
              <a:solidFill>
                <a:schemeClr val="bg1"/>
              </a:solidFill>
            </a:rPr>
            <a:t>Foster a sense of community </a:t>
          </a:r>
          <a:endParaRPr lang="et-EE" sz="2400" dirty="0">
            <a:solidFill>
              <a:schemeClr val="bg1"/>
            </a:solidFill>
          </a:endParaRPr>
        </a:p>
      </dgm:t>
    </dgm:pt>
    <dgm:pt modelId="{6D937E6C-390D-AC43-9412-749A92872D2C}" type="parTrans" cxnId="{18043D9A-AC7F-D046-8EAA-9B58FCB3BB31}">
      <dgm:prSet/>
      <dgm:spPr/>
      <dgm:t>
        <a:bodyPr/>
        <a:lstStyle/>
        <a:p>
          <a:endParaRPr lang="et-EE"/>
        </a:p>
      </dgm:t>
    </dgm:pt>
    <dgm:pt modelId="{1C526F88-B95F-D54C-930D-0F73945CF7F1}" type="sibTrans" cxnId="{18043D9A-AC7F-D046-8EAA-9B58FCB3BB31}">
      <dgm:prSet/>
      <dgm:spPr/>
      <dgm:t>
        <a:bodyPr/>
        <a:lstStyle/>
        <a:p>
          <a:endParaRPr lang="et-EE"/>
        </a:p>
      </dgm:t>
    </dgm:pt>
    <dgm:pt modelId="{EB8761C8-4001-F747-AD2F-3793D2B0049A}" type="pres">
      <dgm:prSet presAssocID="{6E39496D-F48F-7B47-B483-B30A6FBEBC8F}" presName="Name0" presStyleCnt="0">
        <dgm:presLayoutVars>
          <dgm:chMax val="7"/>
          <dgm:chPref val="7"/>
          <dgm:dir/>
        </dgm:presLayoutVars>
      </dgm:prSet>
      <dgm:spPr/>
    </dgm:pt>
    <dgm:pt modelId="{B7A1B0E5-CF0F-2D4C-8FC4-E46BB20BD2CC}" type="pres">
      <dgm:prSet presAssocID="{6E39496D-F48F-7B47-B483-B30A6FBEBC8F}" presName="Name1" presStyleCnt="0"/>
      <dgm:spPr/>
    </dgm:pt>
    <dgm:pt modelId="{D54D9D85-A630-5C46-B8D7-7A44C0CE8CA1}" type="pres">
      <dgm:prSet presAssocID="{6E39496D-F48F-7B47-B483-B30A6FBEBC8F}" presName="cycle" presStyleCnt="0"/>
      <dgm:spPr/>
    </dgm:pt>
    <dgm:pt modelId="{845B4AA3-0953-A347-B7F9-F914A0BA47E7}" type="pres">
      <dgm:prSet presAssocID="{6E39496D-F48F-7B47-B483-B30A6FBEBC8F}" presName="srcNode" presStyleLbl="node1" presStyleIdx="0" presStyleCnt="5"/>
      <dgm:spPr/>
    </dgm:pt>
    <dgm:pt modelId="{4D74D587-EC4B-E34E-9399-9F2ADE85EA1C}" type="pres">
      <dgm:prSet presAssocID="{6E39496D-F48F-7B47-B483-B30A6FBEBC8F}" presName="conn" presStyleLbl="parChTrans1D2" presStyleIdx="0" presStyleCnt="1"/>
      <dgm:spPr/>
    </dgm:pt>
    <dgm:pt modelId="{46DCB508-4862-6D47-92B1-4443844805F2}" type="pres">
      <dgm:prSet presAssocID="{6E39496D-F48F-7B47-B483-B30A6FBEBC8F}" presName="extraNode" presStyleLbl="node1" presStyleIdx="0" presStyleCnt="5"/>
      <dgm:spPr/>
    </dgm:pt>
    <dgm:pt modelId="{2ECF7546-852E-594F-9583-4485D22EAFCD}" type="pres">
      <dgm:prSet presAssocID="{6E39496D-F48F-7B47-B483-B30A6FBEBC8F}" presName="dstNode" presStyleLbl="node1" presStyleIdx="0" presStyleCnt="5"/>
      <dgm:spPr/>
    </dgm:pt>
    <dgm:pt modelId="{8DF4C719-2A7C-7746-B5A5-530C8BC8DA4D}" type="pres">
      <dgm:prSet presAssocID="{0E73B75D-B345-6648-B18F-61E71C3F6A6F}" presName="text_1" presStyleLbl="node1" presStyleIdx="0" presStyleCnt="5">
        <dgm:presLayoutVars>
          <dgm:bulletEnabled val="1"/>
        </dgm:presLayoutVars>
      </dgm:prSet>
      <dgm:spPr/>
    </dgm:pt>
    <dgm:pt modelId="{BE1DD863-F6F7-9C4C-AA90-C7EB3579FD85}" type="pres">
      <dgm:prSet presAssocID="{0E73B75D-B345-6648-B18F-61E71C3F6A6F}" presName="accent_1" presStyleCnt="0"/>
      <dgm:spPr/>
    </dgm:pt>
    <dgm:pt modelId="{C8E57903-0406-4A4B-88EF-CCBCDD4A2C88}" type="pres">
      <dgm:prSet presAssocID="{0E73B75D-B345-6648-B18F-61E71C3F6A6F}" presName="accentRepeatNode" presStyleLbl="solidFgAcc1" presStyleIdx="0" presStyleCnt="5"/>
      <dgm:spPr/>
    </dgm:pt>
    <dgm:pt modelId="{F059A9E9-FF4D-B44E-8CC8-0AB314ED3490}" type="pres">
      <dgm:prSet presAssocID="{CF76C2A0-D752-AC4D-ABF6-D6B976EB8C82}" presName="text_2" presStyleLbl="node1" presStyleIdx="1" presStyleCnt="5" custLinFactNeighborX="585">
        <dgm:presLayoutVars>
          <dgm:bulletEnabled val="1"/>
        </dgm:presLayoutVars>
      </dgm:prSet>
      <dgm:spPr/>
    </dgm:pt>
    <dgm:pt modelId="{67D1D6D0-CBA5-4048-99C5-97FDA5606183}" type="pres">
      <dgm:prSet presAssocID="{CF76C2A0-D752-AC4D-ABF6-D6B976EB8C82}" presName="accent_2" presStyleCnt="0"/>
      <dgm:spPr/>
    </dgm:pt>
    <dgm:pt modelId="{9444A0E2-FCE9-5842-B6CD-0FE34A23B721}" type="pres">
      <dgm:prSet presAssocID="{CF76C2A0-D752-AC4D-ABF6-D6B976EB8C82}" presName="accentRepeatNode" presStyleLbl="solidFgAcc1" presStyleIdx="1" presStyleCnt="5"/>
      <dgm:spPr/>
    </dgm:pt>
    <dgm:pt modelId="{693A7788-ECF4-B54B-A660-68B6D4504BB3}" type="pres">
      <dgm:prSet presAssocID="{54B2D9E6-B397-A043-825B-395641FFE631}" presName="text_3" presStyleLbl="node1" presStyleIdx="2" presStyleCnt="5">
        <dgm:presLayoutVars>
          <dgm:bulletEnabled val="1"/>
        </dgm:presLayoutVars>
      </dgm:prSet>
      <dgm:spPr/>
    </dgm:pt>
    <dgm:pt modelId="{823B9FD2-4FC3-F940-ADE6-27D050A41C83}" type="pres">
      <dgm:prSet presAssocID="{54B2D9E6-B397-A043-825B-395641FFE631}" presName="accent_3" presStyleCnt="0"/>
      <dgm:spPr/>
    </dgm:pt>
    <dgm:pt modelId="{1C0D7C87-EF34-1940-AAD9-BCAD033D6F25}" type="pres">
      <dgm:prSet presAssocID="{54B2D9E6-B397-A043-825B-395641FFE631}" presName="accentRepeatNode" presStyleLbl="solidFgAcc1" presStyleIdx="2" presStyleCnt="5"/>
      <dgm:spPr/>
    </dgm:pt>
    <dgm:pt modelId="{61DE5912-8EA7-2049-AB06-6E158ADA85AF}" type="pres">
      <dgm:prSet presAssocID="{9F8D569D-B774-A243-94CA-46D04B30302B}" presName="text_4" presStyleLbl="node1" presStyleIdx="3" presStyleCnt="5">
        <dgm:presLayoutVars>
          <dgm:bulletEnabled val="1"/>
        </dgm:presLayoutVars>
      </dgm:prSet>
      <dgm:spPr/>
    </dgm:pt>
    <dgm:pt modelId="{F72661D5-1850-C749-8E45-569DAA4C2AED}" type="pres">
      <dgm:prSet presAssocID="{9F8D569D-B774-A243-94CA-46D04B30302B}" presName="accent_4" presStyleCnt="0"/>
      <dgm:spPr/>
    </dgm:pt>
    <dgm:pt modelId="{C3CBD475-B3E6-5D47-BA9A-2D71309F0DB6}" type="pres">
      <dgm:prSet presAssocID="{9F8D569D-B774-A243-94CA-46D04B30302B}" presName="accentRepeatNode" presStyleLbl="solidFgAcc1" presStyleIdx="3" presStyleCnt="5"/>
      <dgm:spPr/>
    </dgm:pt>
    <dgm:pt modelId="{EB565504-B7A6-474A-911A-09E29F5F5B45}" type="pres">
      <dgm:prSet presAssocID="{F7F5A050-1AFE-7B40-A35A-EA63731B6995}" presName="text_5" presStyleLbl="node1" presStyleIdx="4" presStyleCnt="5">
        <dgm:presLayoutVars>
          <dgm:bulletEnabled val="1"/>
        </dgm:presLayoutVars>
      </dgm:prSet>
      <dgm:spPr/>
    </dgm:pt>
    <dgm:pt modelId="{00C7B833-D1C6-524F-AA14-432C07848F04}" type="pres">
      <dgm:prSet presAssocID="{F7F5A050-1AFE-7B40-A35A-EA63731B6995}" presName="accent_5" presStyleCnt="0"/>
      <dgm:spPr/>
    </dgm:pt>
    <dgm:pt modelId="{3BB5BC94-B530-D04D-B899-3E96A45A4582}" type="pres">
      <dgm:prSet presAssocID="{F7F5A050-1AFE-7B40-A35A-EA63731B6995}" presName="accentRepeatNode" presStyleLbl="solidFgAcc1" presStyleIdx="4" presStyleCnt="5"/>
      <dgm:spPr/>
    </dgm:pt>
  </dgm:ptLst>
  <dgm:cxnLst>
    <dgm:cxn modelId="{8DBAB50A-067D-E94A-A02A-88AEC82AB174}" type="presOf" srcId="{F7F5A050-1AFE-7B40-A35A-EA63731B6995}" destId="{EB565504-B7A6-474A-911A-09E29F5F5B45}" srcOrd="0" destOrd="0" presId="urn:microsoft.com/office/officeart/2008/layout/VerticalCurvedList"/>
    <dgm:cxn modelId="{69E48C0D-E499-C643-9585-A207F617B7FE}" type="presOf" srcId="{7B6A5428-93F6-684C-86F0-4B589D45422C}" destId="{4D74D587-EC4B-E34E-9399-9F2ADE85EA1C}" srcOrd="0" destOrd="0" presId="urn:microsoft.com/office/officeart/2008/layout/VerticalCurvedList"/>
    <dgm:cxn modelId="{03D12726-8FB5-204C-AE33-6A0395AF7767}" type="presOf" srcId="{6E39496D-F48F-7B47-B483-B30A6FBEBC8F}" destId="{EB8761C8-4001-F747-AD2F-3793D2B0049A}" srcOrd="0" destOrd="0" presId="urn:microsoft.com/office/officeart/2008/layout/VerticalCurvedList"/>
    <dgm:cxn modelId="{E4493A48-8D03-BD45-8AB3-486321FAAEC9}" type="presOf" srcId="{0E73B75D-B345-6648-B18F-61E71C3F6A6F}" destId="{8DF4C719-2A7C-7746-B5A5-530C8BC8DA4D}" srcOrd="0" destOrd="0" presId="urn:microsoft.com/office/officeart/2008/layout/VerticalCurvedList"/>
    <dgm:cxn modelId="{BBBDB171-73B9-764C-9C35-F07AEF3160DD}" srcId="{6E39496D-F48F-7B47-B483-B30A6FBEBC8F}" destId="{CF76C2A0-D752-AC4D-ABF6-D6B976EB8C82}" srcOrd="1" destOrd="0" parTransId="{3CF194E2-D23E-1841-84A7-2A46C6BF58CC}" sibTransId="{DF6BC09D-DAAC-6A47-9800-CCA98C6E8F1E}"/>
    <dgm:cxn modelId="{C71D3F78-81C5-8540-A990-6BB5A68092F2}" srcId="{6E39496D-F48F-7B47-B483-B30A6FBEBC8F}" destId="{9F8D569D-B774-A243-94CA-46D04B30302B}" srcOrd="3" destOrd="0" parTransId="{6A4EE799-9379-A34B-8D39-94A90875A426}" sibTransId="{DEEFE70D-12BD-074A-A4DB-3E4C412D3082}"/>
    <dgm:cxn modelId="{A54ABF99-B74A-0D42-8A8B-57E1BE6B7980}" type="presOf" srcId="{9F8D569D-B774-A243-94CA-46D04B30302B}" destId="{61DE5912-8EA7-2049-AB06-6E158ADA85AF}" srcOrd="0" destOrd="0" presId="urn:microsoft.com/office/officeart/2008/layout/VerticalCurvedList"/>
    <dgm:cxn modelId="{18043D9A-AC7F-D046-8EAA-9B58FCB3BB31}" srcId="{6E39496D-F48F-7B47-B483-B30A6FBEBC8F}" destId="{54B2D9E6-B397-A043-825B-395641FFE631}" srcOrd="2" destOrd="0" parTransId="{6D937E6C-390D-AC43-9412-749A92872D2C}" sibTransId="{1C526F88-B95F-D54C-930D-0F73945CF7F1}"/>
    <dgm:cxn modelId="{7D233CD8-336F-BF41-93A0-FCD8326F22F9}" srcId="{6E39496D-F48F-7B47-B483-B30A6FBEBC8F}" destId="{0E73B75D-B345-6648-B18F-61E71C3F6A6F}" srcOrd="0" destOrd="0" parTransId="{A089C5EA-EC52-164B-BE04-C69F8AF5CC75}" sibTransId="{7B6A5428-93F6-684C-86F0-4B589D45422C}"/>
    <dgm:cxn modelId="{3424CCE1-2114-7E40-9E51-1CB27E11858D}" type="presOf" srcId="{54B2D9E6-B397-A043-825B-395641FFE631}" destId="{693A7788-ECF4-B54B-A660-68B6D4504BB3}" srcOrd="0" destOrd="0" presId="urn:microsoft.com/office/officeart/2008/layout/VerticalCurvedList"/>
    <dgm:cxn modelId="{CC2A75F1-AEDA-214B-AE57-97892045CCA4}" srcId="{6E39496D-F48F-7B47-B483-B30A6FBEBC8F}" destId="{F7F5A050-1AFE-7B40-A35A-EA63731B6995}" srcOrd="4" destOrd="0" parTransId="{DC5287B0-7930-1B42-94F9-292851142F9A}" sibTransId="{531A9C8C-6995-4847-861C-0F0D7CD37EB7}"/>
    <dgm:cxn modelId="{B7B012FE-8E32-9347-9FE8-4DFD0E2BC894}" type="presOf" srcId="{CF76C2A0-D752-AC4D-ABF6-D6B976EB8C82}" destId="{F059A9E9-FF4D-B44E-8CC8-0AB314ED3490}" srcOrd="0" destOrd="0" presId="urn:microsoft.com/office/officeart/2008/layout/VerticalCurvedList"/>
    <dgm:cxn modelId="{D6B80D4C-287E-1F41-9688-FE818A95CE5F}" type="presParOf" srcId="{EB8761C8-4001-F747-AD2F-3793D2B0049A}" destId="{B7A1B0E5-CF0F-2D4C-8FC4-E46BB20BD2CC}" srcOrd="0" destOrd="0" presId="urn:microsoft.com/office/officeart/2008/layout/VerticalCurvedList"/>
    <dgm:cxn modelId="{E2C18F79-F3C8-E346-981F-4BDD871C4EBA}" type="presParOf" srcId="{B7A1B0E5-CF0F-2D4C-8FC4-E46BB20BD2CC}" destId="{D54D9D85-A630-5C46-B8D7-7A44C0CE8CA1}" srcOrd="0" destOrd="0" presId="urn:microsoft.com/office/officeart/2008/layout/VerticalCurvedList"/>
    <dgm:cxn modelId="{21ECD4F0-FA58-3045-8431-F1C1543CBE2D}" type="presParOf" srcId="{D54D9D85-A630-5C46-B8D7-7A44C0CE8CA1}" destId="{845B4AA3-0953-A347-B7F9-F914A0BA47E7}" srcOrd="0" destOrd="0" presId="urn:microsoft.com/office/officeart/2008/layout/VerticalCurvedList"/>
    <dgm:cxn modelId="{6558D39B-1D02-474A-8891-4CF2CF0FF6DB}" type="presParOf" srcId="{D54D9D85-A630-5C46-B8D7-7A44C0CE8CA1}" destId="{4D74D587-EC4B-E34E-9399-9F2ADE85EA1C}" srcOrd="1" destOrd="0" presId="urn:microsoft.com/office/officeart/2008/layout/VerticalCurvedList"/>
    <dgm:cxn modelId="{79C9DA80-3456-4644-889E-6EE9132DAE4B}" type="presParOf" srcId="{D54D9D85-A630-5C46-B8D7-7A44C0CE8CA1}" destId="{46DCB508-4862-6D47-92B1-4443844805F2}" srcOrd="2" destOrd="0" presId="urn:microsoft.com/office/officeart/2008/layout/VerticalCurvedList"/>
    <dgm:cxn modelId="{EAB5075B-1617-AB40-A0F0-A16968E26F83}" type="presParOf" srcId="{D54D9D85-A630-5C46-B8D7-7A44C0CE8CA1}" destId="{2ECF7546-852E-594F-9583-4485D22EAFCD}" srcOrd="3" destOrd="0" presId="urn:microsoft.com/office/officeart/2008/layout/VerticalCurvedList"/>
    <dgm:cxn modelId="{B67F9464-D98E-AB4B-9A1C-E9740654BE62}" type="presParOf" srcId="{B7A1B0E5-CF0F-2D4C-8FC4-E46BB20BD2CC}" destId="{8DF4C719-2A7C-7746-B5A5-530C8BC8DA4D}" srcOrd="1" destOrd="0" presId="urn:microsoft.com/office/officeart/2008/layout/VerticalCurvedList"/>
    <dgm:cxn modelId="{5F204A91-FC9F-2640-AA05-0E766D34D7A5}" type="presParOf" srcId="{B7A1B0E5-CF0F-2D4C-8FC4-E46BB20BD2CC}" destId="{BE1DD863-F6F7-9C4C-AA90-C7EB3579FD85}" srcOrd="2" destOrd="0" presId="urn:microsoft.com/office/officeart/2008/layout/VerticalCurvedList"/>
    <dgm:cxn modelId="{1DF8982D-1809-7449-96A9-DDC350AA45E3}" type="presParOf" srcId="{BE1DD863-F6F7-9C4C-AA90-C7EB3579FD85}" destId="{C8E57903-0406-4A4B-88EF-CCBCDD4A2C88}" srcOrd="0" destOrd="0" presId="urn:microsoft.com/office/officeart/2008/layout/VerticalCurvedList"/>
    <dgm:cxn modelId="{0F4B07A0-90ED-0B40-9A4B-25A0D1290D64}" type="presParOf" srcId="{B7A1B0E5-CF0F-2D4C-8FC4-E46BB20BD2CC}" destId="{F059A9E9-FF4D-B44E-8CC8-0AB314ED3490}" srcOrd="3" destOrd="0" presId="urn:microsoft.com/office/officeart/2008/layout/VerticalCurvedList"/>
    <dgm:cxn modelId="{33F15930-ACD0-5E44-B169-63B202E90E9C}" type="presParOf" srcId="{B7A1B0E5-CF0F-2D4C-8FC4-E46BB20BD2CC}" destId="{67D1D6D0-CBA5-4048-99C5-97FDA5606183}" srcOrd="4" destOrd="0" presId="urn:microsoft.com/office/officeart/2008/layout/VerticalCurvedList"/>
    <dgm:cxn modelId="{A59F624D-ADD1-484E-A328-CBA56259509E}" type="presParOf" srcId="{67D1D6D0-CBA5-4048-99C5-97FDA5606183}" destId="{9444A0E2-FCE9-5842-B6CD-0FE34A23B721}" srcOrd="0" destOrd="0" presId="urn:microsoft.com/office/officeart/2008/layout/VerticalCurvedList"/>
    <dgm:cxn modelId="{84202376-1524-BF4C-82FF-DA9B0C1463B3}" type="presParOf" srcId="{B7A1B0E5-CF0F-2D4C-8FC4-E46BB20BD2CC}" destId="{693A7788-ECF4-B54B-A660-68B6D4504BB3}" srcOrd="5" destOrd="0" presId="urn:microsoft.com/office/officeart/2008/layout/VerticalCurvedList"/>
    <dgm:cxn modelId="{CC7434C4-E529-4042-91A8-6D36AEEDDAE6}" type="presParOf" srcId="{B7A1B0E5-CF0F-2D4C-8FC4-E46BB20BD2CC}" destId="{823B9FD2-4FC3-F940-ADE6-27D050A41C83}" srcOrd="6" destOrd="0" presId="urn:microsoft.com/office/officeart/2008/layout/VerticalCurvedList"/>
    <dgm:cxn modelId="{CA4D133F-E0D3-2946-8C72-C08A417A246C}" type="presParOf" srcId="{823B9FD2-4FC3-F940-ADE6-27D050A41C83}" destId="{1C0D7C87-EF34-1940-AAD9-BCAD033D6F25}" srcOrd="0" destOrd="0" presId="urn:microsoft.com/office/officeart/2008/layout/VerticalCurvedList"/>
    <dgm:cxn modelId="{F2326D7C-F4C0-1241-AF39-47E49381C3EA}" type="presParOf" srcId="{B7A1B0E5-CF0F-2D4C-8FC4-E46BB20BD2CC}" destId="{61DE5912-8EA7-2049-AB06-6E158ADA85AF}" srcOrd="7" destOrd="0" presId="urn:microsoft.com/office/officeart/2008/layout/VerticalCurvedList"/>
    <dgm:cxn modelId="{F3E024EE-49C7-0448-B8D3-7D4D185EBE0D}" type="presParOf" srcId="{B7A1B0E5-CF0F-2D4C-8FC4-E46BB20BD2CC}" destId="{F72661D5-1850-C749-8E45-569DAA4C2AED}" srcOrd="8" destOrd="0" presId="urn:microsoft.com/office/officeart/2008/layout/VerticalCurvedList"/>
    <dgm:cxn modelId="{7711AE5F-2436-6B49-BA18-46C822BED48C}" type="presParOf" srcId="{F72661D5-1850-C749-8E45-569DAA4C2AED}" destId="{C3CBD475-B3E6-5D47-BA9A-2D71309F0DB6}" srcOrd="0" destOrd="0" presId="urn:microsoft.com/office/officeart/2008/layout/VerticalCurvedList"/>
    <dgm:cxn modelId="{808965BA-9A14-B545-A2BB-82E97C1850E8}" type="presParOf" srcId="{B7A1B0E5-CF0F-2D4C-8FC4-E46BB20BD2CC}" destId="{EB565504-B7A6-474A-911A-09E29F5F5B45}" srcOrd="9" destOrd="0" presId="urn:microsoft.com/office/officeart/2008/layout/VerticalCurvedList"/>
    <dgm:cxn modelId="{C3CA507C-B169-4846-8EA1-E8923B98E427}" type="presParOf" srcId="{B7A1B0E5-CF0F-2D4C-8FC4-E46BB20BD2CC}" destId="{00C7B833-D1C6-524F-AA14-432C07848F04}" srcOrd="10" destOrd="0" presId="urn:microsoft.com/office/officeart/2008/layout/VerticalCurvedList"/>
    <dgm:cxn modelId="{46D220C5-8946-B44D-B387-D266C40E7E66}" type="presParOf" srcId="{00C7B833-D1C6-524F-AA14-432C07848F04}" destId="{3BB5BC94-B530-D04D-B899-3E96A45A458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4BDB8-87E9-694D-A3BD-C4C133B29AD3}">
      <dsp:nvSpPr>
        <dsp:cNvPr id="0" name=""/>
        <dsp:cNvSpPr/>
      </dsp:nvSpPr>
      <dsp:spPr>
        <a:xfrm>
          <a:off x="-5073256" y="-777216"/>
          <a:ext cx="6041739" cy="6041739"/>
        </a:xfrm>
        <a:prstGeom prst="blockArc">
          <a:avLst>
            <a:gd name="adj1" fmla="val 18900000"/>
            <a:gd name="adj2" fmla="val 2700000"/>
            <a:gd name="adj3" fmla="val 358"/>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59AA52-EBBE-2843-B5DA-CBF753EFDEC7}">
      <dsp:nvSpPr>
        <dsp:cNvPr id="0" name=""/>
        <dsp:cNvSpPr/>
      </dsp:nvSpPr>
      <dsp:spPr>
        <a:xfrm>
          <a:off x="622890" y="448730"/>
          <a:ext cx="10217208" cy="89746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23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be aware of key concepts and types of tools, </a:t>
          </a:r>
        </a:p>
      </dsp:txBody>
      <dsp:txXfrm>
        <a:off x="622890" y="448730"/>
        <a:ext cx="10217208" cy="897461"/>
      </dsp:txXfrm>
    </dsp:sp>
    <dsp:sp modelId="{ECD5CC35-3722-D94F-A932-CA12070896FB}">
      <dsp:nvSpPr>
        <dsp:cNvPr id="0" name=""/>
        <dsp:cNvSpPr/>
      </dsp:nvSpPr>
      <dsp:spPr>
        <a:xfrm>
          <a:off x="61977" y="336547"/>
          <a:ext cx="1121826" cy="11218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415BCF-42CB-254E-BFD5-E60238ADA3E3}">
      <dsp:nvSpPr>
        <dsp:cNvPr id="0" name=""/>
        <dsp:cNvSpPr/>
      </dsp:nvSpPr>
      <dsp:spPr>
        <a:xfrm>
          <a:off x="949117" y="1794922"/>
          <a:ext cx="9890980" cy="89746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23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consider what is known about these,  </a:t>
          </a:r>
        </a:p>
      </dsp:txBody>
      <dsp:txXfrm>
        <a:off x="949117" y="1794922"/>
        <a:ext cx="9890980" cy="897461"/>
      </dsp:txXfrm>
    </dsp:sp>
    <dsp:sp modelId="{FB0F45D2-B243-3948-8AC3-1A2BF2614D3C}">
      <dsp:nvSpPr>
        <dsp:cNvPr id="0" name=""/>
        <dsp:cNvSpPr/>
      </dsp:nvSpPr>
      <dsp:spPr>
        <a:xfrm>
          <a:off x="388204" y="1682739"/>
          <a:ext cx="1121826" cy="11218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8CE5923-7BD2-424E-8F23-E6066EDA776E}">
      <dsp:nvSpPr>
        <dsp:cNvPr id="0" name=""/>
        <dsp:cNvSpPr/>
      </dsp:nvSpPr>
      <dsp:spPr>
        <a:xfrm>
          <a:off x="622890" y="3141114"/>
          <a:ext cx="10217208" cy="89746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23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to have an approach that allows you to trial ways of teaching online and to understand the results (OU, 2017). </a:t>
          </a:r>
          <a:endParaRPr lang="et-EE" sz="2400" kern="1200" dirty="0">
            <a:solidFill>
              <a:schemeClr val="bg1"/>
            </a:solidFill>
          </a:endParaRPr>
        </a:p>
      </dsp:txBody>
      <dsp:txXfrm>
        <a:off x="622890" y="3141114"/>
        <a:ext cx="10217208" cy="897461"/>
      </dsp:txXfrm>
    </dsp:sp>
    <dsp:sp modelId="{0504A94F-3463-2744-BE29-DE7D4D1FA5B7}">
      <dsp:nvSpPr>
        <dsp:cNvPr id="0" name=""/>
        <dsp:cNvSpPr/>
      </dsp:nvSpPr>
      <dsp:spPr>
        <a:xfrm>
          <a:off x="61977" y="3028931"/>
          <a:ext cx="1121826" cy="11218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4D587-EC4B-E34E-9399-9F2ADE85EA1C}">
      <dsp:nvSpPr>
        <dsp:cNvPr id="0" name=""/>
        <dsp:cNvSpPr/>
      </dsp:nvSpPr>
      <dsp:spPr>
        <a:xfrm>
          <a:off x="-4743967" y="-727156"/>
          <a:ext cx="5650568" cy="5650568"/>
        </a:xfrm>
        <a:prstGeom prst="blockArc">
          <a:avLst>
            <a:gd name="adj1" fmla="val 18900000"/>
            <a:gd name="adj2" fmla="val 2700000"/>
            <a:gd name="adj3" fmla="val 382"/>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F4C719-2A7C-7746-B5A5-530C8BC8DA4D}">
      <dsp:nvSpPr>
        <dsp:cNvPr id="0" name=""/>
        <dsp:cNvSpPr/>
      </dsp:nvSpPr>
      <dsp:spPr>
        <a:xfrm>
          <a:off x="396759" y="262182"/>
          <a:ext cx="9953834" cy="5246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Create a schedule </a:t>
          </a:r>
          <a:endParaRPr lang="et-EE" sz="2400" kern="1200" dirty="0">
            <a:solidFill>
              <a:schemeClr val="bg1"/>
            </a:solidFill>
          </a:endParaRPr>
        </a:p>
      </dsp:txBody>
      <dsp:txXfrm>
        <a:off x="396759" y="262182"/>
        <a:ext cx="9953834" cy="524699"/>
      </dsp:txXfrm>
    </dsp:sp>
    <dsp:sp modelId="{C8E57903-0406-4A4B-88EF-CCBCDD4A2C88}">
      <dsp:nvSpPr>
        <dsp:cNvPr id="0" name=""/>
        <dsp:cNvSpPr/>
      </dsp:nvSpPr>
      <dsp:spPr>
        <a:xfrm>
          <a:off x="68822" y="196594"/>
          <a:ext cx="655874" cy="6558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59A9E9-FF4D-B44E-8CC8-0AB314ED3490}">
      <dsp:nvSpPr>
        <dsp:cNvPr id="0" name=""/>
        <dsp:cNvSpPr/>
      </dsp:nvSpPr>
      <dsp:spPr>
        <a:xfrm>
          <a:off x="828774" y="1048980"/>
          <a:ext cx="9577849" cy="5246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Keep learners informed </a:t>
          </a:r>
          <a:endParaRPr lang="et-EE" sz="2400" kern="1200" dirty="0">
            <a:solidFill>
              <a:schemeClr val="bg1"/>
            </a:solidFill>
          </a:endParaRPr>
        </a:p>
      </dsp:txBody>
      <dsp:txXfrm>
        <a:off x="828774" y="1048980"/>
        <a:ext cx="9577849" cy="524699"/>
      </dsp:txXfrm>
    </dsp:sp>
    <dsp:sp modelId="{9444A0E2-FCE9-5842-B6CD-0FE34A23B721}">
      <dsp:nvSpPr>
        <dsp:cNvPr id="0" name=""/>
        <dsp:cNvSpPr/>
      </dsp:nvSpPr>
      <dsp:spPr>
        <a:xfrm>
          <a:off x="444806" y="983392"/>
          <a:ext cx="655874" cy="6558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93A7788-ECF4-B54B-A660-68B6D4504BB3}">
      <dsp:nvSpPr>
        <dsp:cNvPr id="0" name=""/>
        <dsp:cNvSpPr/>
      </dsp:nvSpPr>
      <dsp:spPr>
        <a:xfrm>
          <a:off x="888141" y="1835778"/>
          <a:ext cx="9462452" cy="5246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Foster a sense of community </a:t>
          </a:r>
          <a:endParaRPr lang="et-EE" sz="2400" kern="1200" dirty="0">
            <a:solidFill>
              <a:schemeClr val="bg1"/>
            </a:solidFill>
          </a:endParaRPr>
        </a:p>
      </dsp:txBody>
      <dsp:txXfrm>
        <a:off x="888141" y="1835778"/>
        <a:ext cx="9462452" cy="524699"/>
      </dsp:txXfrm>
    </dsp:sp>
    <dsp:sp modelId="{1C0D7C87-EF34-1940-AAD9-BCAD033D6F25}">
      <dsp:nvSpPr>
        <dsp:cNvPr id="0" name=""/>
        <dsp:cNvSpPr/>
      </dsp:nvSpPr>
      <dsp:spPr>
        <a:xfrm>
          <a:off x="560203" y="1770190"/>
          <a:ext cx="655874" cy="6558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1DE5912-8EA7-2049-AB06-6E158ADA85AF}">
      <dsp:nvSpPr>
        <dsp:cNvPr id="0" name=""/>
        <dsp:cNvSpPr/>
      </dsp:nvSpPr>
      <dsp:spPr>
        <a:xfrm>
          <a:off x="772744" y="2622576"/>
          <a:ext cx="9577849" cy="5246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Ask for feedback </a:t>
          </a:r>
          <a:endParaRPr lang="et-EE" sz="2400" kern="1200" dirty="0">
            <a:solidFill>
              <a:schemeClr val="bg1"/>
            </a:solidFill>
          </a:endParaRPr>
        </a:p>
      </dsp:txBody>
      <dsp:txXfrm>
        <a:off x="772744" y="2622576"/>
        <a:ext cx="9577849" cy="524699"/>
      </dsp:txXfrm>
    </dsp:sp>
    <dsp:sp modelId="{C3CBD475-B3E6-5D47-BA9A-2D71309F0DB6}">
      <dsp:nvSpPr>
        <dsp:cNvPr id="0" name=""/>
        <dsp:cNvSpPr/>
      </dsp:nvSpPr>
      <dsp:spPr>
        <a:xfrm>
          <a:off x="444806" y="2556988"/>
          <a:ext cx="655874" cy="6558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565504-B7A6-474A-911A-09E29F5F5B45}">
      <dsp:nvSpPr>
        <dsp:cNvPr id="0" name=""/>
        <dsp:cNvSpPr/>
      </dsp:nvSpPr>
      <dsp:spPr>
        <a:xfrm>
          <a:off x="396759" y="3409374"/>
          <a:ext cx="9953834" cy="5246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481"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solidFill>
                <a:schemeClr val="bg1"/>
              </a:solidFill>
            </a:rPr>
            <a:t>Recognise diversity (OU, 2017). </a:t>
          </a:r>
        </a:p>
      </dsp:txBody>
      <dsp:txXfrm>
        <a:off x="396759" y="3409374"/>
        <a:ext cx="9953834" cy="524699"/>
      </dsp:txXfrm>
    </dsp:sp>
    <dsp:sp modelId="{3BB5BC94-B530-D04D-B899-3E96A45A4582}">
      <dsp:nvSpPr>
        <dsp:cNvPr id="0" name=""/>
        <dsp:cNvSpPr/>
      </dsp:nvSpPr>
      <dsp:spPr>
        <a:xfrm>
          <a:off x="68822" y="3343786"/>
          <a:ext cx="655874" cy="6558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736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3"/>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3"/>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13"/>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24" name="Google Shape;24;p13"/>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23"/>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3"/>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3" name="Google Shape;93;p23"/>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95" name="Google Shape;95;p23"/>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9" name="Google Shape;29;p1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31" name="Google Shape;31;p14"/>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5"/>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5"/>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6" name="Google Shape;36;p1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38" name="Google Shape;38;p1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1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4" name="Google Shape;44;p1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46" name="Google Shape;46;p1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60" name="Google Shape;60;p1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8"/>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8"/>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66" name="Google Shape;66;p1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0"/>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0"/>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2000"/>
              <a:buFont typeface="Gill Sans"/>
              <a:buNone/>
              <a:defRPr sz="2000" b="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71" name="Google Shape;71;p20"/>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2" name="Google Shape;72;p2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74" name="Google Shape;74;p2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Gill Sans"/>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a:spLocks noGrp="1"/>
          </p:cNvSpPr>
          <p:nvPr>
            <p:ph type="pic" idx="2"/>
          </p:nvPr>
        </p:nvSpPr>
        <p:spPr>
          <a:xfrm>
            <a:off x="447817" y="599725"/>
            <a:ext cx="11290859" cy="3557252"/>
          </a:xfrm>
          <a:prstGeom prst="rect">
            <a:avLst/>
          </a:prstGeom>
          <a:noFill/>
          <a:ln>
            <a:noFill/>
          </a:ln>
        </p:spPr>
      </p:sp>
      <p:sp>
        <p:nvSpPr>
          <p:cNvPr id="78" name="Google Shape;78;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9" name="Google Shape;79;p2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81" name="Google Shape;81;p2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2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6" name="Google Shape;86;p2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88" name="Google Shape;88;p2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2"/>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r>
              <a:rPr lang="en-GB"/>
              <a:t>AAA</a:t>
            </a:r>
            <a:endParaRPr/>
          </a:p>
        </p:txBody>
      </p:sp>
      <p:sp>
        <p:nvSpPr>
          <p:cNvPr id="14" name="Google Shape;14;p1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ssistant-erasm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hyperlink" Target="https://www.greatschoolspartnership.org/resources/elements-of-effective-instruc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itdl.org/journal/jan_05/article01.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icon-library.com/"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icon-library.com/"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icon-library.com/"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icon-library.com/"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icon-library.com/"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reatschoolspartnership.org/resources/elements-of-effective-instruction/"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857416" y="3877931"/>
            <a:ext cx="10993549" cy="1475013"/>
          </a:xfrm>
          <a:prstGeom prst="rect">
            <a:avLst/>
          </a:prstGeom>
          <a:noFill/>
          <a:ln>
            <a:noFill/>
          </a:ln>
        </p:spPr>
        <p:txBody>
          <a:bodyPr spcFirstLastPara="1" wrap="square" lIns="91425" tIns="45700" rIns="91425" bIns="45700" anchor="b" anchorCtr="0">
            <a:normAutofit/>
          </a:bodyPr>
          <a:lstStyle/>
          <a:p>
            <a:pPr>
              <a:buClr>
                <a:schemeClr val="lt1"/>
              </a:buClr>
            </a:pPr>
            <a:r>
              <a:rPr lang="en-US" sz="3600" dirty="0">
                <a:solidFill>
                  <a:schemeClr val="bg1"/>
                </a:solidFill>
              </a:rPr>
              <a:t>Online Learning Strategies and Models</a:t>
            </a:r>
            <a:br>
              <a:rPr lang="en-EE" sz="3600" dirty="0">
                <a:solidFill>
                  <a:schemeClr val="bg1"/>
                </a:solidFill>
              </a:rPr>
            </a:br>
            <a:endParaRPr lang="en-US" dirty="0">
              <a:solidFill>
                <a:schemeClr val="bg1"/>
              </a:solidFill>
            </a:endParaRPr>
          </a:p>
        </p:txBody>
      </p:sp>
      <p:sp>
        <p:nvSpPr>
          <p:cNvPr id="103" name="Google Shape;103;p1"/>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72"/>
              <a:buNone/>
              <a:tabLst>
                <a:tab pos="10764838" algn="r"/>
              </a:tabLst>
            </a:pPr>
            <a:r>
              <a:rPr lang="lt-LT" dirty="0"/>
              <a:t>Sirje Virkus (</a:t>
            </a:r>
            <a:r>
              <a:rPr lang="lt-LT" dirty="0" err="1"/>
              <a:t>sirje.virkus</a:t>
            </a:r>
            <a:r>
              <a:rPr lang="en-GB" dirty="0"/>
              <a:t>@</a:t>
            </a:r>
            <a:r>
              <a:rPr lang="en-GB" dirty="0" err="1"/>
              <a:t>tlu.ee</a:t>
            </a:r>
            <a:r>
              <a:rPr lang="en-GB" dirty="0"/>
              <a:t>)</a:t>
            </a:r>
            <a:r>
              <a:rPr lang="lt-LT" dirty="0"/>
              <a:t>	</a:t>
            </a:r>
            <a:r>
              <a:rPr lang="lt-LT" dirty="0">
                <a:hlinkClick r:id="rId3"/>
              </a:rPr>
              <a:t>https://www.assistant-erasmus.eu</a:t>
            </a:r>
            <a:endParaRPr dirty="0"/>
          </a:p>
        </p:txBody>
      </p:sp>
      <p:pic>
        <p:nvPicPr>
          <p:cNvPr id="106" name="Google Shape;106;p1" descr="https://lh3.googleusercontent.com/GXefnIV0a9tEB84iafg5Y1S8wLel7A0hM_aSpB-rynzKlwnb5Mo0AmgxbKou2jdJR1zA8avAlNXUUBUCpdmTdmW2FybjWhcFS9EvcrxATTgnFrUc7lakH1Xmf4WMm5v-WagOzQZtY-JnAvH8oa4-o7N7CgKZb-KJ4O-174e3SQrLb9X6AEV49vZADYmoet4A"/>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19124" y="652463"/>
            <a:ext cx="3073821" cy="652462"/>
          </a:xfrm>
          <a:prstGeom prst="rect">
            <a:avLst/>
          </a:prstGeom>
          <a:noFill/>
          <a:ln>
            <a:noFill/>
          </a:ln>
        </p:spPr>
      </p:pic>
      <p:pic>
        <p:nvPicPr>
          <p:cNvPr id="107" name="Google Shape;107;p1" descr="https://lh3.googleusercontent.com/T0OGVdWT7bwo_N5a-dsXylhSyy5MqHnjHR7frCwnBcRTmp--JnY6Iz0BFmJwzpBl4ajSoI-HaxNbqTDEMz9CEsX-xhOS9EqIrq1d4w3lAzGIsM2PKLpwMKgiNCg_XySx07K7WPp2DQzzPpubKqSxIEZR5p0k4VaipK1JV8n-M9mWLETsyus8et0LqHVmf57o"/>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8718550" y="639762"/>
            <a:ext cx="2589730" cy="8270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E02-DA31-5A5C-F036-C6AA142FD362}"/>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594C6113-5FE6-9A38-5CD8-02280E296F24}"/>
              </a:ext>
            </a:extLst>
          </p:cNvPr>
          <p:cNvSpPr>
            <a:spLocks noGrp="1"/>
          </p:cNvSpPr>
          <p:nvPr>
            <p:ph type="body" idx="1"/>
          </p:nvPr>
        </p:nvSpPr>
        <p:spPr/>
        <p:txBody>
          <a:bodyPr/>
          <a:lstStyle/>
          <a:p>
            <a:pPr marL="0" indent="0">
              <a:buFont typeface="Arial" panose="020B0604020202020204" pitchFamily="34" charset="0"/>
              <a:buNone/>
            </a:pPr>
            <a:r>
              <a:rPr lang="en-US" altLang="en-EE" sz="1800" dirty="0"/>
              <a:t>[1] </a:t>
            </a:r>
            <a:r>
              <a:rPr lang="en-US" altLang="en-EE" sz="1800" dirty="0" err="1"/>
              <a:t>Ausubel</a:t>
            </a:r>
            <a:r>
              <a:rPr lang="en-US" altLang="en-EE" sz="1800" dirty="0"/>
              <a:t>, D.P. (1960). Use of advance </a:t>
            </a:r>
            <a:r>
              <a:rPr lang="en-US" altLang="en-EE" sz="1800" dirty="0" err="1"/>
              <a:t>organisers</a:t>
            </a:r>
            <a:r>
              <a:rPr lang="en-US" altLang="en-EE" sz="1800" dirty="0"/>
              <a:t> in the learning and retention of meaningful material. </a:t>
            </a:r>
            <a:r>
              <a:rPr lang="en-US" altLang="en-EE" sz="1800" i="1" dirty="0"/>
              <a:t>Journal of Educational Psychology</a:t>
            </a:r>
            <a:r>
              <a:rPr lang="en-US" altLang="en-EE" sz="1800" dirty="0"/>
              <a:t>, 51 (5), 267–72. </a:t>
            </a:r>
          </a:p>
          <a:p>
            <a:pPr marL="0" indent="0">
              <a:buFont typeface="Arial" panose="020B0604020202020204" pitchFamily="34" charset="0"/>
              <a:buNone/>
            </a:pPr>
            <a:r>
              <a:rPr lang="en-US" altLang="en-EE" sz="1800" dirty="0"/>
              <a:t>[2] Beasley, J.G. and Beck, D.E. (2017). Defining Differentiation in Cyber Schools: What Online Teachers Say. </a:t>
            </a:r>
            <a:r>
              <a:rPr lang="en-US" altLang="en-EE" sz="1800" i="1" dirty="0" err="1"/>
              <a:t>TechTrends</a:t>
            </a:r>
            <a:r>
              <a:rPr lang="en-US" altLang="en-EE" sz="1800" dirty="0"/>
              <a:t>, 61 (6), 550–59. </a:t>
            </a:r>
          </a:p>
          <a:p>
            <a:pPr marL="0" indent="0">
              <a:buFont typeface="Arial" panose="020B0604020202020204" pitchFamily="34" charset="0"/>
              <a:buNone/>
            </a:pPr>
            <a:r>
              <a:rPr lang="en-US" altLang="en-EE" sz="1800" dirty="0"/>
              <a:t>[3] Bruner, J.S. (1966). Toward a Theory of Instruction, Cambridge, MA, Harvard University Press. </a:t>
            </a:r>
          </a:p>
          <a:p>
            <a:pPr marL="0" indent="0">
              <a:buFont typeface="Arial" panose="020B0604020202020204" pitchFamily="34" charset="0"/>
              <a:buNone/>
            </a:pPr>
            <a:r>
              <a:rPr lang="en-US" altLang="en-EE" sz="1800" dirty="0"/>
              <a:t>[4] Donovan, J., </a:t>
            </a:r>
            <a:r>
              <a:rPr lang="en-US" altLang="en-EE" sz="1800" dirty="0" err="1"/>
              <a:t>Mader</a:t>
            </a:r>
            <a:r>
              <a:rPr lang="en-US" altLang="en-EE" sz="1800" dirty="0"/>
              <a:t>, C.E. and </a:t>
            </a:r>
            <a:r>
              <a:rPr lang="en-US" altLang="en-EE" sz="1800" dirty="0" err="1"/>
              <a:t>Shinsky</a:t>
            </a:r>
            <a:r>
              <a:rPr lang="en-US" altLang="en-EE" sz="1800" dirty="0"/>
              <a:t>, J. (2006). Constructive student feedback: Online vs. traditional course evaluations. </a:t>
            </a:r>
            <a:r>
              <a:rPr lang="en-US" altLang="en-EE" sz="1800" i="1" dirty="0"/>
              <a:t>Journal of Interactive Online Learning</a:t>
            </a:r>
            <a:r>
              <a:rPr lang="en-US" altLang="en-EE" sz="1800" dirty="0"/>
              <a:t>, 5 (3), 283–96. </a:t>
            </a:r>
          </a:p>
          <a:p>
            <a:pPr marL="0" indent="0">
              <a:buFont typeface="Arial" panose="020B0604020202020204" pitchFamily="34" charset="0"/>
              <a:buNone/>
            </a:pPr>
            <a:r>
              <a:rPr lang="en-US" altLang="en-EE" sz="1800" dirty="0"/>
              <a:t>[5] Great School (2020). Partnership. </a:t>
            </a:r>
            <a:r>
              <a:rPr lang="en-US" altLang="en-EE" sz="1800" dirty="0">
                <a:hlinkClick r:id="rId2"/>
              </a:rPr>
              <a:t>The Elements of Effective Instruction.</a:t>
            </a:r>
            <a:endParaRPr lang="en-US" altLang="en-EE" sz="1800" dirty="0"/>
          </a:p>
          <a:p>
            <a:pPr marL="0" indent="0">
              <a:buFont typeface="Arial" panose="020B0604020202020204" pitchFamily="34" charset="0"/>
              <a:buNone/>
            </a:pPr>
            <a:r>
              <a:rPr lang="en-US" altLang="en-EE" sz="1800" dirty="0"/>
              <a:t>[6] Jones, M.H. and Gallen, A-M. (2016). Peer observation, feedback and reflection for development of practice in synchronous online teaching. </a:t>
            </a:r>
            <a:r>
              <a:rPr lang="en-US" altLang="en-EE" sz="1800" i="1" dirty="0"/>
              <a:t>Innovations in Education and Teaching International</a:t>
            </a:r>
            <a:r>
              <a:rPr lang="en-US" altLang="en-EE" sz="1800" dirty="0"/>
              <a:t>, 53 (6),616–26. </a:t>
            </a:r>
          </a:p>
          <a:p>
            <a:pPr marL="123444" indent="0">
              <a:buNone/>
            </a:pPr>
            <a:endParaRPr lang="en-EE" dirty="0"/>
          </a:p>
        </p:txBody>
      </p:sp>
      <p:sp>
        <p:nvSpPr>
          <p:cNvPr id="4" name="Slide Number Placeholder 3">
            <a:extLst>
              <a:ext uri="{FF2B5EF4-FFF2-40B4-BE49-F238E27FC236}">
                <a16:creationId xmlns:a16="http://schemas.microsoft.com/office/drawing/2014/main" id="{A1001504-2D9D-424E-9066-EF48D4E175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429331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E02-DA31-5A5C-F036-C6AA142FD362}"/>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594C6113-5FE6-9A38-5CD8-02280E296F24}"/>
              </a:ext>
            </a:extLst>
          </p:cNvPr>
          <p:cNvSpPr>
            <a:spLocks noGrp="1"/>
          </p:cNvSpPr>
          <p:nvPr>
            <p:ph type="body" idx="1"/>
          </p:nvPr>
        </p:nvSpPr>
        <p:spPr/>
        <p:txBody>
          <a:bodyPr/>
          <a:lstStyle/>
          <a:p>
            <a:pPr marL="0" indent="0">
              <a:buFont typeface="Arial" panose="020B0604020202020204" pitchFamily="34" charset="0"/>
              <a:buNone/>
            </a:pPr>
            <a:r>
              <a:rPr lang="en-US" altLang="en-EE" sz="1800" dirty="0"/>
              <a:t>[7] </a:t>
            </a:r>
            <a:r>
              <a:rPr lang="en-GB" altLang="en-EE" sz="1800" dirty="0"/>
              <a:t>Open University (2017). Take your teaching online. The Open University.</a:t>
            </a:r>
          </a:p>
          <a:p>
            <a:pPr marL="0" indent="0">
              <a:buFont typeface="Arial" panose="020B0604020202020204" pitchFamily="34" charset="0"/>
              <a:buNone/>
            </a:pPr>
            <a:r>
              <a:rPr lang="en-US" altLang="en-EE" sz="1800" dirty="0"/>
              <a:t>[8] </a:t>
            </a:r>
            <a:r>
              <a:rPr lang="en-GB" altLang="en-EE" sz="1800" dirty="0"/>
              <a:t>Piaget, J. (1957) ‘The Child and Modern Physics’, Scientific American, vol. 196, no. 3, pp. 46–51. </a:t>
            </a:r>
          </a:p>
          <a:p>
            <a:pPr marL="0" indent="0">
              <a:buFont typeface="Arial" panose="020B0604020202020204" pitchFamily="34" charset="0"/>
              <a:buNone/>
            </a:pPr>
            <a:r>
              <a:rPr lang="en-US" altLang="en-EE" sz="1800" dirty="0"/>
              <a:t>[9] </a:t>
            </a:r>
            <a:r>
              <a:rPr lang="en-GB" altLang="en-EE" sz="1800" dirty="0"/>
              <a:t>Skinner, B.F. (1968) The Technology of Teaching, New York, NY, Appleton-Century- Crofts. </a:t>
            </a:r>
          </a:p>
          <a:p>
            <a:pPr marL="0" indent="0">
              <a:buFont typeface="Arial" panose="020B0604020202020204" pitchFamily="34" charset="0"/>
              <a:buNone/>
            </a:pPr>
            <a:r>
              <a:rPr lang="en-US" altLang="en-EE" sz="1800" dirty="0"/>
              <a:t>[10] </a:t>
            </a:r>
            <a:r>
              <a:rPr lang="en-GB" altLang="en-EE" sz="1800" dirty="0"/>
              <a:t>Thorndike, E.L., Bregman, E.O., Tilton, J.W. and Woodyard, E. (1928) Adult Learning, New York, NY, Macmillan. </a:t>
            </a:r>
          </a:p>
          <a:p>
            <a:pPr marL="0" indent="0">
              <a:buFont typeface="Arial" panose="020B0604020202020204" pitchFamily="34" charset="0"/>
              <a:buNone/>
            </a:pPr>
            <a:r>
              <a:rPr lang="en-US" altLang="en-EE" sz="1800" dirty="0"/>
              <a:t>[11] </a:t>
            </a:r>
            <a:r>
              <a:rPr lang="en-GB" altLang="en-EE" sz="1800" dirty="0"/>
              <a:t>Siemens, G. (2005) ‘Connectivism: A Learning Theory for the Digital Age’, International Journal of Instructional Technology and Distance Learning, vol. 2, no. 1 [Online]. </a:t>
            </a:r>
            <a:r>
              <a:rPr lang="en-GB" altLang="en-EE" sz="1800" dirty="0">
                <a:hlinkClick r:id="rId2"/>
              </a:rPr>
              <a:t>http://www.itdl.org/journal/jan_05/article01.htm</a:t>
            </a:r>
            <a:r>
              <a:rPr lang="en-GB" altLang="en-EE" sz="1800" dirty="0"/>
              <a:t> </a:t>
            </a:r>
          </a:p>
          <a:p>
            <a:pPr marL="0" indent="0">
              <a:buFont typeface="Arial" panose="020B0604020202020204" pitchFamily="34" charset="0"/>
              <a:buNone/>
            </a:pPr>
            <a:r>
              <a:rPr lang="en-US" altLang="en-EE" sz="1800" dirty="0"/>
              <a:t>[12] </a:t>
            </a:r>
            <a:r>
              <a:rPr lang="en-GB" altLang="en-EE" sz="1800" dirty="0"/>
              <a:t>Vygotsky, L.S. (1986) Thought and Language (trans. from Russian and revised and edited by A. </a:t>
            </a:r>
            <a:r>
              <a:rPr lang="en-GB" altLang="en-EE" sz="1800" dirty="0" err="1"/>
              <a:t>Kozulin</a:t>
            </a:r>
            <a:r>
              <a:rPr lang="en-GB" altLang="en-EE" sz="1800" dirty="0"/>
              <a:t>), Cambridge, MA, MIT Press. </a:t>
            </a:r>
          </a:p>
          <a:p>
            <a:pPr marL="0" indent="0">
              <a:buFont typeface="Arial" panose="020B0604020202020204" pitchFamily="34" charset="0"/>
              <a:buNone/>
            </a:pPr>
            <a:r>
              <a:rPr lang="en-US" altLang="en-EE" sz="1800" dirty="0"/>
              <a:t>[13] Wenger, E. (1998). Communities of practice: Learning as a social system. </a:t>
            </a:r>
            <a:r>
              <a:rPr lang="en-US" altLang="en-EE" sz="1800" i="1" dirty="0"/>
              <a:t>Systems Thinker</a:t>
            </a:r>
            <a:r>
              <a:rPr lang="en-US" altLang="en-EE" sz="1800" dirty="0"/>
              <a:t>, </a:t>
            </a:r>
            <a:r>
              <a:rPr lang="en-US" altLang="en-EE" sz="1800" i="1" dirty="0"/>
              <a:t>9</a:t>
            </a:r>
            <a:r>
              <a:rPr lang="en-US" altLang="en-EE" sz="1800" dirty="0"/>
              <a:t>(5), 2-3.</a:t>
            </a:r>
            <a:endParaRPr lang="lt-LT" altLang="en-EE" sz="1800" dirty="0"/>
          </a:p>
          <a:p>
            <a:pPr marL="0" indent="0">
              <a:buFont typeface="Arial" panose="020B0604020202020204" pitchFamily="34" charset="0"/>
              <a:buNone/>
            </a:pPr>
            <a:endParaRPr lang="en-EE" dirty="0"/>
          </a:p>
        </p:txBody>
      </p:sp>
      <p:sp>
        <p:nvSpPr>
          <p:cNvPr id="4" name="Slide Number Placeholder 3">
            <a:extLst>
              <a:ext uri="{FF2B5EF4-FFF2-40B4-BE49-F238E27FC236}">
                <a16:creationId xmlns:a16="http://schemas.microsoft.com/office/drawing/2014/main" id="{A1001504-2D9D-424E-9066-EF48D4E175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2978350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Thank you for attention </a:t>
            </a:r>
            <a:endParaRPr/>
          </a:p>
        </p:txBody>
      </p:sp>
      <p:sp>
        <p:nvSpPr>
          <p:cNvPr id="203" name="Google Shape;203;p11"/>
          <p:cNvSpPr txBox="1">
            <a:spLocks noGrp="1"/>
          </p:cNvSpPr>
          <p:nvPr>
            <p:ph type="body" idx="1"/>
          </p:nvPr>
        </p:nvSpPr>
        <p:spPr>
          <a:xfrm>
            <a:off x="581192" y="1962046"/>
            <a:ext cx="11029500" cy="3678300"/>
          </a:xfrm>
          <a:prstGeom prst="rect">
            <a:avLst/>
          </a:prstGeom>
          <a:noFill/>
          <a:ln>
            <a:noFill/>
          </a:ln>
        </p:spPr>
        <p:txBody>
          <a:bodyPr spcFirstLastPara="1" wrap="square" lIns="91425" tIns="45700" rIns="91425" bIns="45700" anchor="ctr" anchorCtr="0">
            <a:normAutofit/>
          </a:bodyPr>
          <a:lstStyle/>
          <a:p>
            <a:pPr marL="306000" lvl="0" indent="-200844" algn="l" rtl="0">
              <a:spcBef>
                <a:spcPts val="0"/>
              </a:spcBef>
              <a:spcAft>
                <a:spcPts val="0"/>
              </a:spcAft>
              <a:buSzPts val="1656"/>
              <a:buNone/>
            </a:pPr>
            <a:endParaRPr/>
          </a:p>
        </p:txBody>
      </p:sp>
      <p:pic>
        <p:nvPicPr>
          <p:cNvPr id="204" name="Google Shape;204;p11" descr="https://lh3.googleusercontent.com/T0OGVdWT7bwo_N5a-dsXylhSyy5MqHnjHR7frCwnBcRTmp--JnY6Iz0BFmJwzpBl4ajSoI-HaxNbqTDEMz9CEsX-xhOS9EqIrq1d4w3lAzGIsM2PKLpwMKgiNCg_XySx07K7WPp2DQzzPpubKqSxIEZR5p0k4VaipK1JV8n-M9mWLETsyus8et0LqHVmf57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0067925" y="6052803"/>
            <a:ext cx="1602707" cy="515994"/>
          </a:xfrm>
          <a:prstGeom prst="rect">
            <a:avLst/>
          </a:prstGeom>
          <a:noFill/>
          <a:ln>
            <a:noFill/>
          </a:ln>
        </p:spPr>
      </p:pic>
      <p:pic>
        <p:nvPicPr>
          <p:cNvPr id="205" name="Google Shape;205;p11"/>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39262" y="6039852"/>
            <a:ext cx="2310698" cy="484773"/>
          </a:xfrm>
          <a:prstGeom prst="rect">
            <a:avLst/>
          </a:prstGeom>
          <a:noFill/>
          <a:ln>
            <a:noFill/>
          </a:ln>
        </p:spPr>
      </p:pic>
      <p:sp>
        <p:nvSpPr>
          <p:cNvPr id="207" name="Google Shape;207;p11"/>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cxnSp>
        <p:nvCxnSpPr>
          <p:cNvPr id="208" name="Google Shape;208;p11"/>
          <p:cNvCxnSpPr/>
          <p:nvPr/>
        </p:nvCxnSpPr>
        <p:spPr>
          <a:xfrm rot="10800000" flipH="1">
            <a:off x="0" y="5886450"/>
            <a:ext cx="12192000" cy="9525"/>
          </a:xfrm>
          <a:prstGeom prst="straightConnector1">
            <a:avLst/>
          </a:prstGeom>
          <a:noFill/>
          <a:ln w="12700" cap="rnd" cmpd="sng">
            <a:solidFill>
              <a:srgbClr val="848F98"/>
            </a:solidFill>
            <a:prstDash val="solid"/>
            <a:round/>
            <a:headEnd type="none" w="sm" len="sm"/>
            <a:tailEnd type="none" w="sm" len="sm"/>
          </a:ln>
        </p:spPr>
      </p:cxnSp>
      <p:pic>
        <p:nvPicPr>
          <p:cNvPr id="209" name="Google Shape;209;p11"/>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843463" y="3667625"/>
            <a:ext cx="10144125" cy="12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BD50220-F71B-3B20-53A5-5FD0D9028160}"/>
              </a:ext>
            </a:extLst>
          </p:cNvPr>
          <p:cNvSpPr>
            <a:spLocks noGrp="1" noChangeArrowheads="1"/>
          </p:cNvSpPr>
          <p:nvPr>
            <p:ph type="title"/>
          </p:nvPr>
        </p:nvSpPr>
        <p:spPr/>
        <p:txBody>
          <a:bodyPr>
            <a:normAutofit/>
          </a:bodyPr>
          <a:lstStyle/>
          <a:p>
            <a:r>
              <a:rPr lang="en-US" altLang="en-EE" sz="3200" dirty="0">
                <a:latin typeface="Segoe UI Historic" panose="020B0502040204020203" pitchFamily="34" charset="0"/>
                <a:ea typeface="Segoe UI Historic" panose="020B0502040204020203" pitchFamily="34" charset="0"/>
                <a:cs typeface="Segoe UI Historic" panose="020B0502040204020203" pitchFamily="34" charset="0"/>
              </a:rPr>
              <a:t>Principles of Effective Online Teaching </a:t>
            </a:r>
            <a:endParaRPr lang="et-EE" altLang="en-EE" sz="32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 name="Text Placeholder 2">
            <a:extLst>
              <a:ext uri="{FF2B5EF4-FFF2-40B4-BE49-F238E27FC236}">
                <a16:creationId xmlns:a16="http://schemas.microsoft.com/office/drawing/2014/main" id="{08E98239-CCC9-BF65-BAF2-B1600C0E3699}"/>
              </a:ext>
            </a:extLst>
          </p:cNvPr>
          <p:cNvSpPr>
            <a:spLocks noGrp="1"/>
          </p:cNvSpPr>
          <p:nvPr>
            <p:ph type="body" idx="1"/>
          </p:nvPr>
        </p:nvSpPr>
        <p:spPr/>
        <p:txBody>
          <a:bodyPr/>
          <a:lstStyle/>
          <a:p>
            <a:pPr marL="123444" indent="0">
              <a:buNone/>
            </a:pPr>
            <a:endParaRPr lang="en-EE" dirty="0"/>
          </a:p>
        </p:txBody>
      </p:sp>
      <p:graphicFrame>
        <p:nvGraphicFramePr>
          <p:cNvPr id="5" name="Diagram 4">
            <a:extLst>
              <a:ext uri="{FF2B5EF4-FFF2-40B4-BE49-F238E27FC236}">
                <a16:creationId xmlns:a16="http://schemas.microsoft.com/office/drawing/2014/main" id="{B933E3E2-1652-4B9A-0495-E25791498EF8}"/>
              </a:ext>
            </a:extLst>
          </p:cNvPr>
          <p:cNvGraphicFramePr/>
          <p:nvPr>
            <p:extLst>
              <p:ext uri="{D42A27DB-BD31-4B8C-83A1-F6EECF244321}">
                <p14:modId xmlns:p14="http://schemas.microsoft.com/office/powerpoint/2010/main" val="659784757"/>
              </p:ext>
            </p:extLst>
          </p:nvPr>
        </p:nvGraphicFramePr>
        <p:xfrm>
          <a:off x="581192" y="1860332"/>
          <a:ext cx="10901971" cy="4487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11F39088-6F95-2231-D393-56692959A8A4}"/>
              </a:ext>
            </a:extLst>
          </p:cNvPr>
          <p:cNvSpPr>
            <a:spLocks noGrp="1" noChangeArrowheads="1"/>
          </p:cNvSpPr>
          <p:nvPr>
            <p:ph type="title"/>
          </p:nvPr>
        </p:nvSpPr>
        <p:spPr/>
        <p:txBody>
          <a:bodyPr>
            <a:normAutofit/>
          </a:bodyPr>
          <a:lstStyle/>
          <a:p>
            <a:r>
              <a:rPr lang="en-US" altLang="en-EE" sz="3200" dirty="0"/>
              <a:t>Principles of Effective Online Teaching </a:t>
            </a:r>
          </a:p>
        </p:txBody>
      </p:sp>
      <p:graphicFrame>
        <p:nvGraphicFramePr>
          <p:cNvPr id="4" name="Content Placeholder 3">
            <a:extLst>
              <a:ext uri="{FF2B5EF4-FFF2-40B4-BE49-F238E27FC236}">
                <a16:creationId xmlns:a16="http://schemas.microsoft.com/office/drawing/2014/main" id="{787CF3FB-B95A-32AE-9003-A082CB5BD2BF}"/>
              </a:ext>
            </a:extLst>
          </p:cNvPr>
          <p:cNvGraphicFramePr>
            <a:graphicFrameLocks noGrp="1"/>
          </p:cNvGraphicFramePr>
          <p:nvPr>
            <p:ph idx="1"/>
            <p:extLst>
              <p:ext uri="{D42A27DB-BD31-4B8C-83A1-F6EECF244321}">
                <p14:modId xmlns:p14="http://schemas.microsoft.com/office/powerpoint/2010/main" val="1394469708"/>
              </p:ext>
            </p:extLst>
          </p:nvPr>
        </p:nvGraphicFramePr>
        <p:xfrm>
          <a:off x="945930" y="1975945"/>
          <a:ext cx="10407869" cy="419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DC53F197-D1B9-7A67-5AF1-88DB27704B20}"/>
              </a:ext>
            </a:extLst>
          </p:cNvPr>
          <p:cNvSpPr>
            <a:spLocks noGrp="1" noChangeArrowheads="1"/>
          </p:cNvSpPr>
          <p:nvPr>
            <p:ph type="title"/>
          </p:nvPr>
        </p:nvSpPr>
        <p:spPr/>
        <p:txBody>
          <a:bodyPr>
            <a:normAutofit fontScale="90000"/>
          </a:bodyPr>
          <a:lstStyle/>
          <a:p>
            <a:r>
              <a:rPr lang="en-US" altLang="en-EE" sz="3200" dirty="0">
                <a:latin typeface="Segoe UI Historic" panose="020B0502040204020203" pitchFamily="34" charset="0"/>
                <a:ea typeface="Segoe UI Historic" panose="020B0502040204020203" pitchFamily="34" charset="0"/>
                <a:cs typeface="Segoe UI Historic" panose="020B0502040204020203" pitchFamily="34" charset="0"/>
              </a:rPr>
              <a:t>Create a Schedule </a:t>
            </a:r>
            <a:br>
              <a:rPr lang="et-EE" altLang="en-EE" dirty="0"/>
            </a:br>
            <a:endParaRPr lang="et-EE" altLang="en-EE" dirty="0"/>
          </a:p>
        </p:txBody>
      </p:sp>
      <p:sp>
        <p:nvSpPr>
          <p:cNvPr id="22530" name="Content Placeholder 2">
            <a:extLst>
              <a:ext uri="{FF2B5EF4-FFF2-40B4-BE49-F238E27FC236}">
                <a16:creationId xmlns:a16="http://schemas.microsoft.com/office/drawing/2014/main" id="{34117576-9AA9-A9FC-0701-34EFCD2A18AA}"/>
              </a:ext>
            </a:extLst>
          </p:cNvPr>
          <p:cNvSpPr>
            <a:spLocks noGrp="1" noChangeArrowheads="1"/>
          </p:cNvSpPr>
          <p:nvPr>
            <p:ph sz="half" idx="1"/>
          </p:nvPr>
        </p:nvSpPr>
        <p:spPr>
          <a:xfrm>
            <a:off x="838200" y="1912882"/>
            <a:ext cx="5178425" cy="4259317"/>
          </a:xfrm>
        </p:spPr>
        <p:txBody>
          <a:bodyPr>
            <a:normAutofit lnSpcReduction="10000"/>
          </a:bodyPr>
          <a:lstStyle/>
          <a:p>
            <a:r>
              <a:rPr lang="en-US" altLang="en-EE" sz="2400" dirty="0"/>
              <a:t>When moving to an asynchronous online learning environment it is tempting for students to expect that the teacher should be always available. </a:t>
            </a:r>
          </a:p>
          <a:p>
            <a:r>
              <a:rPr lang="en-US" altLang="en-EE" sz="2400" dirty="0"/>
              <a:t>You need to establish a set schedule of when you are, and are not, available to learners. </a:t>
            </a:r>
          </a:p>
          <a:p>
            <a:r>
              <a:rPr lang="en-US" altLang="en-EE" sz="2400" dirty="0"/>
              <a:t>If they will need synchronous support, drop-in tutorials can be scheduled. </a:t>
            </a:r>
          </a:p>
        </p:txBody>
      </p:sp>
      <p:sp>
        <p:nvSpPr>
          <p:cNvPr id="22531" name="Content Placeholder 4">
            <a:extLst>
              <a:ext uri="{FF2B5EF4-FFF2-40B4-BE49-F238E27FC236}">
                <a16:creationId xmlns:a16="http://schemas.microsoft.com/office/drawing/2014/main" id="{B5C86279-9F99-9032-03AA-C8B3A82EF004}"/>
              </a:ext>
            </a:extLst>
          </p:cNvPr>
          <p:cNvSpPr>
            <a:spLocks noGrp="1" noChangeArrowheads="1"/>
          </p:cNvSpPr>
          <p:nvPr>
            <p:ph sz="half" idx="2"/>
          </p:nvPr>
        </p:nvSpPr>
        <p:spPr>
          <a:xfrm>
            <a:off x="6089650" y="1339850"/>
            <a:ext cx="5264150" cy="4832350"/>
          </a:xfrm>
        </p:spPr>
        <p:txBody>
          <a:bodyPr>
            <a:normAutofit lnSpcReduction="10000"/>
          </a:bodyPr>
          <a:lstStyle/>
          <a:p>
            <a:r>
              <a:rPr lang="en-US" altLang="en-EE" sz="2400"/>
              <a:t>Provide a schedule of expectations to learners – tell them by when you consider they should have reached each milestone in the course and follow up when students miss core deadlines (OU, 2017). </a:t>
            </a:r>
            <a:endParaRPr lang="et-EE" altLang="en-EE" sz="2400"/>
          </a:p>
          <a:p>
            <a:endParaRPr lang="et-EE" altLang="en-EE"/>
          </a:p>
        </p:txBody>
      </p:sp>
      <p:pic>
        <p:nvPicPr>
          <p:cNvPr id="22532" name="Picture 6">
            <a:extLst>
              <a:ext uri="{FF2B5EF4-FFF2-40B4-BE49-F238E27FC236}">
                <a16:creationId xmlns:a16="http://schemas.microsoft.com/office/drawing/2014/main" id="{E39D4620-0E5C-11EB-33C6-86169E2CCF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98818" y="4668728"/>
            <a:ext cx="1912937"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7">
            <a:extLst>
              <a:ext uri="{FF2B5EF4-FFF2-40B4-BE49-F238E27FC236}">
                <a16:creationId xmlns:a16="http://schemas.microsoft.com/office/drawing/2014/main" id="{DF9A4124-CC57-B7B5-C758-BB281121DFF0}"/>
              </a:ext>
            </a:extLst>
          </p:cNvPr>
          <p:cNvSpPr txBox="1">
            <a:spLocks noChangeArrowheads="1"/>
          </p:cNvSpPr>
          <p:nvPr/>
        </p:nvSpPr>
        <p:spPr bwMode="auto">
          <a:xfrm>
            <a:off x="5262563" y="5922963"/>
            <a:ext cx="44656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400" i="1"/>
              <a:t>Image Source: </a:t>
            </a:r>
            <a:r>
              <a:rPr lang="en-US" altLang="en-EE" sz="1400" i="1">
                <a:hlinkClick r:id="rId3"/>
              </a:rPr>
              <a:t>https://</a:t>
            </a:r>
            <a:r>
              <a:rPr lang="en-US" altLang="en-EE" sz="1400">
                <a:hlinkClick r:id="rId3"/>
              </a:rPr>
              <a:t>icon-library.com</a:t>
            </a:r>
            <a:r>
              <a:rPr lang="en-US" altLang="en-EE" sz="1400"/>
              <a:t> </a:t>
            </a:r>
            <a:endParaRPr lang="et-EE" altLang="en-EE"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20C3A098-A2F5-9219-5A63-E66AF4CB4D0A}"/>
              </a:ext>
            </a:extLst>
          </p:cNvPr>
          <p:cNvSpPr>
            <a:spLocks noGrp="1" noChangeArrowheads="1"/>
          </p:cNvSpPr>
          <p:nvPr>
            <p:ph type="title"/>
          </p:nvPr>
        </p:nvSpPr>
        <p:spPr/>
        <p:txBody>
          <a:bodyPr>
            <a:normAutofit fontScale="90000"/>
          </a:bodyPr>
          <a:lstStyle/>
          <a:p>
            <a:r>
              <a:rPr lang="en-US" altLang="en-EE" sz="3600" dirty="0">
                <a:latin typeface="Segoe UI Historic" panose="020B0502040204020203" pitchFamily="34" charset="0"/>
                <a:ea typeface="Segoe UI Historic" panose="020B0502040204020203" pitchFamily="34" charset="0"/>
                <a:cs typeface="Segoe UI Historic" panose="020B0502040204020203" pitchFamily="34" charset="0"/>
              </a:rPr>
              <a:t>Keep Learners Informed </a:t>
            </a:r>
            <a:br>
              <a:rPr lang="et-EE" altLang="en-EE" dirty="0"/>
            </a:br>
            <a:endParaRPr lang="et-EE" altLang="en-EE" dirty="0"/>
          </a:p>
        </p:txBody>
      </p:sp>
      <p:sp>
        <p:nvSpPr>
          <p:cNvPr id="23554" name="Content Placeholder 2">
            <a:extLst>
              <a:ext uri="{FF2B5EF4-FFF2-40B4-BE49-F238E27FC236}">
                <a16:creationId xmlns:a16="http://schemas.microsoft.com/office/drawing/2014/main" id="{CD65DDF5-3126-035D-2E0C-36666658A15D}"/>
              </a:ext>
            </a:extLst>
          </p:cNvPr>
          <p:cNvSpPr>
            <a:spLocks noGrp="1" noChangeArrowheads="1"/>
          </p:cNvSpPr>
          <p:nvPr>
            <p:ph sz="half" idx="1"/>
          </p:nvPr>
        </p:nvSpPr>
        <p:spPr>
          <a:xfrm>
            <a:off x="838200" y="2112578"/>
            <a:ext cx="4095750" cy="4059621"/>
          </a:xfrm>
        </p:spPr>
        <p:txBody>
          <a:bodyPr>
            <a:normAutofit lnSpcReduction="10000"/>
          </a:bodyPr>
          <a:lstStyle/>
          <a:p>
            <a:r>
              <a:rPr lang="en-US" altLang="en-EE" sz="2400" dirty="0"/>
              <a:t>Make sure you repeat information about core deadlines often. </a:t>
            </a:r>
          </a:p>
          <a:p>
            <a:r>
              <a:rPr lang="en-US" altLang="en-EE" sz="2400" dirty="0"/>
              <a:t>If there are to be synchronous learning events (such as webinars and group tutorials) make sure learners are reminded of the event several times in the weeks and days leading up to each event. </a:t>
            </a:r>
          </a:p>
          <a:p>
            <a:endParaRPr lang="et-EE" altLang="en-EE" dirty="0"/>
          </a:p>
        </p:txBody>
      </p:sp>
      <p:sp>
        <p:nvSpPr>
          <p:cNvPr id="23555" name="Content Placeholder 4">
            <a:extLst>
              <a:ext uri="{FF2B5EF4-FFF2-40B4-BE49-F238E27FC236}">
                <a16:creationId xmlns:a16="http://schemas.microsoft.com/office/drawing/2014/main" id="{19484E3B-55CC-3876-A179-D27BA5A91332}"/>
              </a:ext>
            </a:extLst>
          </p:cNvPr>
          <p:cNvSpPr>
            <a:spLocks noGrp="1" noChangeArrowheads="1"/>
          </p:cNvSpPr>
          <p:nvPr>
            <p:ph sz="half" idx="2"/>
          </p:nvPr>
        </p:nvSpPr>
        <p:spPr>
          <a:xfrm>
            <a:off x="5368925" y="1265238"/>
            <a:ext cx="5988050" cy="4906962"/>
          </a:xfrm>
        </p:spPr>
        <p:txBody>
          <a:bodyPr>
            <a:normAutofit lnSpcReduction="10000"/>
          </a:bodyPr>
          <a:lstStyle/>
          <a:p>
            <a:r>
              <a:rPr lang="en-US" altLang="en-EE" sz="2400"/>
              <a:t>If there is to be a change to planned activities, for example if you will be away and unable to respond to messages for a few days, make sure the learners are kept informed well in advance, and designate an alternate person the learners can contact if they need assistance urgently (OU, 2017). </a:t>
            </a:r>
          </a:p>
          <a:p>
            <a:endParaRPr lang="et-EE" altLang="en-EE"/>
          </a:p>
        </p:txBody>
      </p:sp>
      <p:pic>
        <p:nvPicPr>
          <p:cNvPr id="23556" name="Picture 3">
            <a:extLst>
              <a:ext uri="{FF2B5EF4-FFF2-40B4-BE49-F238E27FC236}">
                <a16:creationId xmlns:a16="http://schemas.microsoft.com/office/drawing/2014/main" id="{E4EC823F-0F62-661E-25FC-7BD6945B95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5080" y="4769442"/>
            <a:ext cx="19288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6">
            <a:extLst>
              <a:ext uri="{FF2B5EF4-FFF2-40B4-BE49-F238E27FC236}">
                <a16:creationId xmlns:a16="http://schemas.microsoft.com/office/drawing/2014/main" id="{459C55E0-368F-2213-D0D1-302C7E173DEB}"/>
              </a:ext>
            </a:extLst>
          </p:cNvPr>
          <p:cNvSpPr txBox="1">
            <a:spLocks noChangeArrowheads="1"/>
          </p:cNvSpPr>
          <p:nvPr/>
        </p:nvSpPr>
        <p:spPr bwMode="auto">
          <a:xfrm>
            <a:off x="5040313" y="5964238"/>
            <a:ext cx="37528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400" i="1"/>
              <a:t>Image Source: </a:t>
            </a:r>
            <a:r>
              <a:rPr lang="en-US" altLang="en-EE" sz="1400" i="1">
                <a:hlinkClick r:id="rId3"/>
              </a:rPr>
              <a:t>https://</a:t>
            </a:r>
            <a:r>
              <a:rPr lang="en-US" altLang="en-EE" sz="1400">
                <a:hlinkClick r:id="rId3"/>
              </a:rPr>
              <a:t>icon-library.com</a:t>
            </a:r>
            <a:r>
              <a:rPr lang="en-US" altLang="en-EE" sz="1400"/>
              <a:t> </a:t>
            </a:r>
            <a:endParaRPr lang="et-EE" altLang="en-EE" sz="1400"/>
          </a:p>
          <a:p>
            <a:pPr>
              <a:spcBef>
                <a:spcPct val="0"/>
              </a:spcBef>
              <a:buFontTx/>
              <a:buNone/>
            </a:pPr>
            <a:endParaRPr lang="et-EE" altLang="en-EE"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583A8172-CF6A-B865-EECA-FED72BF8BDE0}"/>
              </a:ext>
            </a:extLst>
          </p:cNvPr>
          <p:cNvSpPr>
            <a:spLocks noGrp="1" noChangeArrowheads="1"/>
          </p:cNvSpPr>
          <p:nvPr>
            <p:ph type="title"/>
          </p:nvPr>
        </p:nvSpPr>
        <p:spPr/>
        <p:txBody>
          <a:bodyPr/>
          <a:lstStyle/>
          <a:p>
            <a:r>
              <a:rPr lang="en-US" altLang="en-EE"/>
              <a:t>Foster a Sense of Community </a:t>
            </a:r>
            <a:br>
              <a:rPr lang="et-EE" altLang="en-EE"/>
            </a:br>
            <a:endParaRPr lang="et-EE" altLang="en-EE"/>
          </a:p>
        </p:txBody>
      </p:sp>
      <p:sp>
        <p:nvSpPr>
          <p:cNvPr id="24578" name="Content Placeholder 2">
            <a:extLst>
              <a:ext uri="{FF2B5EF4-FFF2-40B4-BE49-F238E27FC236}">
                <a16:creationId xmlns:a16="http://schemas.microsoft.com/office/drawing/2014/main" id="{209255EA-4F96-C72D-B5E7-E914BB80C6B1}"/>
              </a:ext>
            </a:extLst>
          </p:cNvPr>
          <p:cNvSpPr>
            <a:spLocks noGrp="1" noChangeArrowheads="1"/>
          </p:cNvSpPr>
          <p:nvPr>
            <p:ph sz="half" idx="1"/>
          </p:nvPr>
        </p:nvSpPr>
        <p:spPr>
          <a:xfrm>
            <a:off x="468313" y="819807"/>
            <a:ext cx="5783262" cy="5352393"/>
          </a:xfrm>
        </p:spPr>
        <p:txBody>
          <a:bodyPr/>
          <a:lstStyle/>
          <a:p>
            <a:r>
              <a:rPr lang="en-US" altLang="en-EE" sz="2200" dirty="0"/>
              <a:t>Building community is important for online learning, where learners can readily drift away or feel isolated due to the nature of online engagement. So think about steps to keep them together and engaged. </a:t>
            </a:r>
          </a:p>
          <a:p>
            <a:endParaRPr lang="en-US" altLang="en-EE" sz="2400" dirty="0"/>
          </a:p>
        </p:txBody>
      </p:sp>
      <p:sp>
        <p:nvSpPr>
          <p:cNvPr id="24579" name="Content Placeholder 4">
            <a:extLst>
              <a:ext uri="{FF2B5EF4-FFF2-40B4-BE49-F238E27FC236}">
                <a16:creationId xmlns:a16="http://schemas.microsoft.com/office/drawing/2014/main" id="{0E471ACF-109B-5BAF-96B0-DA657E999A7E}"/>
              </a:ext>
            </a:extLst>
          </p:cNvPr>
          <p:cNvSpPr>
            <a:spLocks noGrp="1" noChangeArrowheads="1"/>
          </p:cNvSpPr>
          <p:nvPr>
            <p:ph sz="half" idx="2"/>
          </p:nvPr>
        </p:nvSpPr>
        <p:spPr>
          <a:xfrm>
            <a:off x="6419850" y="2123090"/>
            <a:ext cx="5467350" cy="4049110"/>
          </a:xfrm>
        </p:spPr>
        <p:txBody>
          <a:bodyPr/>
          <a:lstStyle/>
          <a:p>
            <a:r>
              <a:rPr lang="en-US" altLang="en-EE" sz="2200" dirty="0"/>
              <a:t>In an online environment, the role of the teacher can become more supportive and collegiate, such that the learners understand that your primary role is to help them to succeed on the course. It can be useful to construct an individual relationship with each learner rather than always relying on mass or automated emails (OU, 2017). </a:t>
            </a:r>
          </a:p>
          <a:p>
            <a:endParaRPr lang="et-EE" altLang="en-EE" dirty="0"/>
          </a:p>
        </p:txBody>
      </p:sp>
      <p:pic>
        <p:nvPicPr>
          <p:cNvPr id="24581" name="Picture 5">
            <a:extLst>
              <a:ext uri="{FF2B5EF4-FFF2-40B4-BE49-F238E27FC236}">
                <a16:creationId xmlns:a16="http://schemas.microsoft.com/office/drawing/2014/main" id="{FB556EF3-D637-F740-38FC-FAE609D752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6412" y="4577556"/>
            <a:ext cx="305117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6">
            <a:extLst>
              <a:ext uri="{FF2B5EF4-FFF2-40B4-BE49-F238E27FC236}">
                <a16:creationId xmlns:a16="http://schemas.microsoft.com/office/drawing/2014/main" id="{76D334B3-E59B-8CBC-9280-963BCFB94B66}"/>
              </a:ext>
            </a:extLst>
          </p:cNvPr>
          <p:cNvSpPr txBox="1">
            <a:spLocks noChangeArrowheads="1"/>
          </p:cNvSpPr>
          <p:nvPr/>
        </p:nvSpPr>
        <p:spPr bwMode="auto">
          <a:xfrm>
            <a:off x="4698125" y="5648325"/>
            <a:ext cx="224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400" i="1" dirty="0"/>
              <a:t>Image Source: </a:t>
            </a:r>
          </a:p>
          <a:p>
            <a:pPr>
              <a:spcBef>
                <a:spcPct val="0"/>
              </a:spcBef>
              <a:buFontTx/>
              <a:buNone/>
            </a:pPr>
            <a:r>
              <a:rPr lang="en-US" altLang="en-EE" sz="1400" i="1" dirty="0">
                <a:hlinkClick r:id="rId3"/>
              </a:rPr>
              <a:t>https://</a:t>
            </a:r>
            <a:r>
              <a:rPr lang="en-US" altLang="en-EE" sz="1400" dirty="0">
                <a:hlinkClick r:id="rId3"/>
              </a:rPr>
              <a:t>icon-library.com</a:t>
            </a:r>
            <a:r>
              <a:rPr lang="en-US" altLang="en-EE" sz="1400" dirty="0"/>
              <a:t> </a:t>
            </a:r>
            <a:endParaRPr lang="et-EE" altLang="en-EE"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BBE74D9-B590-0000-53E4-8CB15CD17CC4}"/>
              </a:ext>
            </a:extLst>
          </p:cNvPr>
          <p:cNvSpPr>
            <a:spLocks noGrp="1" noChangeArrowheads="1"/>
          </p:cNvSpPr>
          <p:nvPr>
            <p:ph type="title"/>
          </p:nvPr>
        </p:nvSpPr>
        <p:spPr/>
        <p:txBody>
          <a:bodyPr>
            <a:normAutofit fontScale="90000"/>
          </a:bodyPr>
          <a:lstStyle/>
          <a:p>
            <a:r>
              <a:rPr lang="en-US" altLang="en-EE" sz="3200" dirty="0"/>
              <a:t>Ask for Feedback </a:t>
            </a:r>
            <a:br>
              <a:rPr lang="et-EE" altLang="en-EE" dirty="0"/>
            </a:br>
            <a:endParaRPr lang="et-EE" altLang="en-EE" dirty="0"/>
          </a:p>
        </p:txBody>
      </p:sp>
      <p:sp>
        <p:nvSpPr>
          <p:cNvPr id="25602" name="Content Placeholder 2">
            <a:extLst>
              <a:ext uri="{FF2B5EF4-FFF2-40B4-BE49-F238E27FC236}">
                <a16:creationId xmlns:a16="http://schemas.microsoft.com/office/drawing/2014/main" id="{B9172895-5B33-60A8-6119-7F13E5B31661}"/>
              </a:ext>
            </a:extLst>
          </p:cNvPr>
          <p:cNvSpPr>
            <a:spLocks noGrp="1" noChangeArrowheads="1"/>
          </p:cNvSpPr>
          <p:nvPr>
            <p:ph sz="half" idx="1"/>
          </p:nvPr>
        </p:nvSpPr>
        <p:spPr>
          <a:xfrm>
            <a:off x="838200" y="1818290"/>
            <a:ext cx="4937125" cy="4353910"/>
          </a:xfrm>
        </p:spPr>
        <p:txBody>
          <a:bodyPr/>
          <a:lstStyle/>
          <a:p>
            <a:r>
              <a:rPr lang="en-US" altLang="en-EE" sz="2400" dirty="0"/>
              <a:t>You need to check at regular intervals how the learners are doing, evaluate their progression through the course materials, and ensure they are being supported. </a:t>
            </a:r>
          </a:p>
          <a:p>
            <a:r>
              <a:rPr lang="en-US" altLang="en-EE" sz="2400" dirty="0"/>
              <a:t>Those who respond negatively, and those who do not respond at all, will need your attention to help them develop study strategies to get them back on track. </a:t>
            </a:r>
          </a:p>
        </p:txBody>
      </p:sp>
      <p:sp>
        <p:nvSpPr>
          <p:cNvPr id="25603" name="Content Placeholder 3">
            <a:extLst>
              <a:ext uri="{FF2B5EF4-FFF2-40B4-BE49-F238E27FC236}">
                <a16:creationId xmlns:a16="http://schemas.microsoft.com/office/drawing/2014/main" id="{D7927D61-1194-C547-5D7C-A39B5E8C307F}"/>
              </a:ext>
            </a:extLst>
          </p:cNvPr>
          <p:cNvSpPr>
            <a:spLocks noGrp="1" noChangeArrowheads="1"/>
          </p:cNvSpPr>
          <p:nvPr>
            <p:ph sz="half" idx="2"/>
          </p:nvPr>
        </p:nvSpPr>
        <p:spPr>
          <a:xfrm>
            <a:off x="5891213" y="1891861"/>
            <a:ext cx="6154737" cy="3705663"/>
          </a:xfrm>
        </p:spPr>
        <p:txBody>
          <a:bodyPr/>
          <a:lstStyle/>
          <a:p>
            <a:r>
              <a:rPr lang="en-US" altLang="en-EE" sz="2400" dirty="0"/>
              <a:t>Online feedback mechanisms can provide more formative feedback for tutors than traditional paper questionnaires (Donovan et al., 2006). </a:t>
            </a:r>
          </a:p>
          <a:p>
            <a:r>
              <a:rPr lang="en-US" altLang="en-EE" sz="2400" dirty="0"/>
              <a:t>It can also be very beneficial to engage in peer observation with fellow online teachers (Jones and Gallen, 2016, OU, 2017).  </a:t>
            </a:r>
            <a:endParaRPr lang="et-EE" altLang="en-EE" sz="2400" dirty="0"/>
          </a:p>
          <a:p>
            <a:endParaRPr lang="et-EE" altLang="en-EE" sz="2400" dirty="0"/>
          </a:p>
        </p:txBody>
      </p:sp>
      <p:pic>
        <p:nvPicPr>
          <p:cNvPr id="25604" name="Picture 4">
            <a:extLst>
              <a:ext uri="{FF2B5EF4-FFF2-40B4-BE49-F238E27FC236}">
                <a16:creationId xmlns:a16="http://schemas.microsoft.com/office/drawing/2014/main" id="{AA34562B-5FDF-5EB6-F578-C75B98F108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18488" y="4683125"/>
            <a:ext cx="3338512"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5">
            <a:extLst>
              <a:ext uri="{FF2B5EF4-FFF2-40B4-BE49-F238E27FC236}">
                <a16:creationId xmlns:a16="http://schemas.microsoft.com/office/drawing/2014/main" id="{D0263838-E71A-C2D5-4114-1B1084C4E6E5}"/>
              </a:ext>
            </a:extLst>
          </p:cNvPr>
          <p:cNvSpPr txBox="1">
            <a:spLocks noChangeArrowheads="1"/>
          </p:cNvSpPr>
          <p:nvPr/>
        </p:nvSpPr>
        <p:spPr bwMode="auto">
          <a:xfrm>
            <a:off x="5775325" y="5597525"/>
            <a:ext cx="22526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400" i="1"/>
              <a:t>Image Source: </a:t>
            </a:r>
          </a:p>
          <a:p>
            <a:pPr>
              <a:spcBef>
                <a:spcPct val="0"/>
              </a:spcBef>
              <a:buFontTx/>
              <a:buNone/>
            </a:pPr>
            <a:r>
              <a:rPr lang="en-US" altLang="en-EE" sz="1400" i="1">
                <a:hlinkClick r:id="rId3"/>
              </a:rPr>
              <a:t>https://</a:t>
            </a:r>
            <a:r>
              <a:rPr lang="en-US" altLang="en-EE" sz="1400">
                <a:hlinkClick r:id="rId3"/>
              </a:rPr>
              <a:t>icon-library.com</a:t>
            </a:r>
            <a:r>
              <a:rPr lang="en-US" altLang="en-EE" sz="1400"/>
              <a:t> </a:t>
            </a:r>
            <a:endParaRPr lang="et-EE" altLang="en-EE" sz="1400"/>
          </a:p>
          <a:p>
            <a:pPr>
              <a:spcBef>
                <a:spcPct val="0"/>
              </a:spcBef>
              <a:buFontTx/>
              <a:buNone/>
            </a:pPr>
            <a:endParaRPr lang="et-EE" altLang="en-EE"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69B5A897-5BE6-A709-6E81-72CFB00AEC6D}"/>
              </a:ext>
            </a:extLst>
          </p:cNvPr>
          <p:cNvSpPr>
            <a:spLocks noGrp="1" noChangeArrowheads="1"/>
          </p:cNvSpPr>
          <p:nvPr>
            <p:ph type="title"/>
          </p:nvPr>
        </p:nvSpPr>
        <p:spPr/>
        <p:txBody>
          <a:bodyPr>
            <a:normAutofit fontScale="90000"/>
          </a:bodyPr>
          <a:lstStyle/>
          <a:p>
            <a:r>
              <a:rPr lang="en-GB" altLang="en-EE" sz="3200" dirty="0"/>
              <a:t>Recognise Diversity </a:t>
            </a:r>
            <a:br>
              <a:rPr lang="en-GB" altLang="en-EE" dirty="0"/>
            </a:br>
            <a:endParaRPr lang="et-EE" altLang="en-EE" dirty="0"/>
          </a:p>
        </p:txBody>
      </p:sp>
      <p:sp>
        <p:nvSpPr>
          <p:cNvPr id="26626" name="Content Placeholder 2">
            <a:extLst>
              <a:ext uri="{FF2B5EF4-FFF2-40B4-BE49-F238E27FC236}">
                <a16:creationId xmlns:a16="http://schemas.microsoft.com/office/drawing/2014/main" id="{AA551B9F-7116-B215-A433-61BAF162CF42}"/>
              </a:ext>
            </a:extLst>
          </p:cNvPr>
          <p:cNvSpPr>
            <a:spLocks noGrp="1" noChangeArrowheads="1"/>
          </p:cNvSpPr>
          <p:nvPr>
            <p:ph sz="half" idx="1"/>
          </p:nvPr>
        </p:nvSpPr>
        <p:spPr>
          <a:xfrm>
            <a:off x="838200" y="2017986"/>
            <a:ext cx="5487988" cy="4154214"/>
          </a:xfrm>
        </p:spPr>
        <p:txBody>
          <a:bodyPr>
            <a:normAutofit lnSpcReduction="10000"/>
          </a:bodyPr>
          <a:lstStyle/>
          <a:p>
            <a:r>
              <a:rPr lang="en-US" altLang="en-EE" sz="2300" dirty="0"/>
              <a:t>One of the main advantages of the online environment is that students can learn in their own way and pace. Try not to curtail the freedoms that online study offers by imposing unnecessary limitations on the way students undertake their learning. </a:t>
            </a:r>
          </a:p>
          <a:p>
            <a:r>
              <a:rPr lang="en-US" altLang="en-EE" sz="2300" dirty="0"/>
              <a:t>Differentiated instruction is important here. Online instructors can usefully tailor their instruction according to factors such as the individual’s ability or interests (Beasley and Beck, 2017). </a:t>
            </a:r>
          </a:p>
        </p:txBody>
      </p:sp>
      <p:sp>
        <p:nvSpPr>
          <p:cNvPr id="26627" name="Content Placeholder 3">
            <a:extLst>
              <a:ext uri="{FF2B5EF4-FFF2-40B4-BE49-F238E27FC236}">
                <a16:creationId xmlns:a16="http://schemas.microsoft.com/office/drawing/2014/main" id="{361AB35E-9A91-16CD-DF8F-6A6256559B92}"/>
              </a:ext>
            </a:extLst>
          </p:cNvPr>
          <p:cNvSpPr>
            <a:spLocks noGrp="1" noChangeArrowheads="1"/>
          </p:cNvSpPr>
          <p:nvPr>
            <p:ph sz="half" idx="2"/>
          </p:nvPr>
        </p:nvSpPr>
        <p:spPr>
          <a:xfrm>
            <a:off x="6419850" y="485775"/>
            <a:ext cx="4937125" cy="5686425"/>
          </a:xfrm>
        </p:spPr>
        <p:txBody>
          <a:bodyPr>
            <a:normAutofit lnSpcReduction="10000"/>
          </a:bodyPr>
          <a:lstStyle/>
          <a:p>
            <a:r>
              <a:rPr lang="en-US" altLang="en-EE" sz="2300" dirty="0"/>
              <a:t>However, this might need to be considered in light of the value of giving learners some shared structure to follow (OU, 2017). </a:t>
            </a:r>
          </a:p>
          <a:p>
            <a:endParaRPr lang="et-EE" altLang="en-EE" dirty="0"/>
          </a:p>
          <a:p>
            <a:endParaRPr lang="et-EE" altLang="en-EE" dirty="0"/>
          </a:p>
        </p:txBody>
      </p:sp>
      <p:pic>
        <p:nvPicPr>
          <p:cNvPr id="26628" name="Picture 4">
            <a:extLst>
              <a:ext uri="{FF2B5EF4-FFF2-40B4-BE49-F238E27FC236}">
                <a16:creationId xmlns:a16="http://schemas.microsoft.com/office/drawing/2014/main" id="{644288A4-827C-E44D-B8CC-1C0364893A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3917950"/>
            <a:ext cx="2844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a:extLst>
              <a:ext uri="{FF2B5EF4-FFF2-40B4-BE49-F238E27FC236}">
                <a16:creationId xmlns:a16="http://schemas.microsoft.com/office/drawing/2014/main" id="{839A2A74-1C1C-B6C9-F4EF-646C21B4644B}"/>
              </a:ext>
            </a:extLst>
          </p:cNvPr>
          <p:cNvSpPr txBox="1">
            <a:spLocks noChangeArrowheads="1"/>
          </p:cNvSpPr>
          <p:nvPr/>
        </p:nvSpPr>
        <p:spPr bwMode="auto">
          <a:xfrm>
            <a:off x="6145213" y="5975350"/>
            <a:ext cx="23606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400" i="1" dirty="0"/>
              <a:t>Image Source: </a:t>
            </a:r>
          </a:p>
          <a:p>
            <a:pPr>
              <a:spcBef>
                <a:spcPct val="0"/>
              </a:spcBef>
              <a:buFontTx/>
              <a:buNone/>
            </a:pPr>
            <a:r>
              <a:rPr lang="en-US" altLang="en-EE" sz="1400" i="1" dirty="0">
                <a:hlinkClick r:id="rId3"/>
              </a:rPr>
              <a:t>https://</a:t>
            </a:r>
            <a:r>
              <a:rPr lang="en-US" altLang="en-EE" sz="1400" dirty="0">
                <a:hlinkClick r:id="rId3"/>
              </a:rPr>
              <a:t>icon-library.com</a:t>
            </a:r>
            <a:r>
              <a:rPr lang="en-US" altLang="en-EE" sz="1400" dirty="0"/>
              <a:t> </a:t>
            </a:r>
            <a:endParaRPr lang="et-EE" altLang="en-EE" sz="1400" dirty="0"/>
          </a:p>
          <a:p>
            <a:pPr>
              <a:spcBef>
                <a:spcPct val="0"/>
              </a:spcBef>
              <a:buFontTx/>
              <a:buNone/>
            </a:pPr>
            <a:endParaRPr lang="et-EE" altLang="en-EE"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a:extLst>
              <a:ext uri="{FF2B5EF4-FFF2-40B4-BE49-F238E27FC236}">
                <a16:creationId xmlns:a16="http://schemas.microsoft.com/office/drawing/2014/main" id="{ED9ECAB1-A651-0456-E60F-09EC0F3F8CB6}"/>
              </a:ext>
            </a:extLst>
          </p:cNvPr>
          <p:cNvSpPr>
            <a:spLocks noGrp="1" noChangeArrowheads="1"/>
          </p:cNvSpPr>
          <p:nvPr>
            <p:ph type="title"/>
          </p:nvPr>
        </p:nvSpPr>
        <p:spPr/>
        <p:txBody>
          <a:bodyPr/>
          <a:lstStyle/>
          <a:p>
            <a:r>
              <a:rPr lang="en-US" altLang="en-EE" dirty="0"/>
              <a:t>Elements of Effective Instruction Framework</a:t>
            </a:r>
            <a:endParaRPr lang="et-EE" altLang="en-EE" dirty="0"/>
          </a:p>
        </p:txBody>
      </p:sp>
      <p:sp>
        <p:nvSpPr>
          <p:cNvPr id="27650" name="Content Placeholder 2">
            <a:extLst>
              <a:ext uri="{FF2B5EF4-FFF2-40B4-BE49-F238E27FC236}">
                <a16:creationId xmlns:a16="http://schemas.microsoft.com/office/drawing/2014/main" id="{13DF1DBF-F758-1A33-0AC7-9EFC5AACA146}"/>
              </a:ext>
            </a:extLst>
          </p:cNvPr>
          <p:cNvSpPr>
            <a:spLocks noGrp="1" noChangeArrowheads="1"/>
          </p:cNvSpPr>
          <p:nvPr>
            <p:ph sz="half" idx="1"/>
          </p:nvPr>
        </p:nvSpPr>
        <p:spPr>
          <a:xfrm>
            <a:off x="430923" y="1944414"/>
            <a:ext cx="6495393" cy="4692924"/>
          </a:xfrm>
        </p:spPr>
        <p:txBody>
          <a:bodyPr>
            <a:normAutofit/>
          </a:bodyPr>
          <a:lstStyle/>
          <a:p>
            <a:r>
              <a:rPr lang="en-US" altLang="en-EE" sz="2000" dirty="0">
                <a:hlinkClick r:id="rId2"/>
              </a:rPr>
              <a:t>The Elements of Effective Instruction Framework </a:t>
            </a:r>
            <a:r>
              <a:rPr lang="en-US" altLang="en-EE" sz="2000" dirty="0"/>
              <a:t>by the Great Schools Partnership outlines five intertwined elements of instructional practice that complement and enhance one another:</a:t>
            </a:r>
          </a:p>
          <a:p>
            <a:pPr lvl="1"/>
            <a:r>
              <a:rPr lang="en-US" altLang="en-EE" sz="1600" dirty="0"/>
              <a:t>Learning environment</a:t>
            </a:r>
          </a:p>
          <a:p>
            <a:pPr lvl="1"/>
            <a:r>
              <a:rPr lang="en-US" altLang="en-EE" sz="1600" dirty="0"/>
              <a:t>Clear, shared outcomes</a:t>
            </a:r>
          </a:p>
          <a:p>
            <a:pPr lvl="1"/>
            <a:r>
              <a:rPr lang="en-US" altLang="en-EE" sz="1600" dirty="0"/>
              <a:t>Varied Content, Materials and Methods</a:t>
            </a:r>
          </a:p>
          <a:p>
            <a:pPr lvl="1"/>
            <a:r>
              <a:rPr lang="en-US" altLang="en-EE" sz="1600" dirty="0"/>
              <a:t>Practice &amp; Feedback </a:t>
            </a:r>
          </a:p>
          <a:p>
            <a:pPr lvl="1"/>
            <a:r>
              <a:rPr lang="en-US" altLang="en-EE" sz="1600" dirty="0"/>
              <a:t>Complex Thinking + Transfer</a:t>
            </a:r>
          </a:p>
          <a:p>
            <a:r>
              <a:rPr lang="en-US" altLang="en-EE" sz="2000" dirty="0"/>
              <a:t>When integrated into learning experiences, these elements foster student engagement with the ultimate goal of improving student outcomes and achievement. </a:t>
            </a:r>
            <a:endParaRPr lang="et-EE" altLang="en-EE" sz="2000" dirty="0"/>
          </a:p>
        </p:txBody>
      </p:sp>
      <p:pic>
        <p:nvPicPr>
          <p:cNvPr id="27651" name="Content Placeholder 5">
            <a:extLst>
              <a:ext uri="{FF2B5EF4-FFF2-40B4-BE49-F238E27FC236}">
                <a16:creationId xmlns:a16="http://schemas.microsoft.com/office/drawing/2014/main" id="{139972D9-61F1-94F6-3F73-650AB237FAB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15200" y="2371182"/>
            <a:ext cx="4551363" cy="4266156"/>
          </a:xfrm>
        </p:spPr>
      </p:pic>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1179</Words>
  <Application>Microsoft Macintosh PowerPoint</Application>
  <PresentationFormat>Widescreen</PresentationFormat>
  <Paragraphs>71</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Segoe UI Historic</vt:lpstr>
      <vt:lpstr>Calibri</vt:lpstr>
      <vt:lpstr>Gill Sans</vt:lpstr>
      <vt:lpstr>Noto Sans Symbols</vt:lpstr>
      <vt:lpstr>Century Gothic</vt:lpstr>
      <vt:lpstr>Dividend</vt:lpstr>
      <vt:lpstr>Online Learning Strategies and Models </vt:lpstr>
      <vt:lpstr>Principles of Effective Online Teaching </vt:lpstr>
      <vt:lpstr>Principles of Effective Online Teaching </vt:lpstr>
      <vt:lpstr>Create a Schedule  </vt:lpstr>
      <vt:lpstr>Keep Learners Informed  </vt:lpstr>
      <vt:lpstr>Foster a Sense of Community  </vt:lpstr>
      <vt:lpstr>Ask for Feedback  </vt:lpstr>
      <vt:lpstr>Recognise Diversity  </vt:lpstr>
      <vt:lpstr>Elements of Effective Instruction Framework</vt:lpstr>
      <vt:lpstr>References</vt:lpstr>
      <vt:lpstr>References</vt:lpstr>
      <vt:lpstr>Thank you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1.1: Fundamentals of Big Data</dc:title>
  <dc:creator>Daina</dc:creator>
  <cp:lastModifiedBy>Sirje Virkus</cp:lastModifiedBy>
  <cp:revision>44</cp:revision>
  <dcterms:created xsi:type="dcterms:W3CDTF">2023-01-17T05:44:24Z</dcterms:created>
  <dcterms:modified xsi:type="dcterms:W3CDTF">2024-07-06T17:32:08Z</dcterms:modified>
</cp:coreProperties>
</file>