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87" r:id="rId5"/>
    <p:sldId id="288" r:id="rId6"/>
    <p:sldId id="293" r:id="rId7"/>
    <p:sldId id="294" r:id="rId8"/>
    <p:sldId id="289" r:id="rId9"/>
    <p:sldId id="290" r:id="rId10"/>
    <p:sldId id="291" r:id="rId11"/>
    <p:sldId id="292" r:id="rId12"/>
    <p:sldId id="286" r:id="rId13"/>
    <p:sldId id="266" r:id="rId14"/>
  </p:sldIdLst>
  <p:sldSz cx="12192000" cy="6858000"/>
  <p:notesSz cx="6858000" cy="9144000"/>
  <p:embeddedFontLst>
    <p:embeddedFont>
      <p:font typeface="Abril Fatface" panose="02000503000000020003" pitchFamily="2" charset="77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Gill Sans" panose="020B0502020104020203" pitchFamily="34" charset="-79"/>
      <p:regular r:id="rId25"/>
      <p:bold r:id="rId26"/>
    </p:embeddedFont>
    <p:embeddedFont>
      <p:font typeface="Segoe UI Historic" panose="020B0502040204020203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UjO4iI0g9L60u9Olz6Usix291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09"/>
  </p:normalViewPr>
  <p:slideViewPr>
    <p:cSldViewPr snapToGrid="0" showGuides="1">
      <p:cViewPr varScale="1">
        <p:scale>
          <a:sx n="122" d="100"/>
          <a:sy n="122" d="100"/>
        </p:scale>
        <p:origin x="4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0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8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D58AC"/>
              </a:buClr>
              <a:buSzPts val="2000"/>
              <a:buFont typeface="Gill Sans"/>
              <a:buNone/>
              <a:defRPr sz="2000" b="0"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D58A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2D58AC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40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n-GB"/>
              <a:t>AAA</a:t>
            </a:r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2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2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2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sistant-erasmus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9173/irrodl.v22i2.5108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857416" y="38779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ill Sans"/>
              <a:buNone/>
            </a:pPr>
            <a:r>
              <a:rPr lang="en-US" sz="3600" dirty="0">
                <a:solidFill>
                  <a:schemeClr val="bg1"/>
                </a:solidFill>
              </a:rPr>
              <a:t>Historical Background and Evolution of Digital Education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72"/>
              <a:buNone/>
              <a:tabLst>
                <a:tab pos="10764838" algn="r"/>
              </a:tabLst>
            </a:pPr>
            <a:r>
              <a:rPr lang="lt-LT" dirty="0"/>
              <a:t>Sirje Virkus (</a:t>
            </a:r>
            <a:r>
              <a:rPr lang="lt-LT" dirty="0" err="1"/>
              <a:t>sirje.virkus</a:t>
            </a:r>
            <a:r>
              <a:rPr lang="en-GB" dirty="0"/>
              <a:t>@</a:t>
            </a:r>
            <a:r>
              <a:rPr lang="en-GB" dirty="0" err="1"/>
              <a:t>tlu.ee</a:t>
            </a:r>
            <a:r>
              <a:rPr lang="en-GB" dirty="0"/>
              <a:t>)</a:t>
            </a:r>
            <a:r>
              <a:rPr lang="lt-LT" dirty="0"/>
              <a:t>	</a:t>
            </a:r>
            <a:r>
              <a:rPr lang="lt-LT" dirty="0">
                <a:hlinkClick r:id="rId3"/>
              </a:rPr>
              <a:t>https://www.assistant-erasmus.eu</a:t>
            </a:r>
            <a:endParaRPr dirty="0"/>
          </a:p>
        </p:txBody>
      </p:sp>
      <p:pic>
        <p:nvPicPr>
          <p:cNvPr id="106" name="Google Shape;106;p1" descr="https://lh3.googleusercontent.com/GXefnIV0a9tEB84iafg5Y1S8wLel7A0hM_aSpB-rynzKlwnb5Mo0AmgxbKou2jdJR1zA8avAlNXUUBUCpdmTdmW2FybjWhcFS9EvcrxATTgnFrUc7lakH1Xmf4WMm5v-WagOzQZtY-JnAvH8oa4-o7N7CgKZb-KJ4O-174e3SQrLb9X6AEV49vZADYmoet4A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24" y="652463"/>
            <a:ext cx="3073821" cy="65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descr="https://lh3.googleusercontent.com/T0OGVdWT7bwo_N5a-dsXylhSyy5MqHnjHR7frCwnBcRTmp--JnY6Iz0BFmJwzpBl4ajSoI-HaxNbqTDEMz9CEsX-xhOS9EqIrq1d4w3lAzGIsM2PKLpwMKgiNCg_XySx07K7WPp2DQzzPpubKqSxIEZR5p0k4VaipK1JV8n-M9mWLETsyus8et0LqHVmf57o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8550" y="639762"/>
            <a:ext cx="2589730" cy="827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1D0F1-325A-7575-4078-A35E9B73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u="none" strike="noStrike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Mobile Learning (M-Learning)</a:t>
            </a:r>
            <a:endParaRPr lang="en-EE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E7557-7348-6D3E-853C-08DC57322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180496"/>
            <a:ext cx="11029615" cy="2039007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Growth of mobile devices in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Benefits of M-Learning for accessibility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Examples of M-Learning applications</a:t>
            </a:r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4771C-2838-2CF4-BF8D-652B48B9C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764" y="2858813"/>
            <a:ext cx="3828824" cy="203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0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DEEF4-A215-F543-4F62-61223EFBD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u="none" strike="noStrike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Future Trends and Conclusion</a:t>
            </a:r>
            <a:endParaRPr lang="en-EE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28FB3-A62B-FA46-7F22-849B8FAC2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180496"/>
            <a:ext cx="11029615" cy="176088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Predictions for the Future of Digital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Importance of Continuous Adaptation</a:t>
            </a:r>
          </a:p>
          <a:p>
            <a:endParaRPr lang="en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55617-5389-307A-4389-118A380A6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84" y="3686405"/>
            <a:ext cx="4477098" cy="27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3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69E02-DA31-5A5C-F036-C6AA142FD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C6113-5FE6-9A38-5CD8-02280E296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966" y="1240221"/>
            <a:ext cx="11137841" cy="5917323"/>
          </a:xfrm>
        </p:spPr>
        <p:txBody>
          <a:bodyPr>
            <a:normAutofit/>
          </a:bodyPr>
          <a:lstStyle/>
          <a:p>
            <a:pPr marL="123444" indent="0" algn="l">
              <a:buNone/>
            </a:pP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Collis, B., &amp; </a:t>
            </a:r>
            <a:r>
              <a:rPr lang="en-GB" b="0" i="0" u="none" strike="noStrike" dirty="0" err="1">
                <a:solidFill>
                  <a:srgbClr val="495057"/>
                </a:solidFill>
                <a:effectLst/>
                <a:latin typeface="-apple-system"/>
              </a:rPr>
              <a:t>Moonen</a:t>
            </a: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, J. (2001). Flexible learning in a digital world. London: Kogan Page. </a:t>
            </a:r>
            <a:b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</a:b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Jung, I. (Ed.). (2019). Open and distance education theory revisited. Singapore: Springer. </a:t>
            </a:r>
          </a:p>
          <a:p>
            <a:pPr marL="123444" indent="0" algn="l">
              <a:buNone/>
            </a:pP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Kirkwood, A., &amp; Price, L. (2014). Technology-enhanced learning and teaching in higher education: what is ‘</a:t>
            </a:r>
            <a:r>
              <a:rPr lang="en-GB" b="0" i="0" u="none" strike="noStrike" dirty="0" err="1">
                <a:solidFill>
                  <a:srgbClr val="495057"/>
                </a:solidFill>
                <a:effectLst/>
                <a:latin typeface="-apple-system"/>
              </a:rPr>
              <a:t>enhanced’and</a:t>
            </a: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 how do we know? A critical literature review. </a:t>
            </a:r>
            <a:r>
              <a:rPr lang="en-GB" b="0" i="1" u="none" strike="noStrike" dirty="0">
                <a:solidFill>
                  <a:srgbClr val="495057"/>
                </a:solidFill>
                <a:effectLst/>
                <a:latin typeface="-apple-system"/>
              </a:rPr>
              <a:t>Learning, Media and Technology</a:t>
            </a: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, </a:t>
            </a:r>
            <a:r>
              <a:rPr lang="en-GB" b="0" i="1" u="none" strike="noStrike" dirty="0">
                <a:solidFill>
                  <a:srgbClr val="495057"/>
                </a:solidFill>
                <a:effectLst/>
                <a:latin typeface="-apple-system"/>
              </a:rPr>
              <a:t>39</a:t>
            </a: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(1), 6-36.</a:t>
            </a:r>
          </a:p>
          <a:p>
            <a:pPr marL="123444" indent="0" algn="l">
              <a:buNone/>
            </a:pP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Vaughan, N. D., Cleveland-Innes, M., &amp; Garrison, D. R. (2013). </a:t>
            </a:r>
            <a:r>
              <a:rPr lang="en-GB" b="0" i="1" u="none" strike="noStrike" dirty="0">
                <a:solidFill>
                  <a:srgbClr val="495057"/>
                </a:solidFill>
                <a:effectLst/>
                <a:latin typeface="-apple-system"/>
              </a:rPr>
              <a:t>Teaching in blended learning environments: Creating and sustaining communities of inquiry</a:t>
            </a: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. Athabasca University Press.</a:t>
            </a:r>
          </a:p>
          <a:p>
            <a:pPr marL="123444" indent="0" algn="l">
              <a:buNone/>
            </a:pPr>
            <a:r>
              <a:rPr lang="en-GB" b="0" i="0" u="none" strike="noStrike" dirty="0" err="1">
                <a:solidFill>
                  <a:srgbClr val="495057"/>
                </a:solidFill>
                <a:effectLst/>
                <a:latin typeface="-apple-system"/>
              </a:rPr>
              <a:t>Veletsianos</a:t>
            </a: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, G., </a:t>
            </a:r>
            <a:r>
              <a:rPr lang="en-GB" b="0" i="0" u="none" strike="noStrike" dirty="0" err="1">
                <a:solidFill>
                  <a:srgbClr val="495057"/>
                </a:solidFill>
                <a:effectLst/>
                <a:latin typeface="-apple-system"/>
              </a:rPr>
              <a:t>VanLeeuwen</a:t>
            </a: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, C., </a:t>
            </a:r>
            <a:r>
              <a:rPr lang="en-GB" b="0" i="0" u="none" strike="noStrike" dirty="0" err="1">
                <a:solidFill>
                  <a:srgbClr val="495057"/>
                </a:solidFill>
                <a:effectLst/>
                <a:latin typeface="-apple-system"/>
              </a:rPr>
              <a:t>Belikov</a:t>
            </a: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, O. &amp; Johnson, N. (2021). An Analysis of Digital Education in Canada in 2017-2019. International Review of Research in Open and Distributed Learning, 22(2), 102–117. </a:t>
            </a:r>
            <a:r>
              <a:rPr lang="en-GB" b="0" i="0" u="none" strike="noStrike" dirty="0">
                <a:solidFill>
                  <a:srgbClr val="2F415F"/>
                </a:solidFill>
                <a:effectLst/>
                <a:latin typeface="-apple-system"/>
                <a:hlinkClick r:id="rId2"/>
              </a:rPr>
              <a:t>https://doi.org/10.19173/irrodl.v22i2.5108</a:t>
            </a: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  </a:t>
            </a:r>
          </a:p>
          <a:p>
            <a:pPr marL="123444" indent="0" algn="l">
              <a:buNone/>
            </a:pP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Weller, M. (2022). The Rise and Development of Digital Education. In </a:t>
            </a:r>
            <a:r>
              <a:rPr lang="en-GB" b="0" i="1" u="none" strike="noStrike" dirty="0">
                <a:solidFill>
                  <a:srgbClr val="495057"/>
                </a:solidFill>
                <a:effectLst/>
                <a:latin typeface="-apple-system"/>
              </a:rPr>
              <a:t>Handbook of Open, Distance and Digital Education</a:t>
            </a: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 (pp. 1-17). Singapore: Springer Nature Singapore.</a:t>
            </a:r>
          </a:p>
          <a:p>
            <a:pPr marL="123444" indent="0">
              <a:buNone/>
            </a:pPr>
            <a:r>
              <a:rPr lang="en-GB" b="0" i="0" u="none" strike="noStrike" dirty="0" err="1">
                <a:solidFill>
                  <a:srgbClr val="495057"/>
                </a:solidFill>
                <a:effectLst/>
                <a:latin typeface="-apple-system"/>
              </a:rPr>
              <a:t>Zawacki</a:t>
            </a: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-Richter, O., &amp; Jung, I. (Eds.). (2023). Handbook of Open, Distance and Digital Education. </a:t>
            </a:r>
            <a:r>
              <a:rPr lang="en-GB" b="0" i="0" u="none" strike="noStrike" dirty="0" err="1">
                <a:solidFill>
                  <a:srgbClr val="495057"/>
                </a:solidFill>
                <a:effectLst/>
                <a:latin typeface="-apple-system"/>
              </a:rPr>
              <a:t>Springer.Zawacki</a:t>
            </a:r>
            <a:r>
              <a:rPr lang="en-GB" b="0" i="0" u="none" strike="noStrike" dirty="0">
                <a:solidFill>
                  <a:srgbClr val="495057"/>
                </a:solidFill>
                <a:effectLst/>
                <a:latin typeface="-apple-system"/>
              </a:rPr>
              <a:t>-Richter, O., &amp; Jung, I. (Eds.). (2023). Handbook of Open, Distance and Digital Education. Springer.</a:t>
            </a:r>
            <a:br>
              <a:rPr lang="en-GB" dirty="0"/>
            </a:br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01504-2D9D-424E-9066-EF48D4E175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/>
              <a:t>Thank you for attention </a:t>
            </a:r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body" idx="1"/>
          </p:nvPr>
        </p:nvSpPr>
        <p:spPr>
          <a:xfrm>
            <a:off x="581192" y="1962046"/>
            <a:ext cx="11029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6000" lvl="0" indent="-200844" algn="l" rtl="0"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pic>
        <p:nvPicPr>
          <p:cNvPr id="204" name="Google Shape;204;p11" descr="https://lh3.googleusercontent.com/T0OGVdWT7bwo_N5a-dsXylhSyy5MqHnjHR7frCwnBcRTmp--JnY6Iz0BFmJwzpBl4ajSoI-HaxNbqTDEMz9CEsX-xhOS9EqIrq1d4w3lAzGIsM2PKLpwMKgiNCg_XySx07K7WPp2DQzzPpubKqSxIEZR5p0k4VaipK1JV8n-M9mWLETsyus8et0LqHVmf57o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7925" y="6052803"/>
            <a:ext cx="1602707" cy="51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262" y="6039852"/>
            <a:ext cx="2310698" cy="48477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cxnSp>
        <p:nvCxnSpPr>
          <p:cNvPr id="208" name="Google Shape;208;p11"/>
          <p:cNvCxnSpPr/>
          <p:nvPr/>
        </p:nvCxnSpPr>
        <p:spPr>
          <a:xfrm rot="10800000" flipH="1">
            <a:off x="0" y="5886450"/>
            <a:ext cx="12192000" cy="9525"/>
          </a:xfrm>
          <a:prstGeom prst="straightConnector1">
            <a:avLst/>
          </a:prstGeom>
          <a:noFill/>
          <a:ln w="12700" cap="rnd" cmpd="sng">
            <a:solidFill>
              <a:srgbClr val="848F9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9" name="Google Shape;209;p11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3" y="3667625"/>
            <a:ext cx="10144125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>
            <a:spLocks noGrp="1"/>
          </p:cNvSpPr>
          <p:nvPr>
            <p:ph type="title"/>
          </p:nvPr>
        </p:nvSpPr>
        <p:spPr>
          <a:xfrm>
            <a:off x="581192" y="315310"/>
            <a:ext cx="11029616" cy="113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GB" b="1" kern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 Beginnings of Digital Education</a:t>
            </a:r>
            <a:r>
              <a:rPr lang="en-EE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body" idx="1"/>
          </p:nvPr>
        </p:nvSpPr>
        <p:spPr>
          <a:xfrm>
            <a:off x="477078" y="1947108"/>
            <a:ext cx="5618922" cy="4752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74650" indent="-285750">
              <a:spcBef>
                <a:spcPts val="0"/>
              </a:spcBef>
            </a:pPr>
            <a:endParaRPr lang="en-GB" sz="1600" dirty="0">
              <a:solidFill>
                <a:srgbClr val="333F54"/>
              </a:solidFill>
              <a:effectLst/>
              <a:latin typeface="Loma"/>
            </a:endParaRPr>
          </a:p>
          <a:p>
            <a:pPr marL="374650" indent="-285750">
              <a:spcBef>
                <a:spcPts val="0"/>
              </a:spcBef>
            </a:pPr>
            <a:endParaRPr lang="en-GB" dirty="0"/>
          </a:p>
          <a:p>
            <a:pPr marL="374650" indent="-285750">
              <a:spcBef>
                <a:spcPts val="0"/>
              </a:spcBef>
            </a:pPr>
            <a:endParaRPr lang="en-GB" dirty="0"/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lang="en-GB" dirty="0"/>
          </a:p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dirty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B5676-F5A5-6EEF-1E1D-5F35D14A4A40}"/>
              </a:ext>
            </a:extLst>
          </p:cNvPr>
          <p:cNvSpPr txBox="1"/>
          <p:nvPr/>
        </p:nvSpPr>
        <p:spPr>
          <a:xfrm>
            <a:off x="840828" y="2291255"/>
            <a:ext cx="1076998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Traditional Methods of Education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Limited Access to Learning Resources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Teacher-centred Approach</a:t>
            </a:r>
          </a:p>
          <a:p>
            <a:endParaRPr lang="en-GB" altLang="en-EE" sz="20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27461-36AA-0A8F-15D7-629D99FEC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24" y="2025060"/>
            <a:ext cx="4130784" cy="41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84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GB" b="1" i="0" u="none" strike="noStrike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Emergence of Educational Technology</a:t>
            </a:r>
            <a:br>
              <a:rPr lang="en-GB" altLang="en-EE" sz="32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</a:br>
            <a:endParaRPr sz="3200" b="1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470A0-89AD-12FB-5169-1696F3458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724" y="1492470"/>
            <a:ext cx="10875083" cy="4366330"/>
          </a:xfrm>
        </p:spPr>
        <p:txBody>
          <a:bodyPr/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Introduction of Early Educational Technologies (e.g., Projectors, Radio, Television)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Initial Attempts at Computer-Based Learning</a:t>
            </a:r>
          </a:p>
          <a:p>
            <a:endParaRPr lang="en-EE" dirty="0"/>
          </a:p>
        </p:txBody>
      </p:sp>
      <p:sp>
        <p:nvSpPr>
          <p:cNvPr id="256" name="Google Shape;256;p35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entury Gothic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D13C1-A756-BD61-4DEE-CD8184045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421" y="3972911"/>
            <a:ext cx="3898097" cy="24699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5162-6201-017D-B619-48B2349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u="none" strike="noStrike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Advent of the Internet and Web</a:t>
            </a:r>
            <a:endParaRPr lang="en-EE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D8342-7DD8-D075-59EF-9A92BDD09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1082566"/>
            <a:ext cx="11029615" cy="477623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Impact of the Internet and Web on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Introduction of Online Learning Platforms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Shift towards Digital Content Creation</a:t>
            </a:r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A579AF-188F-9262-6D8E-4DCB5CC9F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03" y="3958465"/>
            <a:ext cx="4590358" cy="228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2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5162-6201-017D-B619-48B23490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1995"/>
          </a:xfrm>
        </p:spPr>
        <p:txBody>
          <a:bodyPr/>
          <a:lstStyle/>
          <a:p>
            <a:r>
              <a:rPr lang="en-GB" i="0" u="none" strike="noStrike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Development of Learning Management Systems (LMS)</a:t>
            </a:r>
            <a:endParaRPr lang="en-EE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D8342-7DD8-D075-59EF-9A92BDD09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1082567"/>
            <a:ext cx="11029615" cy="435128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Evolution of LMS from Simple Platforms to Comprehensive Systems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Role of LMS in Facilitating Online Education</a:t>
            </a:r>
          </a:p>
          <a:p>
            <a:endParaRPr lang="en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30FC3-E090-9CF5-9F6E-9A53790A0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791" y="3540534"/>
            <a:ext cx="3768297" cy="26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1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5162-6201-017D-B619-48B23490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37761"/>
          </a:xfrm>
        </p:spPr>
        <p:txBody>
          <a:bodyPr/>
          <a:lstStyle/>
          <a:p>
            <a:r>
              <a:rPr lang="en-EE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Blogs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D8342-7DD8-D075-59EF-9A92BDD09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Blogging’s role in educational technology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Democratization of publishing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Impact of blogs on academic discourse and identity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Networked Participatory Scholarship (NPS)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Advocacy for data privacy and independence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Expansion of blogging to students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D0D0D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</a:t>
            </a: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cademic culture and online engagement</a:t>
            </a:r>
          </a:p>
          <a:p>
            <a:endParaRPr lang="en-E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37498F-5DAA-97CC-387E-B407AAEE7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036" y="3938160"/>
            <a:ext cx="4463439" cy="221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2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75162-6201-017D-B619-48B23490F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69292"/>
          </a:xfrm>
        </p:spPr>
        <p:txBody>
          <a:bodyPr/>
          <a:lstStyle/>
          <a:p>
            <a:r>
              <a:rPr lang="en-EE" dirty="0">
                <a:solidFill>
                  <a:schemeClr val="bg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D8342-7DD8-D075-59EF-9A92BDD09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9186" y="2039008"/>
            <a:ext cx="11421621" cy="381979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Introduction to social media in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Benefits and challenges of social media use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Potential uses of social media in teaching and learning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Navigating fake news and misinformation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Blurring of professional and personal spheres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Context collapse and its implications for education</a:t>
            </a:r>
          </a:p>
          <a:p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45725-745A-A83D-E2B9-598017ED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862" y="3948904"/>
            <a:ext cx="3499945" cy="206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07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812230-4288-D33F-C0BE-1B04C04D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u="none" strike="noStrike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Rise of Massive Open Online Courses (MOOCs)</a:t>
            </a:r>
            <a:endParaRPr lang="en-EE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474980-E6D1-8989-1B94-BB158C9B5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180497"/>
            <a:ext cx="11029615" cy="255967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öhne"/>
              </a:rPr>
              <a:t>Definition and characteristics of MOOCs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öhne"/>
              </a:rPr>
              <a:t>Contribution to global access to education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öhne"/>
              </a:rPr>
              <a:t>Challenges and opportunities</a:t>
            </a:r>
          </a:p>
          <a:p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C4CDE-5516-EEEB-3B0C-BC77091D83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E5605-A2C5-1A68-36C4-62C10EA32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231" y="3755478"/>
            <a:ext cx="4024874" cy="210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8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9D36CD-3D93-8432-4BD9-5BB09701D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u="none" strike="noStrike" dirty="0">
                <a:solidFill>
                  <a:schemeClr val="bg1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Integration of Artificial Intelligence (AI)</a:t>
            </a:r>
            <a:endParaRPr lang="en-EE" dirty="0">
              <a:solidFill>
                <a:schemeClr val="bg1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E44619-A5F4-3CFA-7C66-2066B72D9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180496"/>
            <a:ext cx="11029615" cy="2370483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AI's role in personalized learning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 of AI in adaptive learning systems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D0D0D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Ethical considerations</a:t>
            </a:r>
          </a:p>
          <a:p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FB338-2420-F530-724B-A5E28F7EB8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1FB72-6127-F29C-7890-F6CFA577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320" y="2760903"/>
            <a:ext cx="3195234" cy="319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3380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564</Words>
  <Application>Microsoft Macintosh PowerPoint</Application>
  <PresentationFormat>Widescreen</PresentationFormat>
  <Paragraphs>67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</vt:lpstr>
      <vt:lpstr>Gill Sans</vt:lpstr>
      <vt:lpstr>-apple-system</vt:lpstr>
      <vt:lpstr>Noto Sans Symbols</vt:lpstr>
      <vt:lpstr>Segoe UI Historic</vt:lpstr>
      <vt:lpstr>Century Gothic</vt:lpstr>
      <vt:lpstr>Arial</vt:lpstr>
      <vt:lpstr>Abril Fatface</vt:lpstr>
      <vt:lpstr>Söhne</vt:lpstr>
      <vt:lpstr>Loma</vt:lpstr>
      <vt:lpstr>Dividend</vt:lpstr>
      <vt:lpstr>Historical Background and Evolution of Digital Education</vt:lpstr>
      <vt:lpstr>The Beginnings of Digital Education </vt:lpstr>
      <vt:lpstr>Emergence of Educational Technology </vt:lpstr>
      <vt:lpstr>Advent of the Internet and Web</vt:lpstr>
      <vt:lpstr>Development of Learning Management Systems (LMS)</vt:lpstr>
      <vt:lpstr>Blogs</vt:lpstr>
      <vt:lpstr>Social Media</vt:lpstr>
      <vt:lpstr>Rise of Massive Open Online Courses (MOOCs)</vt:lpstr>
      <vt:lpstr>Integration of Artificial Intelligence (AI)</vt:lpstr>
      <vt:lpstr>Mobile Learning (M-Learning)</vt:lpstr>
      <vt:lpstr>Future Trends and Conclusion</vt:lpstr>
      <vt:lpstr>References</vt:lpstr>
      <vt:lpstr>Thank you for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1.1: Fundamentals of Big Data</dc:title>
  <dc:creator>Daina</dc:creator>
  <cp:lastModifiedBy>Sirje Virkus</cp:lastModifiedBy>
  <cp:revision>53</cp:revision>
  <dcterms:created xsi:type="dcterms:W3CDTF">2023-01-17T05:44:24Z</dcterms:created>
  <dcterms:modified xsi:type="dcterms:W3CDTF">2024-07-06T10:50:58Z</dcterms:modified>
</cp:coreProperties>
</file>