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8"/>
  </p:notesMasterIdLst>
  <p:sldIdLst>
    <p:sldId id="256" r:id="rId2"/>
    <p:sldId id="257" r:id="rId3"/>
    <p:sldId id="283" r:id="rId4"/>
    <p:sldId id="284" r:id="rId5"/>
    <p:sldId id="260" r:id="rId6"/>
    <p:sldId id="285" r:id="rId7"/>
    <p:sldId id="286" r:id="rId8"/>
    <p:sldId id="287" r:id="rId9"/>
    <p:sldId id="288" r:id="rId10"/>
    <p:sldId id="262" r:id="rId11"/>
    <p:sldId id="267" r:id="rId12"/>
    <p:sldId id="272" r:id="rId13"/>
    <p:sldId id="290" r:id="rId14"/>
    <p:sldId id="281" r:id="rId15"/>
    <p:sldId id="289" r:id="rId16"/>
    <p:sldId id="266" r:id="rId17"/>
  </p:sldIdLst>
  <p:sldSz cx="12192000" cy="6858000"/>
  <p:notesSz cx="6858000" cy="9144000"/>
  <p:embeddedFontLst>
    <p:embeddedFont>
      <p:font typeface="Abril Fatface" panose="02000503000000020003" pitchFamily="2" charset="77"/>
      <p:regular r:id="rId19"/>
    </p:embeddedFon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Gill Sans" panose="020B0502020104020203" pitchFamily="34" charset="-79"/>
      <p:regular r:id="rId28"/>
      <p:bold r:id="rId29"/>
    </p:embeddedFont>
    <p:embeddedFont>
      <p:font typeface="Gill Sans MT" panose="020B0502020104020203" pitchFamily="34" charset="77"/>
      <p:regular r:id="rId30"/>
      <p:bold r:id="rId31"/>
      <p:italic r:id="rId32"/>
      <p:boldItalic r:id="rId33"/>
    </p:embeddedFont>
    <p:embeddedFont>
      <p:font typeface="Oswald" pitchFamily="2" charset="77"/>
      <p:regular r:id="rId34"/>
      <p:bold r:id="rId35"/>
    </p:embeddedFont>
    <p:embeddedFont>
      <p:font typeface="Segoe UI Historic" panose="020B0502040204020203" pitchFamily="34"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UjO4iI0g9L60u9Olz6Usix2914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4602"/>
  </p:normalViewPr>
  <p:slideViewPr>
    <p:cSldViewPr snapToGrid="0" showGuides="1">
      <p:cViewPr varScale="1">
        <p:scale>
          <a:sx n="122" d="100"/>
          <a:sy n="122" d="100"/>
        </p:scale>
        <p:origin x="440" y="19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viewProps" Target="viewProps.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00" name="Google Shape;10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49" name="Google Shape;34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17: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49" name="Google Shape;34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0" name="Google Shape;350;p17: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13</a:t>
            </a:fld>
            <a:endParaRPr/>
          </a:p>
        </p:txBody>
      </p:sp>
    </p:spTree>
    <p:extLst>
      <p:ext uri="{BB962C8B-B14F-4D97-AF65-F5344CB8AC3E}">
        <p14:creationId xmlns:p14="http://schemas.microsoft.com/office/powerpoint/2010/main" val="330549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200" name="Google Shape;20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1" name="Google Shape;111;p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112" name="Google Shape;11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942301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6</a:t>
            </a:fld>
            <a:endParaRPr/>
          </a:p>
        </p:txBody>
      </p:sp>
    </p:spTree>
    <p:extLst>
      <p:ext uri="{BB962C8B-B14F-4D97-AF65-F5344CB8AC3E}">
        <p14:creationId xmlns:p14="http://schemas.microsoft.com/office/powerpoint/2010/main" val="208556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7</a:t>
            </a:fld>
            <a:endParaRPr/>
          </a:p>
        </p:txBody>
      </p:sp>
    </p:spTree>
    <p:extLst>
      <p:ext uri="{BB962C8B-B14F-4D97-AF65-F5344CB8AC3E}">
        <p14:creationId xmlns:p14="http://schemas.microsoft.com/office/powerpoint/2010/main" val="161397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8</a:t>
            </a:fld>
            <a:endParaRPr/>
          </a:p>
        </p:txBody>
      </p:sp>
    </p:spTree>
    <p:extLst>
      <p:ext uri="{BB962C8B-B14F-4D97-AF65-F5344CB8AC3E}">
        <p14:creationId xmlns:p14="http://schemas.microsoft.com/office/powerpoint/2010/main" val="1329653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51" name="Google Shape;25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2" name="Google Shape;252;p5: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9</a:t>
            </a:fld>
            <a:endParaRPr/>
          </a:p>
        </p:txBody>
      </p:sp>
    </p:spTree>
    <p:extLst>
      <p:ext uri="{BB962C8B-B14F-4D97-AF65-F5344CB8AC3E}">
        <p14:creationId xmlns:p14="http://schemas.microsoft.com/office/powerpoint/2010/main" val="1249797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0" name="Google Shape;27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p7:notes"/>
          <p:cNvSpPr txBox="1"/>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entury Gothic"/>
              <a:buNone/>
            </a:pPr>
            <a:fld id="{00000000-1234-1234-1234-123412341234}" type="slidenum">
              <a:rPr lang="en-US" sz="1200" b="0" i="0" u="none">
                <a:solidFill>
                  <a:srgbClr val="000000"/>
                </a:solidFill>
                <a:latin typeface="Century Gothic"/>
                <a:ea typeface="Century Gothic"/>
                <a:cs typeface="Century Gothic"/>
                <a:sym typeface="Century Gothic"/>
              </a:rPr>
              <a:t>10</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Google Shape;19;p13"/>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3"/>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lvl1pPr lvl="0" algn="l">
              <a:spcBef>
                <a:spcPts val="320"/>
              </a:spcBef>
              <a:spcAft>
                <a:spcPts val="0"/>
              </a:spcAft>
              <a:buSzPts val="1472"/>
              <a:buNone/>
              <a:defRPr sz="1600" cap="none">
                <a:solidFill>
                  <a:schemeClr val="accent2"/>
                </a:solidFill>
              </a:defRPr>
            </a:lvl1pPr>
            <a:lvl2pPr lvl="1" algn="ctr">
              <a:spcBef>
                <a:spcPts val="600"/>
              </a:spcBef>
              <a:spcAft>
                <a:spcPts val="0"/>
              </a:spcAft>
              <a:buSzPts val="1472"/>
              <a:buNone/>
              <a:defRPr>
                <a:solidFill>
                  <a:srgbClr val="888888"/>
                </a:solidFill>
              </a:defRPr>
            </a:lvl2pPr>
            <a:lvl3pPr lvl="2" algn="ctr">
              <a:spcBef>
                <a:spcPts val="600"/>
              </a:spcBef>
              <a:spcAft>
                <a:spcPts val="0"/>
              </a:spcAft>
              <a:buSzPts val="1288"/>
              <a:buNone/>
              <a:defRPr>
                <a:solidFill>
                  <a:srgbClr val="888888"/>
                </a:solidFill>
              </a:defRPr>
            </a:lvl3pPr>
            <a:lvl4pPr lvl="3" algn="ctr">
              <a:spcBef>
                <a:spcPts val="600"/>
              </a:spcBef>
              <a:spcAft>
                <a:spcPts val="0"/>
              </a:spcAft>
              <a:buSzPts val="1104"/>
              <a:buNone/>
              <a:defRPr>
                <a:solidFill>
                  <a:srgbClr val="888888"/>
                </a:solidFill>
              </a:defRPr>
            </a:lvl4pPr>
            <a:lvl5pPr lvl="4" algn="ctr">
              <a:spcBef>
                <a:spcPts val="600"/>
              </a:spcBef>
              <a:spcAft>
                <a:spcPts val="0"/>
              </a:spcAft>
              <a:buSzPts val="1104"/>
              <a:buNone/>
              <a:defRPr>
                <a:solidFill>
                  <a:srgbClr val="888888"/>
                </a:solidFill>
              </a:defRPr>
            </a:lvl5pPr>
            <a:lvl6pPr lvl="5" algn="ctr">
              <a:spcBef>
                <a:spcPts val="600"/>
              </a:spcBef>
              <a:spcAft>
                <a:spcPts val="0"/>
              </a:spcAft>
              <a:buSzPts val="1104"/>
              <a:buNone/>
              <a:defRPr>
                <a:solidFill>
                  <a:srgbClr val="888888"/>
                </a:solidFill>
              </a:defRPr>
            </a:lvl6pPr>
            <a:lvl7pPr lvl="6" algn="ctr">
              <a:spcBef>
                <a:spcPts val="600"/>
              </a:spcBef>
              <a:spcAft>
                <a:spcPts val="0"/>
              </a:spcAft>
              <a:buSzPts val="1104"/>
              <a:buNone/>
              <a:defRPr>
                <a:solidFill>
                  <a:srgbClr val="888888"/>
                </a:solidFill>
              </a:defRPr>
            </a:lvl7pPr>
            <a:lvl8pPr lvl="7" algn="ctr">
              <a:spcBef>
                <a:spcPts val="600"/>
              </a:spcBef>
              <a:spcAft>
                <a:spcPts val="0"/>
              </a:spcAft>
              <a:buSzPts val="1104"/>
              <a:buNone/>
              <a:defRPr>
                <a:solidFill>
                  <a:srgbClr val="888888"/>
                </a:solidFill>
              </a:defRPr>
            </a:lvl8pPr>
            <a:lvl9pPr lvl="8" algn="ctr">
              <a:spcBef>
                <a:spcPts val="600"/>
              </a:spcBef>
              <a:spcAft>
                <a:spcPts val="600"/>
              </a:spcAft>
              <a:buSzPts val="1104"/>
              <a:buNone/>
              <a:defRPr>
                <a:solidFill>
                  <a:srgbClr val="888888"/>
                </a:solidFill>
              </a:defRPr>
            </a:lvl9pPr>
          </a:lstStyle>
          <a:p>
            <a:endParaRPr/>
          </a:p>
        </p:txBody>
      </p:sp>
      <p:sp>
        <p:nvSpPr>
          <p:cNvPr id="22" name="Google Shape;22;p13"/>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24" name="Google Shape;24;p13"/>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22"/>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22072" algn="l">
              <a:spcBef>
                <a:spcPts val="600"/>
              </a:spcBef>
              <a:spcAft>
                <a:spcPts val="0"/>
              </a:spcAft>
              <a:buSzPts val="1472"/>
              <a:buChar char="◼"/>
              <a:defRPr/>
            </a:lvl2pPr>
            <a:lvl3pPr marL="1371600" lvl="2" indent="-310388" algn="l">
              <a:spcBef>
                <a:spcPts val="600"/>
              </a:spcBef>
              <a:spcAft>
                <a:spcPts val="0"/>
              </a:spcAft>
              <a:buSzPts val="1288"/>
              <a:buChar char="◼"/>
              <a:defRPr/>
            </a:lvl3pPr>
            <a:lvl4pPr marL="1828800" lvl="3" indent="-298703" algn="l">
              <a:spcBef>
                <a:spcPts val="600"/>
              </a:spcBef>
              <a:spcAft>
                <a:spcPts val="0"/>
              </a:spcAft>
              <a:buSzPts val="1104"/>
              <a:buChar char="◼"/>
              <a:defRPr/>
            </a:lvl4pPr>
            <a:lvl5pPr marL="2286000" lvl="4" indent="-298704" algn="l">
              <a:spcBef>
                <a:spcPts val="600"/>
              </a:spcBef>
              <a:spcAft>
                <a:spcPts val="0"/>
              </a:spcAft>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86" name="Google Shape;86;p2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88" name="Google Shape;88;p2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Google Shape;90;p23"/>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3"/>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93" name="Google Shape;93;p23"/>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95" name="Google Shape;95;p23"/>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4"/>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29" name="Google Shape;29;p14"/>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31" name="Google Shape;31;p14"/>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15"/>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5"/>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3600"/>
              <a:buFont typeface="Gill Sans"/>
              <a:buNone/>
              <a:defRPr sz="3600" b="0" cap="none">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656"/>
              <a:buNone/>
              <a:defRPr sz="1800" cap="none">
                <a:solidFill>
                  <a:schemeClr val="accent2"/>
                </a:solidFill>
              </a:defRPr>
            </a:lvl1pPr>
            <a:lvl2pPr marL="914400" lvl="1" indent="-228600" algn="l">
              <a:spcBef>
                <a:spcPts val="600"/>
              </a:spcBef>
              <a:spcAft>
                <a:spcPts val="0"/>
              </a:spcAft>
              <a:buSzPts val="1656"/>
              <a:buNone/>
              <a:defRPr sz="1800">
                <a:solidFill>
                  <a:srgbClr val="888888"/>
                </a:solidFill>
              </a:defRPr>
            </a:lvl2pPr>
            <a:lvl3pPr marL="1371600" lvl="2" indent="-228600" algn="l">
              <a:spcBef>
                <a:spcPts val="600"/>
              </a:spcBef>
              <a:spcAft>
                <a:spcPts val="0"/>
              </a:spcAft>
              <a:buSzPts val="1472"/>
              <a:buNone/>
              <a:defRPr sz="1600">
                <a:solidFill>
                  <a:srgbClr val="888888"/>
                </a:solidFill>
              </a:defRPr>
            </a:lvl3pPr>
            <a:lvl4pPr marL="1828800" lvl="3" indent="-228600" algn="l">
              <a:spcBef>
                <a:spcPts val="600"/>
              </a:spcBef>
              <a:spcAft>
                <a:spcPts val="0"/>
              </a:spcAft>
              <a:buSzPts val="1288"/>
              <a:buNone/>
              <a:defRPr sz="1400">
                <a:solidFill>
                  <a:srgbClr val="888888"/>
                </a:solidFill>
              </a:defRPr>
            </a:lvl4pPr>
            <a:lvl5pPr marL="2286000" lvl="4" indent="-228600" algn="l">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36" name="Google Shape;36;p15"/>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5"/>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38" name="Google Shape;38;p1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6"/>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3" name="Google Shape;43;p16"/>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44" name="Google Shape;44;p1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6"/>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46" name="Google Shape;46;p16"/>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7"/>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7"/>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1" name="Google Shape;51;p17"/>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2" name="Google Shape;52;p17"/>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spcBef>
                <a:spcPts val="440"/>
              </a:spcBef>
              <a:spcAft>
                <a:spcPts val="0"/>
              </a:spcAft>
              <a:buSzPts val="2024"/>
              <a:buNone/>
              <a:defRPr sz="2200" b="0">
                <a:solidFill>
                  <a:schemeClr val="accent2"/>
                </a:solidFill>
              </a:defRPr>
            </a:lvl1pPr>
            <a:lvl2pPr marL="914400" lvl="1" indent="-228600" algn="l">
              <a:spcBef>
                <a:spcPts val="600"/>
              </a:spcBef>
              <a:spcAft>
                <a:spcPts val="0"/>
              </a:spcAft>
              <a:buSzPts val="1840"/>
              <a:buNone/>
              <a:defRPr sz="2000" b="1"/>
            </a:lvl2pPr>
            <a:lvl3pPr marL="1371600" lvl="2" indent="-228600" algn="l">
              <a:spcBef>
                <a:spcPts val="600"/>
              </a:spcBef>
              <a:spcAft>
                <a:spcPts val="0"/>
              </a:spcAft>
              <a:buSzPts val="1656"/>
              <a:buNone/>
              <a:defRPr sz="1800" b="1"/>
            </a:lvl3pPr>
            <a:lvl4pPr marL="1828800" lvl="3" indent="-228600" algn="l">
              <a:spcBef>
                <a:spcPts val="600"/>
              </a:spcBef>
              <a:spcAft>
                <a:spcPts val="0"/>
              </a:spcAft>
              <a:buSzPts val="1472"/>
              <a:buNone/>
              <a:defRPr sz="1600" b="1"/>
            </a:lvl4pPr>
            <a:lvl5pPr marL="2286000" lvl="4" indent="-228600" algn="l">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53" name="Google Shape;53;p17"/>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spcBef>
                <a:spcPts val="360"/>
              </a:spcBef>
              <a:spcAft>
                <a:spcPts val="0"/>
              </a:spcAft>
              <a:buSzPts val="1656"/>
              <a:buChar char="◼"/>
              <a:defRPr/>
            </a:lvl1pPr>
            <a:lvl2pPr marL="914400" lvl="1" indent="-333756" algn="l">
              <a:spcBef>
                <a:spcPts val="600"/>
              </a:spcBef>
              <a:spcAft>
                <a:spcPts val="0"/>
              </a:spcAft>
              <a:buSzPts val="1656"/>
              <a:buChar char="◼"/>
              <a:defRPr/>
            </a:lvl2pPr>
            <a:lvl3pPr marL="1371600" lvl="2" indent="-333756" algn="l">
              <a:spcBef>
                <a:spcPts val="600"/>
              </a:spcBef>
              <a:spcAft>
                <a:spcPts val="0"/>
              </a:spcAft>
              <a:buSzPts val="1656"/>
              <a:buChar char="◼"/>
              <a:defRPr/>
            </a:lvl3pPr>
            <a:lvl4pPr marL="1828800" lvl="3" indent="-333756" algn="l">
              <a:spcBef>
                <a:spcPts val="600"/>
              </a:spcBef>
              <a:spcAft>
                <a:spcPts val="0"/>
              </a:spcAft>
              <a:buSzPts val="1656"/>
              <a:buChar char="◼"/>
              <a:defRPr/>
            </a:lvl4pPr>
            <a:lvl5pPr marL="2286000" lvl="4" indent="-333756" algn="l">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54" name="Google Shape;54;p17"/>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56" name="Google Shape;56;p17"/>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18"/>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60" name="Google Shape;60;p1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18"/>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8"/>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9"/>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66" name="Google Shape;66;p19"/>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0"/>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0"/>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2D58AC"/>
              </a:buClr>
              <a:buSzPts val="2000"/>
              <a:buFont typeface="Gill Sans"/>
              <a:buNone/>
              <a:defRPr sz="2000" b="0">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0"/>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normAutofit/>
          </a:bodyPr>
          <a:lstStyle>
            <a:lvl1pPr marL="457200" lvl="0" indent="-345440" algn="l">
              <a:spcBef>
                <a:spcPts val="400"/>
              </a:spcBef>
              <a:spcAft>
                <a:spcPts val="0"/>
              </a:spcAft>
              <a:buSzPts val="1840"/>
              <a:buChar char="◼"/>
              <a:defRPr sz="2000">
                <a:solidFill>
                  <a:schemeClr val="dk2"/>
                </a:solidFill>
              </a:defRPr>
            </a:lvl1pPr>
            <a:lvl2pPr marL="914400" lvl="1" indent="-333756" algn="l">
              <a:spcBef>
                <a:spcPts val="600"/>
              </a:spcBef>
              <a:spcAft>
                <a:spcPts val="0"/>
              </a:spcAft>
              <a:buSzPts val="1656"/>
              <a:buChar char="◼"/>
              <a:defRPr sz="1800">
                <a:solidFill>
                  <a:schemeClr val="dk2"/>
                </a:solidFill>
              </a:defRPr>
            </a:lvl2pPr>
            <a:lvl3pPr marL="1371600" lvl="2" indent="-322072" algn="l">
              <a:spcBef>
                <a:spcPts val="600"/>
              </a:spcBef>
              <a:spcAft>
                <a:spcPts val="0"/>
              </a:spcAft>
              <a:buSzPts val="1472"/>
              <a:buChar char="◼"/>
              <a:defRPr sz="1600">
                <a:solidFill>
                  <a:schemeClr val="dk2"/>
                </a:solidFill>
              </a:defRPr>
            </a:lvl3pPr>
            <a:lvl4pPr marL="1828800" lvl="3" indent="-310388" algn="l">
              <a:spcBef>
                <a:spcPts val="600"/>
              </a:spcBef>
              <a:spcAft>
                <a:spcPts val="0"/>
              </a:spcAft>
              <a:buSzPts val="1288"/>
              <a:buChar char="◼"/>
              <a:defRPr sz="1400">
                <a:solidFill>
                  <a:schemeClr val="dk2"/>
                </a:solidFill>
              </a:defRPr>
            </a:lvl4pPr>
            <a:lvl5pPr marL="2286000" lvl="4" indent="-310388" algn="l">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71" name="Google Shape;71;p20"/>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spcBef>
                <a:spcPts val="220"/>
              </a:spcBef>
              <a:spcAft>
                <a:spcPts val="0"/>
              </a:spcAft>
              <a:buSzPts val="1012"/>
              <a:buNone/>
              <a:defRPr sz="1100">
                <a:solidFill>
                  <a:schemeClr val="lt1"/>
                </a:solidFill>
              </a:defRPr>
            </a:lvl1pPr>
            <a:lvl2pPr marL="914400" lvl="1" indent="-228600" algn="l">
              <a:spcBef>
                <a:spcPts val="600"/>
              </a:spcBef>
              <a:spcAft>
                <a:spcPts val="0"/>
              </a:spcAft>
              <a:buSzPts val="1012"/>
              <a:buNone/>
              <a:defRPr sz="11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2" name="Google Shape;72;p2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2D58AC"/>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74" name="Google Shape;74;p20"/>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2D58AC"/>
                </a:solidFill>
                <a:latin typeface="Gill Sans"/>
                <a:ea typeface="Gill Sans"/>
                <a:cs typeface="Gill Sans"/>
                <a:sym typeface="Gill Sans"/>
              </a:defRPr>
            </a:lvl1pPr>
            <a:lvl2pPr marL="0" lvl="1" indent="0" algn="r">
              <a:spcBef>
                <a:spcPts val="0"/>
              </a:spcBef>
              <a:buNone/>
              <a:defRPr sz="900" b="0" i="0" u="none" strike="noStrike" cap="none">
                <a:solidFill>
                  <a:srgbClr val="2D58AC"/>
                </a:solidFill>
                <a:latin typeface="Gill Sans"/>
                <a:ea typeface="Gill Sans"/>
                <a:cs typeface="Gill Sans"/>
                <a:sym typeface="Gill Sans"/>
              </a:defRPr>
            </a:lvl2pPr>
            <a:lvl3pPr marL="0" lvl="2" indent="0" algn="r">
              <a:spcBef>
                <a:spcPts val="0"/>
              </a:spcBef>
              <a:buNone/>
              <a:defRPr sz="900" b="0" i="0" u="none" strike="noStrike" cap="none">
                <a:solidFill>
                  <a:srgbClr val="2D58AC"/>
                </a:solidFill>
                <a:latin typeface="Gill Sans"/>
                <a:ea typeface="Gill Sans"/>
                <a:cs typeface="Gill Sans"/>
                <a:sym typeface="Gill Sans"/>
              </a:defRPr>
            </a:lvl3pPr>
            <a:lvl4pPr marL="0" lvl="3" indent="0" algn="r">
              <a:spcBef>
                <a:spcPts val="0"/>
              </a:spcBef>
              <a:buNone/>
              <a:defRPr sz="900" b="0" i="0" u="none" strike="noStrike" cap="none">
                <a:solidFill>
                  <a:srgbClr val="2D58AC"/>
                </a:solidFill>
                <a:latin typeface="Gill Sans"/>
                <a:ea typeface="Gill Sans"/>
                <a:cs typeface="Gill Sans"/>
                <a:sym typeface="Gill Sans"/>
              </a:defRPr>
            </a:lvl4pPr>
            <a:lvl5pPr marL="0" lvl="4" indent="0" algn="r">
              <a:spcBef>
                <a:spcPts val="0"/>
              </a:spcBef>
              <a:buNone/>
              <a:defRPr sz="900" b="0" i="0" u="none" strike="noStrike" cap="none">
                <a:solidFill>
                  <a:srgbClr val="2D58AC"/>
                </a:solidFill>
                <a:latin typeface="Gill Sans"/>
                <a:ea typeface="Gill Sans"/>
                <a:cs typeface="Gill Sans"/>
                <a:sym typeface="Gill Sans"/>
              </a:defRPr>
            </a:lvl5pPr>
            <a:lvl6pPr marL="0" lvl="5" indent="0" algn="r">
              <a:spcBef>
                <a:spcPts val="0"/>
              </a:spcBef>
              <a:buNone/>
              <a:defRPr sz="900" b="0" i="0" u="none" strike="noStrike" cap="none">
                <a:solidFill>
                  <a:srgbClr val="2D58AC"/>
                </a:solidFill>
                <a:latin typeface="Gill Sans"/>
                <a:ea typeface="Gill Sans"/>
                <a:cs typeface="Gill Sans"/>
                <a:sym typeface="Gill Sans"/>
              </a:defRPr>
            </a:lvl6pPr>
            <a:lvl7pPr marL="0" lvl="6" indent="0" algn="r">
              <a:spcBef>
                <a:spcPts val="0"/>
              </a:spcBef>
              <a:buNone/>
              <a:defRPr sz="900" b="0" i="0" u="none" strike="noStrike" cap="none">
                <a:solidFill>
                  <a:srgbClr val="2D58AC"/>
                </a:solidFill>
                <a:latin typeface="Gill Sans"/>
                <a:ea typeface="Gill Sans"/>
                <a:cs typeface="Gill Sans"/>
                <a:sym typeface="Gill Sans"/>
              </a:defRPr>
            </a:lvl7pPr>
            <a:lvl8pPr marL="0" lvl="7" indent="0" algn="r">
              <a:spcBef>
                <a:spcPts val="0"/>
              </a:spcBef>
              <a:buNone/>
              <a:defRPr sz="900" b="0" i="0" u="none" strike="noStrike" cap="none">
                <a:solidFill>
                  <a:srgbClr val="2D58AC"/>
                </a:solidFill>
                <a:latin typeface="Gill Sans"/>
                <a:ea typeface="Gill Sans"/>
                <a:cs typeface="Gill Sans"/>
                <a:sym typeface="Gill Sans"/>
              </a:defRPr>
            </a:lvl8pPr>
            <a:lvl9pPr marL="0" lvl="8" indent="0" algn="r">
              <a:spcBef>
                <a:spcPts val="0"/>
              </a:spcBef>
              <a:buNone/>
              <a:defRPr sz="900" b="0" i="0" u="none" strike="noStrike" cap="none">
                <a:solidFill>
                  <a:srgbClr val="2D58AC"/>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Gill Sans"/>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1"/>
          <p:cNvSpPr>
            <a:spLocks noGrp="1"/>
          </p:cNvSpPr>
          <p:nvPr>
            <p:ph type="pic" idx="2"/>
          </p:nvPr>
        </p:nvSpPr>
        <p:spPr>
          <a:xfrm>
            <a:off x="447817" y="599725"/>
            <a:ext cx="11290859" cy="3557252"/>
          </a:xfrm>
          <a:prstGeom prst="rect">
            <a:avLst/>
          </a:prstGeom>
          <a:noFill/>
          <a:ln>
            <a:noFill/>
          </a:ln>
        </p:spPr>
      </p:sp>
      <p:sp>
        <p:nvSpPr>
          <p:cNvPr id="78" name="Google Shape;78;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spcBef>
                <a:spcPts val="240"/>
              </a:spcBef>
              <a:spcAft>
                <a:spcPts val="0"/>
              </a:spcAft>
              <a:buSzPts val="1104"/>
              <a:buNone/>
              <a:defRPr sz="1200"/>
            </a:lvl1pPr>
            <a:lvl2pPr marL="914400" lvl="1" indent="-228600" algn="l">
              <a:spcBef>
                <a:spcPts val="600"/>
              </a:spcBef>
              <a:spcAft>
                <a:spcPts val="0"/>
              </a:spcAft>
              <a:buSzPts val="1104"/>
              <a:buNone/>
              <a:defRPr sz="1200"/>
            </a:lvl2pPr>
            <a:lvl3pPr marL="1371600" lvl="2" indent="-228600" algn="l">
              <a:spcBef>
                <a:spcPts val="600"/>
              </a:spcBef>
              <a:spcAft>
                <a:spcPts val="0"/>
              </a:spcAft>
              <a:buSzPts val="920"/>
              <a:buNone/>
              <a:defRPr sz="1000"/>
            </a:lvl3pPr>
            <a:lvl4pPr marL="1828800" lvl="3" indent="-228600" algn="l">
              <a:spcBef>
                <a:spcPts val="600"/>
              </a:spcBef>
              <a:spcAft>
                <a:spcPts val="0"/>
              </a:spcAft>
              <a:buSzPts val="828"/>
              <a:buNone/>
              <a:defRPr sz="900"/>
            </a:lvl4pPr>
            <a:lvl5pPr marL="2286000" lvl="4" indent="-228600" algn="l">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79" name="Google Shape;79;p2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r>
              <a:rPr lang="en-GB"/>
              <a:t>AAA</a:t>
            </a:r>
            <a:endParaRPr/>
          </a:p>
        </p:txBody>
      </p:sp>
      <p:sp>
        <p:nvSpPr>
          <p:cNvPr id="81" name="Google Shape;81;p2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Gill Sans"/>
              <a:buNone/>
              <a:defRPr sz="2800" b="0" i="0" u="none" strike="noStrike" cap="none">
                <a:solidFill>
                  <a:schemeClr val="lt1"/>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2"/>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Gill Sans"/>
                <a:ea typeface="Gill Sans"/>
                <a:cs typeface="Gill Sans"/>
                <a:sym typeface="Gill Sans"/>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Gill Sans"/>
                <a:ea typeface="Gill Sans"/>
                <a:cs typeface="Gill Sans"/>
                <a:sym typeface="Gill Sans"/>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Gill Sans"/>
                <a:ea typeface="Gill Sans"/>
                <a:cs typeface="Gill Sans"/>
                <a:sym typeface="Gill Sans"/>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endParaRPr/>
          </a:p>
        </p:txBody>
      </p:sp>
      <p:sp>
        <p:nvSpPr>
          <p:cNvPr id="13" name="Google Shape;13;p1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accent2"/>
                </a:solidFill>
                <a:latin typeface="Gill Sans"/>
                <a:ea typeface="Gill Sans"/>
                <a:cs typeface="Gill Sans"/>
                <a:sym typeface="Gill Sans"/>
              </a:defRPr>
            </a:lvl1pPr>
            <a:lvl2pPr marR="0" lvl="1"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2pPr>
            <a:lvl3pPr marR="0" lvl="2"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3pPr>
            <a:lvl4pPr marR="0" lvl="3"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4pPr>
            <a:lvl5pPr marR="0" lvl="4"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5pPr>
            <a:lvl6pPr marR="0" lvl="5"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6pPr>
            <a:lvl7pPr marR="0" lvl="6"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7pPr>
            <a:lvl8pPr marR="0" lvl="7"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8pPr>
            <a:lvl9pPr marR="0" lvl="8" algn="l" rtl="0">
              <a:spcBef>
                <a:spcPts val="0"/>
              </a:spcBef>
              <a:spcAft>
                <a:spcPts val="0"/>
              </a:spcAft>
              <a:buSzPts val="1400"/>
              <a:buNone/>
              <a:defRPr sz="1800" b="0" i="0" u="none" strike="noStrike" cap="none">
                <a:solidFill>
                  <a:schemeClr val="dk1"/>
                </a:solidFill>
                <a:latin typeface="Gill Sans"/>
                <a:ea typeface="Gill Sans"/>
                <a:cs typeface="Gill Sans"/>
                <a:sym typeface="Gill Sans"/>
              </a:defRPr>
            </a:lvl9pPr>
          </a:lstStyle>
          <a:p>
            <a:r>
              <a:rPr lang="en-GB"/>
              <a:t>AAA</a:t>
            </a:r>
            <a:endParaRPr/>
          </a:p>
        </p:txBody>
      </p:sp>
      <p:sp>
        <p:nvSpPr>
          <p:cNvPr id="14" name="Google Shape;14;p1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Gill Sans"/>
                <a:ea typeface="Gill Sans"/>
                <a:cs typeface="Gill Sans"/>
                <a:sym typeface="Gill Sans"/>
              </a:defRPr>
            </a:lvl1pPr>
            <a:lvl2pPr marL="0" marR="0" lvl="1" indent="0" algn="r" rtl="0">
              <a:spcBef>
                <a:spcPts val="0"/>
              </a:spcBef>
              <a:buNone/>
              <a:defRPr sz="900" b="0" i="0" u="none" strike="noStrike" cap="none">
                <a:solidFill>
                  <a:schemeClr val="accent2"/>
                </a:solidFill>
                <a:latin typeface="Gill Sans"/>
                <a:ea typeface="Gill Sans"/>
                <a:cs typeface="Gill Sans"/>
                <a:sym typeface="Gill Sans"/>
              </a:defRPr>
            </a:lvl2pPr>
            <a:lvl3pPr marL="0" marR="0" lvl="2" indent="0" algn="r" rtl="0">
              <a:spcBef>
                <a:spcPts val="0"/>
              </a:spcBef>
              <a:buNone/>
              <a:defRPr sz="900" b="0" i="0" u="none" strike="noStrike" cap="none">
                <a:solidFill>
                  <a:schemeClr val="accent2"/>
                </a:solidFill>
                <a:latin typeface="Gill Sans"/>
                <a:ea typeface="Gill Sans"/>
                <a:cs typeface="Gill Sans"/>
                <a:sym typeface="Gill Sans"/>
              </a:defRPr>
            </a:lvl3pPr>
            <a:lvl4pPr marL="0" marR="0" lvl="3" indent="0" algn="r" rtl="0">
              <a:spcBef>
                <a:spcPts val="0"/>
              </a:spcBef>
              <a:buNone/>
              <a:defRPr sz="900" b="0" i="0" u="none" strike="noStrike" cap="none">
                <a:solidFill>
                  <a:schemeClr val="accent2"/>
                </a:solidFill>
                <a:latin typeface="Gill Sans"/>
                <a:ea typeface="Gill Sans"/>
                <a:cs typeface="Gill Sans"/>
                <a:sym typeface="Gill Sans"/>
              </a:defRPr>
            </a:lvl4pPr>
            <a:lvl5pPr marL="0" marR="0" lvl="4" indent="0" algn="r" rtl="0">
              <a:spcBef>
                <a:spcPts val="0"/>
              </a:spcBef>
              <a:buNone/>
              <a:defRPr sz="900" b="0" i="0" u="none" strike="noStrike" cap="none">
                <a:solidFill>
                  <a:schemeClr val="accent2"/>
                </a:solidFill>
                <a:latin typeface="Gill Sans"/>
                <a:ea typeface="Gill Sans"/>
                <a:cs typeface="Gill Sans"/>
                <a:sym typeface="Gill Sans"/>
              </a:defRPr>
            </a:lvl5pPr>
            <a:lvl6pPr marL="0" marR="0" lvl="5" indent="0" algn="r" rtl="0">
              <a:spcBef>
                <a:spcPts val="0"/>
              </a:spcBef>
              <a:buNone/>
              <a:defRPr sz="900" b="0" i="0" u="none" strike="noStrike" cap="none">
                <a:solidFill>
                  <a:schemeClr val="accent2"/>
                </a:solidFill>
                <a:latin typeface="Gill Sans"/>
                <a:ea typeface="Gill Sans"/>
                <a:cs typeface="Gill Sans"/>
                <a:sym typeface="Gill Sans"/>
              </a:defRPr>
            </a:lvl6pPr>
            <a:lvl7pPr marL="0" marR="0" lvl="6" indent="0" algn="r" rtl="0">
              <a:spcBef>
                <a:spcPts val="0"/>
              </a:spcBef>
              <a:buNone/>
              <a:defRPr sz="900" b="0" i="0" u="none" strike="noStrike" cap="none">
                <a:solidFill>
                  <a:schemeClr val="accent2"/>
                </a:solidFill>
                <a:latin typeface="Gill Sans"/>
                <a:ea typeface="Gill Sans"/>
                <a:cs typeface="Gill Sans"/>
                <a:sym typeface="Gill Sans"/>
              </a:defRPr>
            </a:lvl7pPr>
            <a:lvl8pPr marL="0" marR="0" lvl="7" indent="0" algn="r" rtl="0">
              <a:spcBef>
                <a:spcPts val="0"/>
              </a:spcBef>
              <a:buNone/>
              <a:defRPr sz="900" b="0" i="0" u="none" strike="noStrike" cap="none">
                <a:solidFill>
                  <a:schemeClr val="accent2"/>
                </a:solidFill>
                <a:latin typeface="Gill Sans"/>
                <a:ea typeface="Gill Sans"/>
                <a:cs typeface="Gill Sans"/>
                <a:sym typeface="Gill Sans"/>
              </a:defRPr>
            </a:lvl8pPr>
            <a:lvl9pPr marL="0" marR="0" lvl="8" indent="0" algn="r" rtl="0">
              <a:spcBef>
                <a:spcPts val="0"/>
              </a:spcBef>
              <a:buNone/>
              <a:defRPr sz="900" b="0" i="0" u="none" strike="noStrike" cap="none">
                <a:solidFill>
                  <a:schemeClr val="accent2"/>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2"/>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2"/>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2"/>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ssistant-erasmus.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080/015879180001010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9173/irrodl.v22i2.5108" TargetMode="External"/><Relationship Id="rId2" Type="http://schemas.openxmlformats.org/officeDocument/2006/relationships/hyperlink" Target="https://doi.org/10.1080/08923647.2019.166308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dpi.com/2071-1050/13/9/4751"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
          <p:cNvSpPr txBox="1">
            <a:spLocks noGrp="1"/>
          </p:cNvSpPr>
          <p:nvPr>
            <p:ph type="ctrTitle"/>
          </p:nvPr>
        </p:nvSpPr>
        <p:spPr>
          <a:xfrm>
            <a:off x="857416" y="3877931"/>
            <a:ext cx="10993549" cy="1475013"/>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3600"/>
              <a:buFont typeface="Gill Sans"/>
              <a:buNone/>
            </a:pPr>
            <a:r>
              <a:rPr lang="en-US" dirty="0">
                <a:solidFill>
                  <a:schemeClr val="bg1"/>
                </a:solidFill>
              </a:rPr>
              <a:t>Introduction to Digital Education</a:t>
            </a:r>
            <a:endParaRPr dirty="0">
              <a:solidFill>
                <a:schemeClr val="bg1"/>
              </a:solidFill>
            </a:endParaRPr>
          </a:p>
        </p:txBody>
      </p:sp>
      <p:sp>
        <p:nvSpPr>
          <p:cNvPr id="103" name="Google Shape;103;p1"/>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72"/>
              <a:buNone/>
              <a:tabLst>
                <a:tab pos="10764838" algn="r"/>
              </a:tabLst>
            </a:pPr>
            <a:r>
              <a:rPr lang="lt-LT" dirty="0"/>
              <a:t>Sirje Virkus (</a:t>
            </a:r>
            <a:r>
              <a:rPr lang="lt-LT" dirty="0" err="1"/>
              <a:t>sirje.virkus</a:t>
            </a:r>
            <a:r>
              <a:rPr lang="en-GB" dirty="0"/>
              <a:t>@</a:t>
            </a:r>
            <a:r>
              <a:rPr lang="en-GB" dirty="0" err="1"/>
              <a:t>tlu.ee</a:t>
            </a:r>
            <a:r>
              <a:rPr lang="en-GB" dirty="0"/>
              <a:t>)</a:t>
            </a:r>
            <a:r>
              <a:rPr lang="lt-LT" dirty="0"/>
              <a:t>	</a:t>
            </a:r>
            <a:r>
              <a:rPr lang="lt-LT" dirty="0">
                <a:hlinkClick r:id="rId3"/>
              </a:rPr>
              <a:t>https://www.assistant-erasmus.eu</a:t>
            </a:r>
            <a:endParaRPr dirty="0"/>
          </a:p>
        </p:txBody>
      </p:sp>
      <p:pic>
        <p:nvPicPr>
          <p:cNvPr id="106" name="Google Shape;106;p1" descr="https://lh3.googleusercontent.com/GXefnIV0a9tEB84iafg5Y1S8wLel7A0hM_aSpB-rynzKlwnb5Mo0AmgxbKou2jdJR1zA8avAlNXUUBUCpdmTdmW2FybjWhcFS9EvcrxATTgnFrUc7lakH1Xmf4WMm5v-WagOzQZtY-JnAvH8oa4-o7N7CgKZb-KJ4O-174e3SQrLb9X6AEV49vZADYmoet4A"/>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19124" y="652463"/>
            <a:ext cx="3073821" cy="652462"/>
          </a:xfrm>
          <a:prstGeom prst="rect">
            <a:avLst/>
          </a:prstGeom>
          <a:noFill/>
          <a:ln>
            <a:noFill/>
          </a:ln>
        </p:spPr>
      </p:pic>
      <p:pic>
        <p:nvPicPr>
          <p:cNvPr id="107" name="Google Shape;107;p1" descr="https://lh3.googleusercontent.com/T0OGVdWT7bwo_N5a-dsXylhSyy5MqHnjHR7frCwnBcRTmp--JnY6Iz0BFmJwzpBl4ajSoI-HaxNbqTDEMz9CEsX-xhOS9EqIrq1d4w3lAzGIsM2PKLpwMKgiNCg_XySx07K7WPp2DQzzPpubKqSxIEZR5p0k4VaipK1JV8n-M9mWLETsyus8et0LqHVmf57o"/>
          <p:cNvPicPr preferRelativeResize="0"/>
          <p:nvPr/>
        </p:nvPicPr>
        <p:blipFill rotWithShape="1">
          <a:blip r:embed="rId5">
            <a:alphaModFix/>
            <a:extLst>
              <a:ext uri="{28A0092B-C50C-407E-A947-70E740481C1C}">
                <a14:useLocalDpi xmlns:a14="http://schemas.microsoft.com/office/drawing/2010/main" val="0"/>
              </a:ext>
            </a:extLst>
          </a:blip>
          <a:srcRect/>
          <a:stretch/>
        </p:blipFill>
        <p:spPr>
          <a:xfrm>
            <a:off x="8718550" y="639762"/>
            <a:ext cx="2589730" cy="82708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b="1"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Digital Education </a:t>
            </a:r>
            <a:r>
              <a:rPr lang="en-US"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rPr>
              <a:t>C</a:t>
            </a:r>
            <a:r>
              <a:rPr lang="en-US" b="1"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omponents</a:t>
            </a:r>
            <a:endParaRPr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74" name="Google Shape;274;p37"/>
          <p:cNvSpPr txBox="1">
            <a:spLocks noGrp="1"/>
          </p:cNvSpPr>
          <p:nvPr>
            <p:ph type="body" idx="1"/>
          </p:nvPr>
        </p:nvSpPr>
        <p:spPr>
          <a:xfrm>
            <a:off x="685800" y="1864426"/>
            <a:ext cx="9402418" cy="3954483"/>
          </a:xfrm>
          <a:prstGeom prst="rect">
            <a:avLst/>
          </a:prstGeom>
          <a:noFill/>
          <a:ln>
            <a:noFill/>
          </a:ln>
        </p:spPr>
        <p:txBody>
          <a:bodyPr spcFirstLastPara="1" wrap="square" lIns="91425" tIns="45700" rIns="91425" bIns="45700" anchor="b" anchorCtr="0">
            <a:noAutofit/>
          </a:bodyPr>
          <a:lstStyle/>
          <a:p>
            <a:pPr marL="342900" lvl="0" indent="-342900" algn="l" rtl="0">
              <a:lnSpc>
                <a:spcPct val="100000"/>
              </a:lnSpc>
              <a:spcBef>
                <a:spcPts val="0"/>
              </a:spcBef>
              <a:spcAft>
                <a:spcPts val="0"/>
              </a:spcAft>
              <a:buClr>
                <a:srgbClr val="0D0D0D"/>
              </a:buClr>
              <a:buSzPts val="2400"/>
              <a:buFont typeface="Arial" panose="020B0604020202020204" pitchFamily="34" charset="0"/>
              <a:buChar char="•"/>
            </a:pPr>
            <a:endParaRPr lang="en-US" sz="2400" b="0" i="0" u="none"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endParaRPr>
          </a:p>
          <a:p>
            <a:pPr marL="342900" lvl="0" indent="-342900" algn="l" rtl="0">
              <a:lnSpc>
                <a:spcPct val="100000"/>
              </a:lnSpc>
              <a:spcBef>
                <a:spcPts val="0"/>
              </a:spcBef>
              <a:spcAft>
                <a:spcPts val="0"/>
              </a:spcAft>
              <a:buClr>
                <a:srgbClr val="0D0D0D"/>
              </a:buClr>
              <a:buSzPts val="2400"/>
              <a:buFont typeface="Arial" panose="020B0604020202020204" pitchFamily="34" charset="0"/>
              <a:buChar char="•"/>
            </a:pPr>
            <a:endParaRPr lang="en-US" sz="2400"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endParaRPr>
          </a:p>
          <a:p>
            <a:pPr marL="342900" lvl="0" indent="-342900" algn="l" rtl="0">
              <a:lnSpc>
                <a:spcPct val="100000"/>
              </a:lnSpc>
              <a:spcBef>
                <a:spcPts val="0"/>
              </a:spcBef>
              <a:spcAft>
                <a:spcPts val="0"/>
              </a:spcAft>
              <a:buClr>
                <a:srgbClr val="0D0D0D"/>
              </a:buClr>
              <a:buSzPts val="2400"/>
              <a:buFont typeface="Arial" panose="020B0604020202020204" pitchFamily="34" charset="0"/>
              <a:buChar char="•"/>
            </a:pPr>
            <a:r>
              <a:rPr lang="en-US" sz="2400" b="0" i="0" u="none"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Online learning content</a:t>
            </a:r>
            <a:endParaRPr lang="en-US" sz="24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342900" lvl="0" indent="-342900" algn="l" rtl="0">
              <a:lnSpc>
                <a:spcPct val="100000"/>
              </a:lnSpc>
              <a:spcBef>
                <a:spcPts val="1000"/>
              </a:spcBef>
              <a:spcAft>
                <a:spcPts val="0"/>
              </a:spcAft>
              <a:buClr>
                <a:srgbClr val="0D0D0D"/>
              </a:buClr>
              <a:buSzPts val="2400"/>
              <a:buFont typeface="Arial" panose="020B0604020202020204" pitchFamily="34" charset="0"/>
              <a:buChar char="•"/>
            </a:pPr>
            <a:r>
              <a:rPr lang="en-US" sz="2400" b="0" i="0" u="none"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Interaction - E-tutoring, e-coaching, e-mentoring</a:t>
            </a:r>
            <a:endParaRPr lang="en-US" sz="24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342900" lvl="0" indent="-342900" algn="l" rtl="0">
              <a:lnSpc>
                <a:spcPct val="100000"/>
              </a:lnSpc>
              <a:spcBef>
                <a:spcPts val="1000"/>
              </a:spcBef>
              <a:spcAft>
                <a:spcPts val="0"/>
              </a:spcAft>
              <a:buClr>
                <a:srgbClr val="0D0D0D"/>
              </a:buClr>
              <a:buSzPts val="2400"/>
              <a:buFont typeface="Arial" panose="020B0604020202020204" pitchFamily="34" charset="0"/>
              <a:buChar char="•"/>
            </a:pPr>
            <a:r>
              <a:rPr lang="en-US" sz="2400" b="0" i="0" u="none"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Collaborative learning</a:t>
            </a:r>
            <a:endParaRPr lang="en-US" sz="24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342900" lvl="0" indent="-342900" algn="l" rtl="0">
              <a:lnSpc>
                <a:spcPct val="100000"/>
              </a:lnSpc>
              <a:spcBef>
                <a:spcPts val="1000"/>
              </a:spcBef>
              <a:spcAft>
                <a:spcPts val="0"/>
              </a:spcAft>
              <a:buClr>
                <a:srgbClr val="0D0D0D"/>
              </a:buClr>
              <a:buSzPts val="2400"/>
              <a:buFont typeface="Arial" panose="020B0604020202020204" pitchFamily="34" charset="0"/>
              <a:buChar char="•"/>
            </a:pPr>
            <a:r>
              <a:rPr lang="en-US" sz="2400" b="0" i="0" u="none"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Virtual classroom</a:t>
            </a:r>
            <a:endParaRPr lang="en-US" sz="2400"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endParaRPr>
          </a:p>
          <a:p>
            <a:pPr marL="342900" lvl="0" indent="-342900" algn="l" rtl="0">
              <a:lnSpc>
                <a:spcPct val="100000"/>
              </a:lnSpc>
              <a:spcBef>
                <a:spcPts val="1000"/>
              </a:spcBef>
              <a:spcAft>
                <a:spcPts val="0"/>
              </a:spcAft>
              <a:buClr>
                <a:srgbClr val="0D0D0D"/>
              </a:buClr>
              <a:buSzPts val="2400"/>
              <a:buFont typeface="Arial" panose="020B0604020202020204" pitchFamily="34" charset="0"/>
              <a:buChar char="•"/>
            </a:pPr>
            <a:r>
              <a:rPr lang="en-US" sz="2400"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Assessment</a:t>
            </a:r>
          </a:p>
          <a:p>
            <a:pPr marL="342900" lvl="0" indent="-342900" algn="l" rtl="0">
              <a:lnSpc>
                <a:spcPct val="100000"/>
              </a:lnSpc>
              <a:spcBef>
                <a:spcPts val="1000"/>
              </a:spcBef>
              <a:spcAft>
                <a:spcPts val="0"/>
              </a:spcAft>
              <a:buClr>
                <a:srgbClr val="0D0D0D"/>
              </a:buClr>
              <a:buSzPts val="2400"/>
              <a:buFont typeface="Arial" panose="020B0604020202020204" pitchFamily="34" charset="0"/>
              <a:buChar char="•"/>
            </a:pPr>
            <a:r>
              <a:rPr lang="en-US" sz="2400"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Feedback</a:t>
            </a:r>
          </a:p>
          <a:p>
            <a:pPr marL="342900" lvl="0" indent="-342900" algn="l" rtl="0">
              <a:lnSpc>
                <a:spcPct val="100000"/>
              </a:lnSpc>
              <a:spcBef>
                <a:spcPts val="1000"/>
              </a:spcBef>
              <a:spcAft>
                <a:spcPts val="0"/>
              </a:spcAft>
              <a:buClr>
                <a:srgbClr val="0D0D0D"/>
              </a:buClr>
              <a:buSzPts val="2400"/>
              <a:buFont typeface="Arial" panose="020B0604020202020204" pitchFamily="34" charset="0"/>
              <a:buChar char="•"/>
            </a:pPr>
            <a:r>
              <a:rPr lang="en-US" sz="2400"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Support services</a:t>
            </a:r>
            <a:endParaRPr lang="en-US"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75" name="Google Shape;275;p37"/>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10</a:t>
            </a:fld>
            <a:endParaRPr/>
          </a:p>
        </p:txBody>
      </p:sp>
      <p:pic>
        <p:nvPicPr>
          <p:cNvPr id="5" name="Picture 1">
            <a:extLst>
              <a:ext uri="{FF2B5EF4-FFF2-40B4-BE49-F238E27FC236}">
                <a16:creationId xmlns:a16="http://schemas.microsoft.com/office/drawing/2014/main" id="{A81CD0E8-300B-B833-D47D-70FF92E5F3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1974" y="2876226"/>
            <a:ext cx="4240695" cy="315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2"/>
          <p:cNvSpPr txBox="1">
            <a:spLocks noGrp="1"/>
          </p:cNvSpPr>
          <p:nvPr>
            <p:ph type="title"/>
          </p:nvPr>
        </p:nvSpPr>
        <p:spPr>
          <a:xfrm>
            <a:off x="838200"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b="1"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Synchronous and Asynchronous Digital Education</a:t>
            </a:r>
            <a:endParaRPr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10" name="Google Shape;310;p42"/>
          <p:cNvSpPr txBox="1">
            <a:spLocks noGrp="1"/>
          </p:cNvSpPr>
          <p:nvPr>
            <p:ph type="body" idx="1"/>
          </p:nvPr>
        </p:nvSpPr>
        <p:spPr>
          <a:xfrm>
            <a:off x="1282535" y="2149434"/>
            <a:ext cx="9832770" cy="39338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D0D0D"/>
              </a:buClr>
              <a:buSzPts val="2800"/>
              <a:buFont typeface="Arial"/>
              <a:buNone/>
            </a:pPr>
            <a:r>
              <a:rPr lang="en-US" sz="2400" b="0" i="0" u="none"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Digital Education activities can be synchronous or asynchronous:</a:t>
            </a:r>
            <a:endParaRPr lang="en-US" sz="24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342900" marR="0" lvl="0" indent="-342900" algn="l" rtl="0">
              <a:lnSpc>
                <a:spcPct val="100000"/>
              </a:lnSpc>
              <a:spcBef>
                <a:spcPts val="0"/>
              </a:spcBef>
              <a:spcAft>
                <a:spcPts val="0"/>
              </a:spcAft>
              <a:buClr>
                <a:srgbClr val="0D0D0D"/>
              </a:buClr>
              <a:buSzPts val="2800"/>
              <a:buFont typeface="Arial" panose="020B0604020202020204" pitchFamily="34" charset="0"/>
              <a:buChar char="•"/>
            </a:pPr>
            <a:r>
              <a:rPr lang="en-US" sz="2400" b="0" i="0" u="none"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Synchronous activities </a:t>
            </a:r>
            <a:r>
              <a:rPr lang="en-US" sz="2400" b="0" i="0" u="none"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take place in real time. Synchronous communication between two people requires them to both be present at a given time. Examples of synchronous activities include chat conversations and audio/video conferencing. </a:t>
            </a:r>
            <a:endParaRPr lang="en-US" sz="24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342900" marR="0" lvl="0" indent="-342900" algn="l" rtl="0">
              <a:lnSpc>
                <a:spcPct val="100000"/>
              </a:lnSpc>
              <a:spcBef>
                <a:spcPts val="0"/>
              </a:spcBef>
              <a:spcAft>
                <a:spcPts val="0"/>
              </a:spcAft>
              <a:buClr>
                <a:srgbClr val="0D0D0D"/>
              </a:buClr>
              <a:buSzPts val="2800"/>
              <a:buFont typeface="Arial" panose="020B0604020202020204" pitchFamily="34" charset="0"/>
              <a:buChar char="•"/>
            </a:pPr>
            <a:r>
              <a:rPr lang="en-US" sz="2400" b="0" i="0" u="none"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Asynchronous activities </a:t>
            </a:r>
            <a:r>
              <a:rPr lang="en-US" sz="2400" b="0" i="0" u="none" dirty="0">
                <a:solidFill>
                  <a:srgbClr val="0D0D0D"/>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are time-independent. A self-paced course is an example of asynchronous e-learning because online learning takes place at any time. E-mail or discussion forums are examples of asynchronous communication tools.</a:t>
            </a:r>
            <a:endParaRPr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11" name="Google Shape;311;p42"/>
          <p:cNvSpPr txBox="1"/>
          <p:nvPr/>
        </p:nvSpPr>
        <p:spPr>
          <a:xfrm>
            <a:off x="11252200" y="6315075"/>
            <a:ext cx="4064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1000"/>
              <a:buFont typeface="Oswald"/>
              <a:buNone/>
            </a:pPr>
            <a:fld id="{00000000-1234-1234-1234-123412341234}" type="slidenum">
              <a:rPr lang="en-US" sz="1000" b="0" i="0" u="none">
                <a:solidFill>
                  <a:srgbClr val="FFFFFF"/>
                </a:solidFill>
                <a:latin typeface="Oswald"/>
                <a:ea typeface="Oswald"/>
                <a:cs typeface="Oswald"/>
                <a:sym typeface="Oswald"/>
              </a:r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7"/>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Preparation for Digital Education (1)</a:t>
            </a:r>
            <a:endParaRPr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53" name="Google Shape;353;p47"/>
          <p:cNvSpPr txBox="1">
            <a:spLocks noGrp="1"/>
          </p:cNvSpPr>
          <p:nvPr>
            <p:ph type="body" idx="1"/>
          </p:nvPr>
        </p:nvSpPr>
        <p:spPr>
          <a:xfrm>
            <a:off x="510639" y="2422566"/>
            <a:ext cx="10735294" cy="4764046"/>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ts val="2000"/>
              <a:buFont typeface="Arial" panose="020B0604020202020204" pitchFamily="34" charset="0"/>
              <a:buChar char="•"/>
            </a:pPr>
            <a:r>
              <a:rPr lang="en-US" sz="2400" b="0" i="0" u="none"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Provision of the participants (lecturers and students) with the tools necessary for distance learning (ICT equipment) and ensuring that all participants have it; </a:t>
            </a:r>
            <a:endParaRPr sz="24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457200" marR="0" lvl="0" indent="-457200" algn="l" rtl="0">
              <a:lnSpc>
                <a:spcPct val="100000"/>
              </a:lnSpc>
              <a:spcBef>
                <a:spcPts val="1000"/>
              </a:spcBef>
              <a:spcAft>
                <a:spcPts val="0"/>
              </a:spcAft>
              <a:buClr>
                <a:schemeClr val="dk1"/>
              </a:buClr>
              <a:buSzPts val="2000"/>
              <a:buFont typeface="Arial" panose="020B0604020202020204" pitchFamily="34" charset="0"/>
              <a:buChar char="•"/>
            </a:pPr>
            <a:r>
              <a:rPr lang="en-US" sz="2400" b="0" i="0" u="none"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Social environment of the participants, whether it ensures full participation in the study process; </a:t>
            </a:r>
            <a:endParaRPr sz="24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457200" marR="0" lvl="0" indent="-457200" algn="l" rtl="0">
              <a:lnSpc>
                <a:spcPct val="100000"/>
              </a:lnSpc>
              <a:spcBef>
                <a:spcPts val="1000"/>
              </a:spcBef>
              <a:spcAft>
                <a:spcPts val="0"/>
              </a:spcAft>
              <a:buClr>
                <a:schemeClr val="dk1"/>
              </a:buClr>
              <a:buSzPts val="2000"/>
              <a:buFont typeface="Arial" panose="020B0604020202020204" pitchFamily="34" charset="0"/>
              <a:buChar char="•"/>
            </a:pPr>
            <a:r>
              <a:rPr lang="en-US" sz="2400" b="0" i="0" u="none"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ICT equipment used by the higher education institution, whether it is appropriate and sufficient to organize distance learning studies; </a:t>
            </a:r>
            <a:endParaRPr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54" name="Google Shape;354;p47"/>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7"/>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b="0"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Preparation for Digital Education (2)</a:t>
            </a:r>
            <a:endParaRPr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53" name="Google Shape;353;p47"/>
          <p:cNvSpPr txBox="1">
            <a:spLocks noGrp="1"/>
          </p:cNvSpPr>
          <p:nvPr>
            <p:ph type="body" idx="1"/>
          </p:nvPr>
        </p:nvSpPr>
        <p:spPr>
          <a:xfrm>
            <a:off x="969962" y="2070538"/>
            <a:ext cx="10192843" cy="5116074"/>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1000"/>
              </a:spcBef>
              <a:spcAft>
                <a:spcPts val="0"/>
              </a:spcAft>
              <a:buClr>
                <a:schemeClr val="dk1"/>
              </a:buClr>
              <a:buSzPts val="2000"/>
              <a:buFont typeface="Arial" panose="020B0604020202020204" pitchFamily="34" charset="0"/>
              <a:buChar char="•"/>
            </a:pPr>
            <a:r>
              <a:rPr lang="en-US" sz="2400" b="0" i="0" u="none"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ICT software used in the study process of a higher education institution, whether it is suitable and sufficient to establish a remote work and learning environment; </a:t>
            </a:r>
            <a:endParaRPr lang="en-US" sz="24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457200" marR="0" lvl="0" indent="-457200" algn="l" rtl="0">
              <a:lnSpc>
                <a:spcPct val="100000"/>
              </a:lnSpc>
              <a:spcBef>
                <a:spcPts val="1000"/>
              </a:spcBef>
              <a:spcAft>
                <a:spcPts val="0"/>
              </a:spcAft>
              <a:buClr>
                <a:schemeClr val="dk1"/>
              </a:buClr>
              <a:buSzPts val="2000"/>
              <a:buFont typeface="Arial" panose="020B0604020202020204" pitchFamily="34" charset="0"/>
              <a:buChar char="•"/>
            </a:pPr>
            <a:r>
              <a:rPr lang="en-US" sz="2400" b="0" i="0" u="none"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Competences of all participants in the study process (lecturers and students) to participate in the study process; </a:t>
            </a:r>
            <a:endParaRPr sz="24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457200" marR="0" lvl="0" indent="-457200" algn="l" rtl="0">
              <a:lnSpc>
                <a:spcPct val="100000"/>
              </a:lnSpc>
              <a:spcBef>
                <a:spcPts val="1000"/>
              </a:spcBef>
              <a:spcAft>
                <a:spcPts val="0"/>
              </a:spcAft>
              <a:buClr>
                <a:schemeClr val="dk1"/>
              </a:buClr>
              <a:buSzPts val="2000"/>
              <a:buFont typeface="Arial" panose="020B0604020202020204" pitchFamily="34" charset="0"/>
              <a:buChar char="•"/>
            </a:pPr>
            <a:r>
              <a:rPr lang="en-US" sz="2400" b="0" i="0" u="none"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Financial possibilities of a higher education institution to provide participants and administration of the institution with appropriate ICT equipment, to create an appropriate social environment, and to create possibilities for the development of the competencies that lecturers may lack.</a:t>
            </a:r>
            <a:endParaRPr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354" name="Google Shape;354;p47"/>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13</a:t>
            </a:fld>
            <a:endParaRPr/>
          </a:p>
        </p:txBody>
      </p:sp>
    </p:spTree>
    <p:extLst>
      <p:ext uri="{BB962C8B-B14F-4D97-AF65-F5344CB8AC3E}">
        <p14:creationId xmlns:p14="http://schemas.microsoft.com/office/powerpoint/2010/main" val="2081415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E02-DA31-5A5C-F036-C6AA142FD362}"/>
              </a:ext>
            </a:extLst>
          </p:cNvPr>
          <p:cNvSpPr>
            <a:spLocks noGrp="1"/>
          </p:cNvSpPr>
          <p:nvPr>
            <p:ph type="title"/>
          </p:nvPr>
        </p:nvSpPr>
        <p:spPr/>
        <p:txBody>
          <a:bodyPr/>
          <a:lstStyle/>
          <a:p>
            <a:r>
              <a:rPr lang="en-GB" dirty="0"/>
              <a:t>References (1)</a:t>
            </a:r>
          </a:p>
        </p:txBody>
      </p:sp>
      <p:sp>
        <p:nvSpPr>
          <p:cNvPr id="3" name="Text Placeholder 2">
            <a:extLst>
              <a:ext uri="{FF2B5EF4-FFF2-40B4-BE49-F238E27FC236}">
                <a16:creationId xmlns:a16="http://schemas.microsoft.com/office/drawing/2014/main" id="{594C6113-5FE6-9A38-5CD8-02280E296F24}"/>
              </a:ext>
            </a:extLst>
          </p:cNvPr>
          <p:cNvSpPr>
            <a:spLocks noGrp="1"/>
          </p:cNvSpPr>
          <p:nvPr>
            <p:ph type="body" idx="1"/>
          </p:nvPr>
        </p:nvSpPr>
        <p:spPr>
          <a:xfrm>
            <a:off x="463138" y="1484416"/>
            <a:ext cx="11590317" cy="5735781"/>
          </a:xfrm>
        </p:spPr>
        <p:txBody>
          <a:bodyPr>
            <a:normAutofit/>
          </a:bodyPr>
          <a:lstStyle/>
          <a:p>
            <a:pPr marL="123444" indent="0" algn="l">
              <a:buNone/>
            </a:pPr>
            <a:r>
              <a:rPr lang="en-GB" sz="2000" b="0" i="0" u="none" strike="noStrike" dirty="0">
                <a:solidFill>
                  <a:srgbClr val="1D2125"/>
                </a:solidFill>
                <a:effectLst/>
                <a:latin typeface="-apple-system"/>
              </a:rPr>
              <a:t>Beatty, B. J. (2019). Hybrid-flexible course design. EdTech Books.</a:t>
            </a:r>
            <a:endParaRPr lang="en-GB" sz="2000" dirty="0">
              <a:solidFill>
                <a:srgbClr val="1D2125"/>
              </a:solidFill>
              <a:latin typeface="-apple-system"/>
            </a:endParaRPr>
          </a:p>
          <a:p>
            <a:pPr marL="123444" indent="0" algn="l">
              <a:buNone/>
            </a:pPr>
            <a:r>
              <a:rPr lang="en-GB" sz="2000" b="0" i="0" u="none" strike="noStrike" dirty="0">
                <a:solidFill>
                  <a:srgbClr val="1D2125"/>
                </a:solidFill>
                <a:effectLst/>
                <a:latin typeface="-apple-system"/>
              </a:rPr>
              <a:t>Collis, B., &amp; </a:t>
            </a:r>
            <a:r>
              <a:rPr lang="en-GB" sz="2000" b="0" i="0" u="none" strike="noStrike" dirty="0" err="1">
                <a:solidFill>
                  <a:srgbClr val="1D2125"/>
                </a:solidFill>
                <a:effectLst/>
                <a:latin typeface="-apple-system"/>
              </a:rPr>
              <a:t>Moonen</a:t>
            </a:r>
            <a:r>
              <a:rPr lang="en-GB" sz="2000" b="0" i="0" u="none" strike="noStrike" dirty="0">
                <a:solidFill>
                  <a:srgbClr val="1D2125"/>
                </a:solidFill>
                <a:effectLst/>
                <a:latin typeface="-apple-system"/>
              </a:rPr>
              <a:t>, J. (2001). Flexible learning in a digital world. London: Kogan Page. </a:t>
            </a:r>
          </a:p>
          <a:p>
            <a:pPr marL="123444" indent="0" algn="l">
              <a:buNone/>
            </a:pPr>
            <a:r>
              <a:rPr lang="en-GB" sz="2000" b="0" i="0" u="none" strike="noStrike" dirty="0">
                <a:solidFill>
                  <a:srgbClr val="1D2125"/>
                </a:solidFill>
                <a:effectLst/>
                <a:latin typeface="-apple-system"/>
              </a:rPr>
              <a:t>Jung, I. (Ed.). (2019). Open and distance education theory revisited. Singapore: Springer. </a:t>
            </a:r>
          </a:p>
          <a:p>
            <a:pPr marL="123444" indent="0" algn="l">
              <a:buNone/>
            </a:pPr>
            <a:r>
              <a:rPr lang="en-GB" sz="2000" b="0" i="0" u="none" strike="noStrike" dirty="0">
                <a:solidFill>
                  <a:srgbClr val="1D2125"/>
                </a:solidFill>
                <a:effectLst/>
                <a:latin typeface="-apple-system"/>
              </a:rPr>
              <a:t>Keegan, D. J. (1980). On defining distance education. </a:t>
            </a:r>
            <a:r>
              <a:rPr lang="en-GB" sz="2000" b="0" i="1" u="none" strike="noStrike" dirty="0">
                <a:solidFill>
                  <a:srgbClr val="1D2125"/>
                </a:solidFill>
                <a:effectLst/>
                <a:latin typeface="-apple-system"/>
              </a:rPr>
              <a:t>Distance Education</a:t>
            </a:r>
            <a:r>
              <a:rPr lang="en-GB" sz="2000" b="0" i="0" u="none" strike="noStrike" dirty="0">
                <a:solidFill>
                  <a:srgbClr val="1D2125"/>
                </a:solidFill>
                <a:effectLst/>
                <a:latin typeface="-apple-system"/>
              </a:rPr>
              <a:t>, 1(1), 13–36.</a:t>
            </a:r>
            <a:r>
              <a:rPr lang="en-GB" sz="2000" b="0" i="0" u="none" strike="noStrike" dirty="0">
                <a:solidFill>
                  <a:srgbClr val="2F415F"/>
                </a:solidFill>
                <a:effectLst/>
                <a:latin typeface="-apple-system"/>
                <a:hlinkClick r:id="rId2"/>
              </a:rPr>
              <a:t>https://doi.org/10.1080/0158791800010102</a:t>
            </a:r>
            <a:r>
              <a:rPr lang="en-GB" sz="2000" b="0" i="0" u="none" strike="noStrike" dirty="0">
                <a:solidFill>
                  <a:srgbClr val="1D2125"/>
                </a:solidFill>
                <a:effectLst/>
                <a:latin typeface="-apple-system"/>
              </a:rPr>
              <a:t>.</a:t>
            </a:r>
          </a:p>
          <a:p>
            <a:pPr marL="123444" indent="0" algn="l">
              <a:buNone/>
            </a:pPr>
            <a:r>
              <a:rPr lang="en-GB" sz="2000" b="0" i="0" u="none" strike="noStrike" dirty="0">
                <a:solidFill>
                  <a:srgbClr val="1D2125"/>
                </a:solidFill>
                <a:effectLst/>
                <a:latin typeface="-apple-system"/>
              </a:rPr>
              <a:t>Kirkwood, A., &amp; Price, L. (2014). Technology-enhanced learning and teaching in higher education: what is ‘</a:t>
            </a:r>
            <a:r>
              <a:rPr lang="en-GB" sz="2000" b="0" i="0" u="none" strike="noStrike" dirty="0" err="1">
                <a:solidFill>
                  <a:srgbClr val="1D2125"/>
                </a:solidFill>
                <a:effectLst/>
                <a:latin typeface="-apple-system"/>
              </a:rPr>
              <a:t>enhanced’and</a:t>
            </a:r>
            <a:r>
              <a:rPr lang="en-GB" sz="2000" b="0" i="0" u="none" strike="noStrike" dirty="0">
                <a:solidFill>
                  <a:srgbClr val="1D2125"/>
                </a:solidFill>
                <a:effectLst/>
                <a:latin typeface="-apple-system"/>
              </a:rPr>
              <a:t> how do we know? A critical literature review. </a:t>
            </a:r>
            <a:r>
              <a:rPr lang="en-GB" sz="2000" b="0" i="1" u="none" strike="noStrike" dirty="0">
                <a:solidFill>
                  <a:srgbClr val="1D2125"/>
                </a:solidFill>
                <a:effectLst/>
                <a:latin typeface="-apple-system"/>
              </a:rPr>
              <a:t>Learning, Media and Technology</a:t>
            </a:r>
            <a:r>
              <a:rPr lang="en-GB" sz="2000" b="0" i="0" u="none" strike="noStrike" dirty="0">
                <a:solidFill>
                  <a:srgbClr val="1D2125"/>
                </a:solidFill>
                <a:effectLst/>
                <a:latin typeface="-apple-system"/>
              </a:rPr>
              <a:t>, </a:t>
            </a:r>
            <a:r>
              <a:rPr lang="en-GB" sz="2000" b="0" i="1" u="none" strike="noStrike" dirty="0">
                <a:solidFill>
                  <a:srgbClr val="1D2125"/>
                </a:solidFill>
                <a:effectLst/>
                <a:latin typeface="-apple-system"/>
              </a:rPr>
              <a:t>39</a:t>
            </a:r>
            <a:r>
              <a:rPr lang="en-GB" sz="2000" b="0" i="0" u="none" strike="noStrike" dirty="0">
                <a:solidFill>
                  <a:srgbClr val="1D2125"/>
                </a:solidFill>
                <a:effectLst/>
                <a:latin typeface="-apple-system"/>
              </a:rPr>
              <a:t>(1), 6-36.</a:t>
            </a:r>
            <a:endParaRPr lang="en-GB" sz="2000" dirty="0">
              <a:solidFill>
                <a:srgbClr val="1D2125"/>
              </a:solidFill>
              <a:latin typeface="-apple-system"/>
            </a:endParaRPr>
          </a:p>
          <a:p>
            <a:pPr marL="123444" indent="0" algn="l">
              <a:buNone/>
            </a:pPr>
            <a:r>
              <a:rPr lang="en-GB" sz="2000" b="0" i="0" u="none" strike="noStrike" dirty="0">
                <a:solidFill>
                  <a:srgbClr val="1D2125"/>
                </a:solidFill>
                <a:effectLst/>
                <a:latin typeface="-apple-system"/>
              </a:rPr>
              <a:t>Lea, M. R., &amp; Nicoll, K. (2002). Distributed learning—Social and cultural approaches to practice. London: Routledge/Falmer.</a:t>
            </a:r>
          </a:p>
          <a:p>
            <a:pPr marL="123444" indent="0" algn="l">
              <a:buNone/>
            </a:pPr>
            <a:r>
              <a:rPr lang="en-GB" sz="2000" b="0" i="0" u="none" strike="noStrike" dirty="0" err="1">
                <a:solidFill>
                  <a:srgbClr val="1D2125"/>
                </a:solidFill>
                <a:effectLst/>
                <a:latin typeface="-apple-system"/>
              </a:rPr>
              <a:t>Osguthorpe</a:t>
            </a:r>
            <a:r>
              <a:rPr lang="en-GB" sz="2000" b="0" i="0" u="none" strike="noStrike" dirty="0">
                <a:solidFill>
                  <a:srgbClr val="1D2125"/>
                </a:solidFill>
                <a:effectLst/>
                <a:latin typeface="-apple-system"/>
              </a:rPr>
              <a:t>, R. T., &amp; Graham, C. R. (2003). Blended learning environments: Definitions and directions. </a:t>
            </a:r>
            <a:r>
              <a:rPr lang="en-GB" sz="2000" b="0" i="1" u="none" strike="noStrike" dirty="0">
                <a:solidFill>
                  <a:srgbClr val="1D2125"/>
                </a:solidFill>
                <a:effectLst/>
                <a:latin typeface="-apple-system"/>
              </a:rPr>
              <a:t>Quarterly Review of Distance Education</a:t>
            </a:r>
            <a:r>
              <a:rPr lang="en-GB" sz="2000" b="0" i="0" u="none" strike="noStrike" dirty="0">
                <a:solidFill>
                  <a:srgbClr val="1D2125"/>
                </a:solidFill>
                <a:effectLst/>
                <a:latin typeface="-apple-system"/>
              </a:rPr>
              <a:t>, 4(3), 227. </a:t>
            </a:r>
          </a:p>
          <a:p>
            <a:pPr marL="123444" indent="0" algn="l">
              <a:buNone/>
            </a:pPr>
            <a:r>
              <a:rPr lang="en-GB" sz="2000" b="0" i="0" u="none" strike="noStrike" dirty="0">
                <a:solidFill>
                  <a:srgbClr val="1D2125"/>
                </a:solidFill>
                <a:effectLst/>
                <a:latin typeface="-apple-system"/>
              </a:rPr>
              <a:t>Padilla Rodriguez, B. C., &amp; </a:t>
            </a:r>
            <a:r>
              <a:rPr lang="en-GB" sz="2000" b="0" i="0" u="none" strike="noStrike" dirty="0" err="1">
                <a:solidFill>
                  <a:srgbClr val="1D2125"/>
                </a:solidFill>
                <a:effectLst/>
                <a:latin typeface="-apple-system"/>
              </a:rPr>
              <a:t>Armellini</a:t>
            </a:r>
            <a:r>
              <a:rPr lang="en-GB" sz="2000" b="0" i="0" u="none" strike="noStrike" dirty="0">
                <a:solidFill>
                  <a:srgbClr val="1D2125"/>
                </a:solidFill>
                <a:effectLst/>
                <a:latin typeface="-apple-system"/>
              </a:rPr>
              <a:t>, A. (Eds.). (2021). </a:t>
            </a:r>
            <a:r>
              <a:rPr lang="en-GB" sz="2000" b="0" i="1" u="none" strike="noStrike" dirty="0">
                <a:solidFill>
                  <a:srgbClr val="1D2125"/>
                </a:solidFill>
                <a:effectLst/>
                <a:latin typeface="-apple-system"/>
              </a:rPr>
              <a:t>Cases on active blended learning in higher education</a:t>
            </a:r>
            <a:r>
              <a:rPr lang="en-GB" sz="2000" b="0" i="0" u="none" strike="noStrike" dirty="0">
                <a:solidFill>
                  <a:srgbClr val="1D2125"/>
                </a:solidFill>
                <a:effectLst/>
                <a:latin typeface="-apple-system"/>
              </a:rPr>
              <a:t>. IGI Global.</a:t>
            </a:r>
          </a:p>
        </p:txBody>
      </p:sp>
      <p:sp>
        <p:nvSpPr>
          <p:cNvPr id="4" name="Slide Number Placeholder 3">
            <a:extLst>
              <a:ext uri="{FF2B5EF4-FFF2-40B4-BE49-F238E27FC236}">
                <a16:creationId xmlns:a16="http://schemas.microsoft.com/office/drawing/2014/main" id="{A1001504-2D9D-424E-9066-EF48D4E175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spTree>
    <p:extLst>
      <p:ext uri="{BB962C8B-B14F-4D97-AF65-F5344CB8AC3E}">
        <p14:creationId xmlns:p14="http://schemas.microsoft.com/office/powerpoint/2010/main" val="4293316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69E02-DA31-5A5C-F036-C6AA142FD362}"/>
              </a:ext>
            </a:extLst>
          </p:cNvPr>
          <p:cNvSpPr>
            <a:spLocks noGrp="1"/>
          </p:cNvSpPr>
          <p:nvPr>
            <p:ph type="title"/>
          </p:nvPr>
        </p:nvSpPr>
        <p:spPr>
          <a:xfrm>
            <a:off x="581192" y="702156"/>
            <a:ext cx="11029616" cy="699132"/>
          </a:xfrm>
        </p:spPr>
        <p:txBody>
          <a:bodyPr/>
          <a:lstStyle/>
          <a:p>
            <a:r>
              <a:rPr lang="en-GB" dirty="0"/>
              <a:t>References (2)</a:t>
            </a:r>
          </a:p>
        </p:txBody>
      </p:sp>
      <p:sp>
        <p:nvSpPr>
          <p:cNvPr id="3" name="Text Placeholder 2">
            <a:extLst>
              <a:ext uri="{FF2B5EF4-FFF2-40B4-BE49-F238E27FC236}">
                <a16:creationId xmlns:a16="http://schemas.microsoft.com/office/drawing/2014/main" id="{594C6113-5FE6-9A38-5CD8-02280E296F24}"/>
              </a:ext>
            </a:extLst>
          </p:cNvPr>
          <p:cNvSpPr>
            <a:spLocks noGrp="1"/>
          </p:cNvSpPr>
          <p:nvPr>
            <p:ph type="body" idx="1"/>
          </p:nvPr>
        </p:nvSpPr>
        <p:spPr>
          <a:xfrm>
            <a:off x="368135" y="1935678"/>
            <a:ext cx="11625943" cy="4572000"/>
          </a:xfrm>
        </p:spPr>
        <p:txBody>
          <a:bodyPr>
            <a:noAutofit/>
          </a:bodyPr>
          <a:lstStyle/>
          <a:p>
            <a:pPr marL="123444" indent="0" algn="l">
              <a:buNone/>
            </a:pPr>
            <a:r>
              <a:rPr lang="en-GB" sz="2000" b="0" i="0" u="none" strike="noStrike" dirty="0" err="1">
                <a:solidFill>
                  <a:srgbClr val="1D2125"/>
                </a:solidFill>
                <a:effectLst/>
                <a:latin typeface="-apple-system"/>
              </a:rPr>
              <a:t>Sangra</a:t>
            </a:r>
            <a:r>
              <a:rPr lang="en-GB" sz="2000" b="0" i="0" u="none" strike="noStrike" dirty="0">
                <a:solidFill>
                  <a:srgbClr val="1D2125"/>
                </a:solidFill>
                <a:effectLst/>
                <a:latin typeface="-apple-system"/>
              </a:rPr>
              <a:t>̀, A., </a:t>
            </a:r>
            <a:r>
              <a:rPr lang="en-GB" sz="2000" b="0" i="0" u="none" strike="noStrike" dirty="0" err="1">
                <a:solidFill>
                  <a:srgbClr val="1D2125"/>
                </a:solidFill>
                <a:effectLst/>
                <a:latin typeface="-apple-system"/>
              </a:rPr>
              <a:t>Vlachopoulos</a:t>
            </a:r>
            <a:r>
              <a:rPr lang="en-GB" sz="2000" b="0" i="0" u="none" strike="noStrike" dirty="0">
                <a:solidFill>
                  <a:srgbClr val="1D2125"/>
                </a:solidFill>
                <a:effectLst/>
                <a:latin typeface="-apple-system"/>
              </a:rPr>
              <a:t>, D. &amp; Cabrera, N. (2012). Building an Inclusive Definition of E-Learning: An Approach to the Conceptual Framework. </a:t>
            </a:r>
            <a:r>
              <a:rPr lang="en-GB" sz="2000" b="0" i="1" u="none" strike="noStrike" dirty="0">
                <a:solidFill>
                  <a:srgbClr val="1D2125"/>
                </a:solidFill>
                <a:effectLst/>
                <a:latin typeface="-apple-system"/>
              </a:rPr>
              <a:t>International Review of Research in Open and Distributed Learning</a:t>
            </a:r>
            <a:r>
              <a:rPr lang="en-GB" sz="2000" b="0" i="0" u="none" strike="noStrike" dirty="0">
                <a:solidFill>
                  <a:srgbClr val="1D2125"/>
                </a:solidFill>
                <a:effectLst/>
                <a:latin typeface="-apple-system"/>
              </a:rPr>
              <a:t>, </a:t>
            </a:r>
            <a:r>
              <a:rPr lang="en-GB" sz="2000" b="0" i="1" u="none" strike="noStrike" dirty="0">
                <a:solidFill>
                  <a:srgbClr val="1D2125"/>
                </a:solidFill>
                <a:effectLst/>
                <a:latin typeface="-apple-system"/>
              </a:rPr>
              <a:t>13</a:t>
            </a:r>
            <a:r>
              <a:rPr lang="en-GB" sz="2000" b="0" i="0" u="none" strike="noStrike" dirty="0">
                <a:solidFill>
                  <a:srgbClr val="1D2125"/>
                </a:solidFill>
                <a:effectLst/>
                <a:latin typeface="-apple-system"/>
              </a:rPr>
              <a:t>(2), 145–159. https://</a:t>
            </a:r>
            <a:r>
              <a:rPr lang="en-GB" sz="2000" b="0" i="0" u="none" strike="noStrike" dirty="0" err="1">
                <a:solidFill>
                  <a:srgbClr val="1D2125"/>
                </a:solidFill>
                <a:effectLst/>
                <a:latin typeface="-apple-system"/>
              </a:rPr>
              <a:t>doi.org</a:t>
            </a:r>
            <a:r>
              <a:rPr lang="en-GB" sz="2000" b="0" i="0" u="none" strike="noStrike" dirty="0">
                <a:solidFill>
                  <a:srgbClr val="1D2125"/>
                </a:solidFill>
                <a:effectLst/>
                <a:latin typeface="-apple-system"/>
              </a:rPr>
              <a:t>/10.19173/irrodl.v13i2.1161 </a:t>
            </a:r>
          </a:p>
          <a:p>
            <a:pPr marL="123444" indent="0" algn="l">
              <a:buNone/>
            </a:pPr>
            <a:r>
              <a:rPr lang="en-GB" sz="2000" b="0" i="0" u="none" strike="noStrike" dirty="0" err="1">
                <a:solidFill>
                  <a:srgbClr val="1D2125"/>
                </a:solidFill>
                <a:effectLst/>
                <a:latin typeface="-apple-system"/>
              </a:rPr>
              <a:t>Singh,V</a:t>
            </a:r>
            <a:r>
              <a:rPr lang="en-GB" sz="2000" b="0" i="0" u="none" strike="noStrike" dirty="0">
                <a:solidFill>
                  <a:srgbClr val="1D2125"/>
                </a:solidFill>
                <a:effectLst/>
                <a:latin typeface="-apple-system"/>
              </a:rPr>
              <a:t>., &amp; Thurman, A. (2019). How Many Ways Can We Define Online Learning? A Systematic Literature Review of Definitions of Online Learning (1988-2018). </a:t>
            </a:r>
            <a:r>
              <a:rPr lang="en-GB" sz="2000" b="0" i="1" u="none" strike="noStrike" dirty="0">
                <a:solidFill>
                  <a:srgbClr val="1D2125"/>
                </a:solidFill>
                <a:effectLst/>
                <a:latin typeface="-apple-system"/>
              </a:rPr>
              <a:t>American Journal of Distance Education</a:t>
            </a:r>
            <a:r>
              <a:rPr lang="en-GB" sz="2000" b="0" i="0" u="none" strike="noStrike" dirty="0">
                <a:solidFill>
                  <a:srgbClr val="1D2125"/>
                </a:solidFill>
                <a:effectLst/>
                <a:latin typeface="-apple-system"/>
              </a:rPr>
              <a:t>, 33:4, 289-306, DOI: </a:t>
            </a:r>
            <a:r>
              <a:rPr lang="en-GB" sz="2000" b="0" i="0" u="none" strike="noStrike" dirty="0">
                <a:solidFill>
                  <a:srgbClr val="2F415F"/>
                </a:solidFill>
                <a:effectLst/>
                <a:latin typeface="-apple-system"/>
                <a:hlinkClick r:id="rId2"/>
              </a:rPr>
              <a:t>10.1080/08923647.2019.1663082</a:t>
            </a:r>
            <a:endParaRPr lang="en-GB" sz="2000" b="0" i="0" u="none" strike="noStrike" dirty="0">
              <a:solidFill>
                <a:srgbClr val="1D2125"/>
              </a:solidFill>
              <a:effectLst/>
              <a:latin typeface="-apple-system"/>
            </a:endParaRPr>
          </a:p>
          <a:p>
            <a:pPr marL="123444" indent="0" algn="l">
              <a:buNone/>
            </a:pPr>
            <a:r>
              <a:rPr lang="en-GB" sz="2000" b="0" i="0" u="none" strike="noStrike" dirty="0">
                <a:solidFill>
                  <a:srgbClr val="1D2125"/>
                </a:solidFill>
                <a:effectLst/>
                <a:latin typeface="-apple-system"/>
              </a:rPr>
              <a:t>Vaughan, N. D., Cleveland-Innes, M., &amp; Garrison, D. R. (2013). </a:t>
            </a:r>
            <a:r>
              <a:rPr lang="en-GB" sz="2000" b="0" i="1" u="none" strike="noStrike" dirty="0">
                <a:solidFill>
                  <a:srgbClr val="1D2125"/>
                </a:solidFill>
                <a:effectLst/>
                <a:latin typeface="-apple-system"/>
              </a:rPr>
              <a:t>Teaching in blended learning environments: Creating and sustaining communities of inquiry</a:t>
            </a:r>
            <a:r>
              <a:rPr lang="en-GB" sz="2000" b="0" i="0" u="none" strike="noStrike" dirty="0">
                <a:solidFill>
                  <a:srgbClr val="1D2125"/>
                </a:solidFill>
                <a:effectLst/>
                <a:latin typeface="-apple-system"/>
              </a:rPr>
              <a:t>. Athabasca University Press.</a:t>
            </a:r>
          </a:p>
          <a:p>
            <a:pPr marL="123444" indent="0" algn="l">
              <a:buNone/>
            </a:pPr>
            <a:r>
              <a:rPr lang="en-GB" sz="2000" b="0" i="0" u="none" strike="noStrike" dirty="0" err="1">
                <a:solidFill>
                  <a:srgbClr val="1D2125"/>
                </a:solidFill>
                <a:effectLst/>
                <a:latin typeface="-apple-system"/>
              </a:rPr>
              <a:t>Veletsianos</a:t>
            </a:r>
            <a:r>
              <a:rPr lang="en-GB" sz="2000" b="0" i="0" u="none" strike="noStrike" dirty="0">
                <a:solidFill>
                  <a:srgbClr val="1D2125"/>
                </a:solidFill>
                <a:effectLst/>
                <a:latin typeface="-apple-system"/>
              </a:rPr>
              <a:t>, G., </a:t>
            </a:r>
            <a:r>
              <a:rPr lang="en-GB" sz="2000" b="0" i="0" u="none" strike="noStrike" dirty="0" err="1">
                <a:solidFill>
                  <a:srgbClr val="1D2125"/>
                </a:solidFill>
                <a:effectLst/>
                <a:latin typeface="-apple-system"/>
              </a:rPr>
              <a:t>VanLeeuwen</a:t>
            </a:r>
            <a:r>
              <a:rPr lang="en-GB" sz="2000" b="0" i="0" u="none" strike="noStrike" dirty="0">
                <a:solidFill>
                  <a:srgbClr val="1D2125"/>
                </a:solidFill>
                <a:effectLst/>
                <a:latin typeface="-apple-system"/>
              </a:rPr>
              <a:t>, C., </a:t>
            </a:r>
            <a:r>
              <a:rPr lang="en-GB" sz="2000" b="0" i="0" u="none" strike="noStrike" dirty="0" err="1">
                <a:solidFill>
                  <a:srgbClr val="1D2125"/>
                </a:solidFill>
                <a:effectLst/>
                <a:latin typeface="-apple-system"/>
              </a:rPr>
              <a:t>Belikov</a:t>
            </a:r>
            <a:r>
              <a:rPr lang="en-GB" sz="2000" b="0" i="0" u="none" strike="noStrike" dirty="0">
                <a:solidFill>
                  <a:srgbClr val="1D2125"/>
                </a:solidFill>
                <a:effectLst/>
                <a:latin typeface="-apple-system"/>
              </a:rPr>
              <a:t>, O. &amp; Johnson, N. (2021). An Analysis of Digital Education in Canada in 2017-2019. International Review of Research in Open and Distributed Learning, 22(2), 102–117. </a:t>
            </a:r>
            <a:r>
              <a:rPr lang="en-GB" sz="2000" b="0" i="0" u="none" strike="noStrike" dirty="0">
                <a:solidFill>
                  <a:srgbClr val="2F415F"/>
                </a:solidFill>
                <a:effectLst/>
                <a:latin typeface="-apple-system"/>
                <a:hlinkClick r:id="rId3"/>
              </a:rPr>
              <a:t>https://doi.org/10.19173/irrodl.v22i2.5108</a:t>
            </a:r>
            <a:r>
              <a:rPr lang="en-GB" sz="2000" b="0" i="0" u="none" strike="noStrike" dirty="0">
                <a:solidFill>
                  <a:srgbClr val="1D2125"/>
                </a:solidFill>
                <a:effectLst/>
                <a:latin typeface="-apple-system"/>
              </a:rPr>
              <a:t>  </a:t>
            </a:r>
          </a:p>
          <a:p>
            <a:pPr marL="123444" indent="0" algn="l">
              <a:buNone/>
            </a:pPr>
            <a:r>
              <a:rPr lang="en-GB" sz="2000" b="0" i="0" u="none" strike="noStrike" dirty="0">
                <a:solidFill>
                  <a:srgbClr val="1D2125"/>
                </a:solidFill>
                <a:effectLst/>
                <a:latin typeface="-apple-system"/>
              </a:rPr>
              <a:t>Weller, M. (2022). The Rise and Development of Digital Education. In </a:t>
            </a:r>
            <a:r>
              <a:rPr lang="en-GB" sz="2000" b="0" i="1" u="none" strike="noStrike" dirty="0">
                <a:solidFill>
                  <a:srgbClr val="1D2125"/>
                </a:solidFill>
                <a:effectLst/>
                <a:latin typeface="-apple-system"/>
              </a:rPr>
              <a:t>Handbook of Open, Distance and Digital Education</a:t>
            </a:r>
            <a:r>
              <a:rPr lang="en-GB" sz="2000" b="0" i="0" u="none" strike="noStrike" dirty="0">
                <a:solidFill>
                  <a:srgbClr val="1D2125"/>
                </a:solidFill>
                <a:effectLst/>
                <a:latin typeface="-apple-system"/>
              </a:rPr>
              <a:t> (pp. 1-17). Singapore: Springer Nature Singapore.</a:t>
            </a:r>
          </a:p>
          <a:p>
            <a:pPr marL="123444" indent="0">
              <a:buNone/>
            </a:pPr>
            <a:r>
              <a:rPr lang="en-GB" sz="2000" b="0" i="0" u="none" strike="noStrike" dirty="0" err="1">
                <a:solidFill>
                  <a:srgbClr val="1D2125"/>
                </a:solidFill>
                <a:effectLst/>
                <a:latin typeface="-apple-system"/>
              </a:rPr>
              <a:t>Zawacki</a:t>
            </a:r>
            <a:r>
              <a:rPr lang="en-GB" sz="2000" b="0" i="0" u="none" strike="noStrike" dirty="0">
                <a:solidFill>
                  <a:srgbClr val="1D2125"/>
                </a:solidFill>
                <a:effectLst/>
                <a:latin typeface="-apple-system"/>
              </a:rPr>
              <a:t>-Richter, O., &amp; Jung, I. (Eds.). (2023). Handbook of Open, Distance and Digital Education. Springer.</a:t>
            </a:r>
            <a:endParaRPr lang="en-EE" sz="2000" dirty="0"/>
          </a:p>
        </p:txBody>
      </p:sp>
      <p:sp>
        <p:nvSpPr>
          <p:cNvPr id="4" name="Slide Number Placeholder 3">
            <a:extLst>
              <a:ext uri="{FF2B5EF4-FFF2-40B4-BE49-F238E27FC236}">
                <a16:creationId xmlns:a16="http://schemas.microsoft.com/office/drawing/2014/main" id="{A1001504-2D9D-424E-9066-EF48D4E175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90874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a:t>Thank you for attention </a:t>
            </a:r>
            <a:endParaRPr/>
          </a:p>
        </p:txBody>
      </p:sp>
      <p:sp>
        <p:nvSpPr>
          <p:cNvPr id="203" name="Google Shape;203;p11"/>
          <p:cNvSpPr txBox="1">
            <a:spLocks noGrp="1"/>
          </p:cNvSpPr>
          <p:nvPr>
            <p:ph type="body" idx="1"/>
          </p:nvPr>
        </p:nvSpPr>
        <p:spPr>
          <a:xfrm>
            <a:off x="581192" y="1962046"/>
            <a:ext cx="11029500" cy="3678300"/>
          </a:xfrm>
          <a:prstGeom prst="rect">
            <a:avLst/>
          </a:prstGeom>
          <a:noFill/>
          <a:ln>
            <a:noFill/>
          </a:ln>
        </p:spPr>
        <p:txBody>
          <a:bodyPr spcFirstLastPara="1" wrap="square" lIns="91425" tIns="45700" rIns="91425" bIns="45700" anchor="ctr" anchorCtr="0">
            <a:normAutofit/>
          </a:bodyPr>
          <a:lstStyle/>
          <a:p>
            <a:pPr marL="306000" lvl="0" indent="-200844" algn="l" rtl="0">
              <a:spcBef>
                <a:spcPts val="0"/>
              </a:spcBef>
              <a:spcAft>
                <a:spcPts val="0"/>
              </a:spcAft>
              <a:buSzPts val="1656"/>
              <a:buNone/>
            </a:pPr>
            <a:endParaRPr/>
          </a:p>
        </p:txBody>
      </p:sp>
      <p:pic>
        <p:nvPicPr>
          <p:cNvPr id="204" name="Google Shape;204;p11" descr="https://lh3.googleusercontent.com/T0OGVdWT7bwo_N5a-dsXylhSyy5MqHnjHR7frCwnBcRTmp--JnY6Iz0BFmJwzpBl4ajSoI-HaxNbqTDEMz9CEsX-xhOS9EqIrq1d4w3lAzGIsM2PKLpwMKgiNCg_XySx07K7WPp2DQzzPpubKqSxIEZR5p0k4VaipK1JV8n-M9mWLETsyus8et0LqHVmf57o"/>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0067925" y="6052803"/>
            <a:ext cx="1602707" cy="515994"/>
          </a:xfrm>
          <a:prstGeom prst="rect">
            <a:avLst/>
          </a:prstGeom>
          <a:noFill/>
          <a:ln>
            <a:noFill/>
          </a:ln>
        </p:spPr>
      </p:pic>
      <p:pic>
        <p:nvPicPr>
          <p:cNvPr id="205" name="Google Shape;205;p11"/>
          <p:cNvPicPr preferRelativeResize="0"/>
          <p:nvPr/>
        </p:nvPicPr>
        <p:blipFill rotWithShape="1">
          <a:blip r:embed="rId4">
            <a:alphaModFix/>
            <a:extLst>
              <a:ext uri="{28A0092B-C50C-407E-A947-70E740481C1C}">
                <a14:useLocalDpi xmlns:a14="http://schemas.microsoft.com/office/drawing/2010/main" val="0"/>
              </a:ext>
            </a:extLst>
          </a:blip>
          <a:srcRect/>
          <a:stretch/>
        </p:blipFill>
        <p:spPr>
          <a:xfrm>
            <a:off x="639262" y="6039852"/>
            <a:ext cx="2310698" cy="484773"/>
          </a:xfrm>
          <a:prstGeom prst="rect">
            <a:avLst/>
          </a:prstGeom>
          <a:noFill/>
          <a:ln>
            <a:noFill/>
          </a:ln>
        </p:spPr>
      </p:pic>
      <p:sp>
        <p:nvSpPr>
          <p:cNvPr id="207" name="Google Shape;207;p11"/>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cxnSp>
        <p:nvCxnSpPr>
          <p:cNvPr id="208" name="Google Shape;208;p11"/>
          <p:cNvCxnSpPr/>
          <p:nvPr/>
        </p:nvCxnSpPr>
        <p:spPr>
          <a:xfrm rot="10800000" flipH="1">
            <a:off x="0" y="5886450"/>
            <a:ext cx="12192000" cy="9525"/>
          </a:xfrm>
          <a:prstGeom prst="straightConnector1">
            <a:avLst/>
          </a:prstGeom>
          <a:noFill/>
          <a:ln w="12700" cap="rnd" cmpd="sng">
            <a:solidFill>
              <a:srgbClr val="848F98"/>
            </a:solidFill>
            <a:prstDash val="solid"/>
            <a:round/>
            <a:headEnd type="none" w="sm" len="sm"/>
            <a:tailEnd type="none" w="sm" len="sm"/>
          </a:ln>
        </p:spPr>
      </p:cxnSp>
      <p:pic>
        <p:nvPicPr>
          <p:cNvPr id="209" name="Google Shape;209;p11"/>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843463" y="3667625"/>
            <a:ext cx="10144125" cy="121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581192" y="702156"/>
            <a:ext cx="11029616" cy="737761"/>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chemeClr val="lt1"/>
              </a:buClr>
              <a:buSzPts val="2800"/>
              <a:buFont typeface="Gill Sans"/>
              <a:buNone/>
            </a:pPr>
            <a:r>
              <a:rPr lang="en-US" sz="2800" dirty="0"/>
              <a:t>Digital </a:t>
            </a:r>
            <a:r>
              <a:rPr lang="en-US" dirty="0"/>
              <a:t>E</a:t>
            </a:r>
            <a:r>
              <a:rPr lang="en-US" sz="2800" dirty="0"/>
              <a:t>ducation</a:t>
            </a:r>
            <a:endParaRPr dirty="0"/>
          </a:p>
        </p:txBody>
      </p:sp>
      <p:sp>
        <p:nvSpPr>
          <p:cNvPr id="115" name="Google Shape;115;p2"/>
          <p:cNvSpPr txBox="1">
            <a:spLocks noGrp="1"/>
          </p:cNvSpPr>
          <p:nvPr>
            <p:ph type="body" idx="1"/>
          </p:nvPr>
        </p:nvSpPr>
        <p:spPr>
          <a:xfrm>
            <a:off x="477078" y="1947108"/>
            <a:ext cx="6659446" cy="4752278"/>
          </a:xfrm>
          <a:prstGeom prst="rect">
            <a:avLst/>
          </a:prstGeom>
          <a:noFill/>
          <a:ln>
            <a:noFill/>
          </a:ln>
        </p:spPr>
        <p:txBody>
          <a:bodyPr spcFirstLastPara="1" wrap="square" lIns="91425" tIns="45700" rIns="91425" bIns="45700" anchor="ctr" anchorCtr="0">
            <a:normAutofit/>
          </a:bodyPr>
          <a:lstStyle/>
          <a:p>
            <a:pPr marL="374650" indent="-285750">
              <a:spcBef>
                <a:spcPts val="0"/>
              </a:spcBef>
            </a:pPr>
            <a:endParaRPr lang="en-GB" sz="1600" dirty="0">
              <a:solidFill>
                <a:srgbClr val="333F54"/>
              </a:solidFill>
              <a:effectLst/>
              <a:latin typeface="Loma"/>
            </a:endParaRPr>
          </a:p>
          <a:p>
            <a:pPr marL="374650" indent="-285750">
              <a:spcBef>
                <a:spcPts val="0"/>
              </a:spcBef>
            </a:pPr>
            <a:r>
              <a:rPr lang="en-GB" sz="1600" dirty="0">
                <a:latin typeface="Segoe UI Historic" panose="020B0502040204020203" pitchFamily="34" charset="0"/>
                <a:ea typeface="Segoe UI Historic" panose="020B0502040204020203" pitchFamily="34" charset="0"/>
                <a:cs typeface="Segoe UI Historic" panose="020B0502040204020203" pitchFamily="34" charset="0"/>
              </a:rPr>
              <a:t>D</a:t>
            </a:r>
            <a:r>
              <a:rPr lang="en-GB" sz="1600" dirty="0">
                <a:effectLst/>
                <a:latin typeface="Segoe UI Historic" panose="020B0502040204020203" pitchFamily="34" charset="0"/>
                <a:ea typeface="Segoe UI Historic" panose="020B0502040204020203" pitchFamily="34" charset="0"/>
                <a:cs typeface="Segoe UI Historic" panose="020B0502040204020203" pitchFamily="34" charset="0"/>
              </a:rPr>
              <a:t>igital education is an approach to the use of digital tools and technologies in the process of teaching and learning (Richter &amp; Jung, 2023).</a:t>
            </a:r>
            <a:endParaRPr lang="en-GB" sz="1600" dirty="0">
              <a:solidFill>
                <a:srgbClr val="333F54"/>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374650" indent="-285750">
              <a:spcBef>
                <a:spcPts val="0"/>
              </a:spcBef>
            </a:pPr>
            <a:endParaRPr lang="en-GB" sz="1600" dirty="0">
              <a:solidFill>
                <a:srgbClr val="333F54"/>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374650" indent="-285750">
              <a:spcBef>
                <a:spcPts val="0"/>
              </a:spcBef>
            </a:pPr>
            <a:r>
              <a:rPr lang="en-GB" sz="1600" dirty="0">
                <a:solidFill>
                  <a:srgbClr val="333F54"/>
                </a:solidFill>
                <a:effectLst/>
                <a:latin typeface="Segoe UI Historic" panose="020B0502040204020203" pitchFamily="34" charset="0"/>
                <a:ea typeface="Segoe UI Historic" panose="020B0502040204020203" pitchFamily="34" charset="0"/>
                <a:cs typeface="Segoe UI Historic" panose="020B0502040204020203" pitchFamily="34" charset="0"/>
              </a:rPr>
              <a:t>Digital education, also known as technology-enhanced learning, online learning or e-learning, refers to the use of digital technologies to enhance and support teaching and learning processes. </a:t>
            </a:r>
          </a:p>
          <a:p>
            <a:pPr marL="374650" indent="-285750">
              <a:spcBef>
                <a:spcPts val="0"/>
              </a:spcBef>
            </a:pPr>
            <a:endParaRPr lang="en-GB" sz="1600" dirty="0">
              <a:solidFill>
                <a:srgbClr val="333F54"/>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374650" indent="-285750">
              <a:spcBef>
                <a:spcPts val="0"/>
              </a:spcBef>
            </a:pPr>
            <a:r>
              <a:rPr lang="en-GB" sz="1600" dirty="0">
                <a:solidFill>
                  <a:srgbClr val="333F54"/>
                </a:solidFill>
                <a:effectLst/>
                <a:latin typeface="Segoe UI Historic" panose="020B0502040204020203" pitchFamily="34" charset="0"/>
                <a:ea typeface="Segoe UI Historic" panose="020B0502040204020203" pitchFamily="34" charset="0"/>
                <a:cs typeface="Segoe UI Historic" panose="020B0502040204020203" pitchFamily="34" charset="0"/>
              </a:rPr>
              <a:t>It encompasses a wide range of strategies, tools, and platforms that enable educators to create interactive and engaging learning experiences for students. </a:t>
            </a:r>
          </a:p>
          <a:p>
            <a:pPr marL="374650" indent="-285750">
              <a:spcBef>
                <a:spcPts val="0"/>
              </a:spcBef>
            </a:pPr>
            <a:endParaRPr lang="en-GB" sz="1600" dirty="0">
              <a:solidFill>
                <a:srgbClr val="333F54"/>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374650" indent="-285750">
              <a:spcBef>
                <a:spcPts val="0"/>
              </a:spcBef>
            </a:pPr>
            <a:r>
              <a:rPr lang="en-GB" sz="1600" dirty="0">
                <a:solidFill>
                  <a:srgbClr val="333F54"/>
                </a:solidFill>
                <a:effectLst/>
                <a:latin typeface="Segoe UI Historic" panose="020B0502040204020203" pitchFamily="34" charset="0"/>
                <a:ea typeface="Segoe UI Historic" panose="020B0502040204020203" pitchFamily="34" charset="0"/>
                <a:cs typeface="Segoe UI Historic" panose="020B0502040204020203" pitchFamily="34" charset="0"/>
              </a:rPr>
              <a:t>Digital education goes beyond traditional classroom settings by leveraging technology to facilitate anytime, anywhere learning. </a:t>
            </a:r>
            <a:endParaRPr lang="en-GB" sz="16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374650" indent="-285750">
              <a:spcBef>
                <a:spcPts val="0"/>
              </a:spcBef>
            </a:pPr>
            <a:endParaRPr lang="en-GB" dirty="0"/>
          </a:p>
          <a:p>
            <a:pPr marL="374650" indent="-285750">
              <a:spcBef>
                <a:spcPts val="0"/>
              </a:spcBef>
            </a:pPr>
            <a:endParaRPr lang="en-GB" dirty="0"/>
          </a:p>
          <a:p>
            <a:pPr marL="88900" lvl="0" indent="0" algn="l" rtl="0">
              <a:spcBef>
                <a:spcPts val="0"/>
              </a:spcBef>
              <a:spcAft>
                <a:spcPts val="0"/>
              </a:spcAft>
              <a:buSzPts val="1656"/>
              <a:buNone/>
            </a:pPr>
            <a:endParaRPr lang="en-GB" dirty="0"/>
          </a:p>
          <a:p>
            <a:pPr marL="88900" lvl="0" indent="0" algn="l" rtl="0">
              <a:spcBef>
                <a:spcPts val="0"/>
              </a:spcBef>
              <a:spcAft>
                <a:spcPts val="0"/>
              </a:spcAft>
              <a:buSzPts val="1656"/>
              <a:buNone/>
            </a:pPr>
            <a:endParaRPr dirty="0"/>
          </a:p>
        </p:txBody>
      </p:sp>
      <p:sp>
        <p:nvSpPr>
          <p:cNvPr id="116" name="Google Shape;116;p2"/>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pic>
        <p:nvPicPr>
          <p:cNvPr id="2" name="Picture 1">
            <a:extLst>
              <a:ext uri="{FF2B5EF4-FFF2-40B4-BE49-F238E27FC236}">
                <a16:creationId xmlns:a16="http://schemas.microsoft.com/office/drawing/2014/main" id="{B3E33D30-31D2-5D47-DC1C-97C25E90D81C}"/>
              </a:ext>
            </a:extLst>
          </p:cNvPr>
          <p:cNvPicPr>
            <a:picLocks noChangeAspect="1"/>
          </p:cNvPicPr>
          <p:nvPr/>
        </p:nvPicPr>
        <p:blipFill>
          <a:blip r:embed="rId3"/>
          <a:stretch>
            <a:fillRect/>
          </a:stretch>
        </p:blipFill>
        <p:spPr>
          <a:xfrm>
            <a:off x="7292821" y="2183931"/>
            <a:ext cx="3629686" cy="3629686"/>
          </a:xfrm>
          <a:prstGeom prst="rect">
            <a:avLst/>
          </a:prstGeom>
        </p:spPr>
      </p:pic>
      <p:sp>
        <p:nvSpPr>
          <p:cNvPr id="3" name="TextBox 2">
            <a:extLst>
              <a:ext uri="{FF2B5EF4-FFF2-40B4-BE49-F238E27FC236}">
                <a16:creationId xmlns:a16="http://schemas.microsoft.com/office/drawing/2014/main" id="{D924629B-6B42-8F38-81D2-8F0271FAECFA}"/>
              </a:ext>
            </a:extLst>
          </p:cNvPr>
          <p:cNvSpPr txBox="1"/>
          <p:nvPr/>
        </p:nvSpPr>
        <p:spPr>
          <a:xfrm>
            <a:off x="8419363" y="5860544"/>
            <a:ext cx="2503144" cy="253916"/>
          </a:xfrm>
          <a:prstGeom prst="rect">
            <a:avLst/>
          </a:prstGeom>
          <a:solidFill>
            <a:schemeClr val="accent2">
              <a:lumMod val="75000"/>
            </a:schemeClr>
          </a:solidFill>
        </p:spPr>
        <p:txBody>
          <a:bodyPr wrap="square" rtlCol="0">
            <a:spAutoFit/>
          </a:bodyPr>
          <a:lstStyle/>
          <a:p>
            <a:r>
              <a:rPr lang="en-EE" sz="1050" dirty="0">
                <a:solidFill>
                  <a:schemeClr val="bg1"/>
                </a:solidFill>
              </a:rPr>
              <a:t>Photo made by Bing Image Generator</a:t>
            </a:r>
          </a:p>
        </p:txBody>
      </p:sp>
    </p:spTree>
    <p:extLst>
      <p:ext uri="{BB962C8B-B14F-4D97-AF65-F5344CB8AC3E}">
        <p14:creationId xmlns:p14="http://schemas.microsoft.com/office/powerpoint/2010/main" val="2957884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919CDF-92F2-FCD0-9EC9-060745C6B347}"/>
              </a:ext>
            </a:extLst>
          </p:cNvPr>
          <p:cNvSpPr>
            <a:spLocks noGrp="1"/>
          </p:cNvSpPr>
          <p:nvPr>
            <p:ph type="title"/>
          </p:nvPr>
        </p:nvSpPr>
        <p:spPr>
          <a:xfrm>
            <a:off x="581192" y="399394"/>
            <a:ext cx="11029616" cy="1040524"/>
          </a:xfrm>
        </p:spPr>
        <p:txBody>
          <a:bodyPr/>
          <a:lstStyle/>
          <a:p>
            <a:r>
              <a:rPr lang="en-GB" b="0" i="0" u="none" strike="noStrike" dirty="0">
                <a:solidFill>
                  <a:schemeClr val="bg1"/>
                </a:solidFill>
                <a:effectLst/>
                <a:latin typeface="Gill Sans MT" panose="020B0502020104020203" pitchFamily="34" charset="77"/>
              </a:rPr>
              <a:t>The Key Points About Digital Education (1)</a:t>
            </a:r>
            <a:endParaRPr lang="en-EE" dirty="0">
              <a:solidFill>
                <a:schemeClr val="bg1"/>
              </a:solidFill>
              <a:latin typeface="Gill Sans MT" panose="020B0502020104020203" pitchFamily="34" charset="77"/>
            </a:endParaRPr>
          </a:p>
        </p:txBody>
      </p:sp>
      <p:sp>
        <p:nvSpPr>
          <p:cNvPr id="9" name="Text Placeholder 8">
            <a:extLst>
              <a:ext uri="{FF2B5EF4-FFF2-40B4-BE49-F238E27FC236}">
                <a16:creationId xmlns:a16="http://schemas.microsoft.com/office/drawing/2014/main" id="{DC74A254-DE47-113E-7CD2-F64493D358A1}"/>
              </a:ext>
            </a:extLst>
          </p:cNvPr>
          <p:cNvSpPr>
            <a:spLocks noGrp="1"/>
          </p:cNvSpPr>
          <p:nvPr>
            <p:ph type="body" idx="1"/>
          </p:nvPr>
        </p:nvSpPr>
        <p:spPr>
          <a:xfrm>
            <a:off x="388883" y="1944414"/>
            <a:ext cx="11624441" cy="4834757"/>
          </a:xfrm>
        </p:spPr>
        <p:txBody>
          <a:bodyPr>
            <a:normAutofit/>
          </a:bodyPr>
          <a:lstStyle/>
          <a:p>
            <a:pPr>
              <a:buFont typeface="Arial" panose="020B0604020202020204" pitchFamily="34" charset="0"/>
              <a:buChar char="•"/>
            </a:pP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It involves the </a:t>
            </a:r>
            <a:r>
              <a:rPr lang="en-GB" sz="2000" b="1" dirty="0">
                <a:solidFill>
                  <a:schemeClr val="accent1">
                    <a:lumMod val="60000"/>
                    <a:lumOff val="40000"/>
                  </a:schemeClr>
                </a:solidFill>
                <a:latin typeface="Segoe UI Historic" panose="020B0502040204020203" pitchFamily="34" charset="0"/>
                <a:ea typeface="Segoe UI Historic" panose="020B0502040204020203" pitchFamily="34" charset="0"/>
                <a:cs typeface="Segoe UI Historic" panose="020B0502040204020203" pitchFamily="34" charset="0"/>
              </a:rPr>
              <a:t>innovative use </a:t>
            </a:r>
            <a:r>
              <a:rPr lang="en-GB" sz="2000" b="1" dirty="0">
                <a:latin typeface="Segoe UI Historic" panose="020B0502040204020203" pitchFamily="34" charset="0"/>
                <a:ea typeface="Segoe UI Historic" panose="020B0502040204020203" pitchFamily="34" charset="0"/>
                <a:cs typeface="Segoe UI Historic" panose="020B0502040204020203" pitchFamily="34" charset="0"/>
              </a:rPr>
              <a:t>of digital tools </a:t>
            </a: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and technologies such as online platforms, educational software, multimedia resources, and social media to deliver educational content and experiences. </a:t>
            </a:r>
            <a:br>
              <a:rPr lang="en-GB" sz="2000" dirty="0">
                <a:latin typeface="Segoe UI Historic" panose="020B0502040204020203" pitchFamily="34" charset="0"/>
                <a:ea typeface="Segoe UI Historic" panose="020B0502040204020203" pitchFamily="34" charset="0"/>
                <a:cs typeface="Segoe UI Historic" panose="020B0502040204020203" pitchFamily="34" charset="0"/>
              </a:rPr>
            </a:br>
            <a:endParaRPr lang="en-GB" sz="2000" dirty="0">
              <a:latin typeface="Segoe UI Historic" panose="020B0502040204020203" pitchFamily="34" charset="0"/>
              <a:ea typeface="Segoe UI Historic" panose="020B0502040204020203" pitchFamily="34" charset="0"/>
              <a:cs typeface="Segoe UI Historic" panose="020B0502040204020203" pitchFamily="34" charset="0"/>
            </a:endParaRPr>
          </a:p>
          <a:p>
            <a:pPr>
              <a:buFont typeface="Arial" panose="020B0604020202020204" pitchFamily="34" charset="0"/>
              <a:buChar char="•"/>
            </a:pP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The purpose of digital education is </a:t>
            </a:r>
            <a:r>
              <a:rPr lang="en-GB" sz="2000" b="1" dirty="0">
                <a:solidFill>
                  <a:schemeClr val="accent1">
                    <a:lumMod val="60000"/>
                    <a:lumOff val="40000"/>
                  </a:schemeClr>
                </a:solidFill>
                <a:latin typeface="Segoe UI Historic" panose="020B0502040204020203" pitchFamily="34" charset="0"/>
                <a:ea typeface="Segoe UI Historic" panose="020B0502040204020203" pitchFamily="34" charset="0"/>
                <a:cs typeface="Segoe UI Historic" panose="020B0502040204020203" pitchFamily="34" charset="0"/>
              </a:rPr>
              <a:t>to provide students with a comprehensive education </a:t>
            </a: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that prepares them for success in the digital age by developing digital literacy and technical skills. </a:t>
            </a:r>
            <a:br>
              <a:rPr lang="en-GB" sz="2000" dirty="0">
                <a:latin typeface="Segoe UI Historic" panose="020B0502040204020203" pitchFamily="34" charset="0"/>
                <a:ea typeface="Segoe UI Historic" panose="020B0502040204020203" pitchFamily="34" charset="0"/>
                <a:cs typeface="Segoe UI Historic" panose="020B0502040204020203" pitchFamily="34" charset="0"/>
              </a:rPr>
            </a:br>
            <a:endParaRPr lang="en-GB" sz="2000" dirty="0">
              <a:latin typeface="Segoe UI Historic" panose="020B0502040204020203" pitchFamily="34" charset="0"/>
              <a:ea typeface="Segoe UI Historic" panose="020B0502040204020203" pitchFamily="34" charset="0"/>
              <a:cs typeface="Segoe UI Historic" panose="020B0502040204020203" pitchFamily="34" charset="0"/>
            </a:endParaRPr>
          </a:p>
          <a:p>
            <a:pPr>
              <a:buFont typeface="Arial" panose="020B0604020202020204" pitchFamily="34" charset="0"/>
              <a:buChar char="•"/>
            </a:pP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Digital education </a:t>
            </a:r>
            <a:r>
              <a:rPr lang="en-GB" sz="2000" b="1" dirty="0">
                <a:solidFill>
                  <a:schemeClr val="accent1">
                    <a:lumMod val="60000"/>
                    <a:lumOff val="40000"/>
                  </a:schemeClr>
                </a:solidFill>
                <a:latin typeface="Segoe UI Historic" panose="020B0502040204020203" pitchFamily="34" charset="0"/>
                <a:ea typeface="Segoe UI Historic" panose="020B0502040204020203" pitchFamily="34" charset="0"/>
                <a:cs typeface="Segoe UI Historic" panose="020B0502040204020203" pitchFamily="34" charset="0"/>
              </a:rPr>
              <a:t>enables personalised and flexible learning</a:t>
            </a: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 as students can access educational content and resources at their own pace and in a way that suits their individual learning styles. </a:t>
            </a:r>
            <a:br>
              <a:rPr lang="en-GB" sz="2000" dirty="0">
                <a:latin typeface="Segoe UI Historic" panose="020B0502040204020203" pitchFamily="34" charset="0"/>
                <a:ea typeface="Segoe UI Historic" panose="020B0502040204020203" pitchFamily="34" charset="0"/>
                <a:cs typeface="Segoe UI Historic" panose="020B0502040204020203" pitchFamily="34" charset="0"/>
              </a:rPr>
            </a:br>
            <a:endParaRPr lang="en-GB" sz="2000" dirty="0">
              <a:latin typeface="Segoe UI Historic" panose="020B0502040204020203" pitchFamily="34" charset="0"/>
              <a:ea typeface="Segoe UI Historic" panose="020B0502040204020203" pitchFamily="34" charset="0"/>
              <a:cs typeface="Segoe UI Historic" panose="020B0502040204020203" pitchFamily="34" charset="0"/>
            </a:endParaRPr>
          </a:p>
          <a:p>
            <a:pPr>
              <a:buFont typeface="Arial" panose="020B0604020202020204" pitchFamily="34" charset="0"/>
              <a:buChar char="•"/>
            </a:pP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Digital education tools and approaches </a:t>
            </a:r>
            <a:r>
              <a:rPr lang="en-GB" sz="2000" b="1" dirty="0">
                <a:solidFill>
                  <a:schemeClr val="accent1">
                    <a:lumMod val="60000"/>
                    <a:lumOff val="40000"/>
                  </a:schemeClr>
                </a:solidFill>
                <a:latin typeface="Segoe UI Historic" panose="020B0502040204020203" pitchFamily="34" charset="0"/>
                <a:ea typeface="Segoe UI Historic" panose="020B0502040204020203" pitchFamily="34" charset="0"/>
                <a:cs typeface="Segoe UI Historic" panose="020B0502040204020203" pitchFamily="34" charset="0"/>
              </a:rPr>
              <a:t>include learning management systems</a:t>
            </a: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 online course platforms, educational apps, virtual reality, and the use of big data analytics to optimise learning. </a:t>
            </a:r>
            <a:br>
              <a:rPr lang="en-GB" dirty="0">
                <a:latin typeface="Segoe UI Historic" panose="020B0502040204020203" pitchFamily="34" charset="0"/>
                <a:ea typeface="Segoe UI Historic" panose="020B0502040204020203" pitchFamily="34" charset="0"/>
                <a:cs typeface="Segoe UI Historic" panose="020B0502040204020203" pitchFamily="34" charset="0"/>
              </a:rPr>
            </a:br>
            <a:endParaRPr lang="en-GB" dirty="0">
              <a:latin typeface="Segoe UI Historic" panose="020B0502040204020203" pitchFamily="34" charset="0"/>
              <a:ea typeface="Segoe UI Historic" panose="020B0502040204020203" pitchFamily="34" charset="0"/>
              <a:cs typeface="Segoe UI Historic" panose="020B0502040204020203" pitchFamily="34" charset="0"/>
            </a:endParaRPr>
          </a:p>
          <a:p>
            <a:pPr marL="123444" indent="0">
              <a:buNone/>
            </a:pPr>
            <a:endParaRPr lang="en-EE" dirty="0"/>
          </a:p>
        </p:txBody>
      </p:sp>
      <p:sp>
        <p:nvSpPr>
          <p:cNvPr id="7" name="Slide Number Placeholder 6">
            <a:extLst>
              <a:ext uri="{FF2B5EF4-FFF2-40B4-BE49-F238E27FC236}">
                <a16:creationId xmlns:a16="http://schemas.microsoft.com/office/drawing/2014/main" id="{02A25E32-5936-D8B6-FBB6-EC337FFE11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281177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B919CDF-92F2-FCD0-9EC9-060745C6B347}"/>
              </a:ext>
            </a:extLst>
          </p:cNvPr>
          <p:cNvSpPr>
            <a:spLocks noGrp="1"/>
          </p:cNvSpPr>
          <p:nvPr>
            <p:ph type="title"/>
          </p:nvPr>
        </p:nvSpPr>
        <p:spPr>
          <a:xfrm>
            <a:off x="581192" y="399394"/>
            <a:ext cx="11029616" cy="1040524"/>
          </a:xfrm>
        </p:spPr>
        <p:txBody>
          <a:bodyPr/>
          <a:lstStyle/>
          <a:p>
            <a:r>
              <a:rPr lang="en-GB" b="0" i="0" u="none" strike="noStrike" dirty="0">
                <a:solidFill>
                  <a:schemeClr val="bg1"/>
                </a:solidFill>
                <a:effectLst/>
                <a:latin typeface="Gill Sans MT" panose="020B0502020104020203" pitchFamily="34" charset="77"/>
              </a:rPr>
              <a:t>The Key Points About Digital Education (2)</a:t>
            </a:r>
            <a:endParaRPr lang="en-EE" dirty="0">
              <a:solidFill>
                <a:schemeClr val="bg1"/>
              </a:solidFill>
              <a:latin typeface="Gill Sans MT" panose="020B0502020104020203" pitchFamily="34" charset="77"/>
            </a:endParaRPr>
          </a:p>
        </p:txBody>
      </p:sp>
      <p:sp>
        <p:nvSpPr>
          <p:cNvPr id="9" name="Text Placeholder 8">
            <a:extLst>
              <a:ext uri="{FF2B5EF4-FFF2-40B4-BE49-F238E27FC236}">
                <a16:creationId xmlns:a16="http://schemas.microsoft.com/office/drawing/2014/main" id="{DC74A254-DE47-113E-7CD2-F64493D358A1}"/>
              </a:ext>
            </a:extLst>
          </p:cNvPr>
          <p:cNvSpPr>
            <a:spLocks noGrp="1"/>
          </p:cNvSpPr>
          <p:nvPr>
            <p:ph type="body" idx="1"/>
          </p:nvPr>
        </p:nvSpPr>
        <p:spPr>
          <a:xfrm>
            <a:off x="399393" y="1008994"/>
            <a:ext cx="11613931" cy="5770178"/>
          </a:xfrm>
        </p:spPr>
        <p:txBody>
          <a:bodyPr>
            <a:normAutofit/>
          </a:bodyPr>
          <a:lstStyle/>
          <a:p>
            <a:pPr marL="123444" indent="0">
              <a:buNone/>
            </a:pPr>
            <a:br>
              <a:rPr lang="en-GB" dirty="0">
                <a:latin typeface="Segoe UI Historic" panose="020B0502040204020203" pitchFamily="34" charset="0"/>
                <a:ea typeface="Segoe UI Historic" panose="020B0502040204020203" pitchFamily="34" charset="0"/>
                <a:cs typeface="Segoe UI Historic" panose="020B0502040204020203" pitchFamily="34" charset="0"/>
              </a:rPr>
            </a:br>
            <a:endParaRPr lang="en-GB" dirty="0">
              <a:latin typeface="Segoe UI Historic" panose="020B0502040204020203" pitchFamily="34" charset="0"/>
              <a:ea typeface="Segoe UI Historic" panose="020B0502040204020203" pitchFamily="34" charset="0"/>
              <a:cs typeface="Segoe UI Historic" panose="020B0502040204020203" pitchFamily="34" charset="0"/>
            </a:endParaRPr>
          </a:p>
          <a:p>
            <a:pPr>
              <a:buFont typeface="Arial" panose="020B0604020202020204" pitchFamily="34" charset="0"/>
              <a:buChar char="•"/>
            </a:pP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Implementing digital education effectively </a:t>
            </a:r>
            <a:r>
              <a:rPr lang="en-GB" sz="2000" b="1" dirty="0">
                <a:solidFill>
                  <a:schemeClr val="accent1">
                    <a:lumMod val="60000"/>
                    <a:lumOff val="40000"/>
                  </a:schemeClr>
                </a:solidFill>
                <a:latin typeface="Segoe UI Historic" panose="020B0502040204020203" pitchFamily="34" charset="0"/>
                <a:ea typeface="Segoe UI Historic" panose="020B0502040204020203" pitchFamily="34" charset="0"/>
                <a:cs typeface="Segoe UI Historic" panose="020B0502040204020203" pitchFamily="34" charset="0"/>
              </a:rPr>
              <a:t>requires addressing key factors </a:t>
            </a: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such as access to digital content, building the capacity of teachers and students to use digital tools, and ensuring reliable connectivity. </a:t>
            </a:r>
            <a:br>
              <a:rPr lang="en-GB" sz="2000" dirty="0">
                <a:latin typeface="Segoe UI Historic" panose="020B0502040204020203" pitchFamily="34" charset="0"/>
                <a:ea typeface="Segoe UI Historic" panose="020B0502040204020203" pitchFamily="34" charset="0"/>
                <a:cs typeface="Segoe UI Historic" panose="020B0502040204020203" pitchFamily="34" charset="0"/>
              </a:rPr>
            </a:br>
            <a:endParaRPr lang="en-GB" sz="2000" dirty="0">
              <a:latin typeface="Segoe UI Historic" panose="020B0502040204020203" pitchFamily="34" charset="0"/>
              <a:ea typeface="Segoe UI Historic" panose="020B0502040204020203" pitchFamily="34" charset="0"/>
              <a:cs typeface="Segoe UI Historic" panose="020B0502040204020203" pitchFamily="34" charset="0"/>
            </a:endParaRPr>
          </a:p>
          <a:p>
            <a:pPr>
              <a:buFont typeface="Arial" panose="020B0604020202020204" pitchFamily="34" charset="0"/>
              <a:buChar char="•"/>
            </a:pP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Digital education has the </a:t>
            </a:r>
            <a:r>
              <a:rPr lang="en-GB" sz="2000" b="1" dirty="0">
                <a:solidFill>
                  <a:schemeClr val="accent1">
                    <a:lumMod val="60000"/>
                    <a:lumOff val="40000"/>
                  </a:schemeClr>
                </a:solidFill>
                <a:latin typeface="Segoe UI Historic" panose="020B0502040204020203" pitchFamily="34" charset="0"/>
                <a:ea typeface="Segoe UI Historic" panose="020B0502040204020203" pitchFamily="34" charset="0"/>
                <a:cs typeface="Segoe UI Historic" panose="020B0502040204020203" pitchFamily="34" charset="0"/>
              </a:rPr>
              <a:t>potential to transform education </a:t>
            </a: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by enhancing the quality and relevance of learning, strengthening inclusion, and improving education administration and governance. </a:t>
            </a:r>
            <a:br>
              <a:rPr lang="en-GB" sz="2000" dirty="0">
                <a:latin typeface="Segoe UI Historic" panose="020B0502040204020203" pitchFamily="34" charset="0"/>
                <a:ea typeface="Segoe UI Historic" panose="020B0502040204020203" pitchFamily="34" charset="0"/>
                <a:cs typeface="Segoe UI Historic" panose="020B0502040204020203" pitchFamily="34" charset="0"/>
              </a:rPr>
            </a:br>
            <a:endParaRPr lang="en-GB" sz="2000" dirty="0">
              <a:latin typeface="Segoe UI Historic" panose="020B0502040204020203" pitchFamily="34" charset="0"/>
              <a:ea typeface="Segoe UI Historic" panose="020B0502040204020203" pitchFamily="34" charset="0"/>
              <a:cs typeface="Segoe UI Historic" panose="020B0502040204020203" pitchFamily="34" charset="0"/>
            </a:endParaRPr>
          </a:p>
          <a:p>
            <a:pPr marL="123444" indent="0" algn="l">
              <a:buNone/>
            </a:pPr>
            <a:r>
              <a:rPr lang="en-GB" sz="2000" dirty="0">
                <a:latin typeface="Segoe UI Historic" panose="020B0502040204020203" pitchFamily="34" charset="0"/>
                <a:ea typeface="Segoe UI Historic" panose="020B0502040204020203" pitchFamily="34" charset="0"/>
                <a:cs typeface="Segoe UI Historic" panose="020B0502040204020203" pitchFamily="34" charset="0"/>
              </a:rPr>
              <a:t>In summary, digital education leverages digital technologies to deliver a more engaging, personalised, and effective learning experience that prepares students for success in the modern, technology-driven world. </a:t>
            </a:r>
          </a:p>
          <a:p>
            <a:endParaRPr lang="en-EE" dirty="0"/>
          </a:p>
        </p:txBody>
      </p:sp>
      <p:sp>
        <p:nvSpPr>
          <p:cNvPr id="7" name="Slide Number Placeholder 6">
            <a:extLst>
              <a:ext uri="{FF2B5EF4-FFF2-40B4-BE49-F238E27FC236}">
                <a16:creationId xmlns:a16="http://schemas.microsoft.com/office/drawing/2014/main" id="{02A25E32-5936-D8B6-FBB6-EC337FFE11B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60109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839787" y="599089"/>
            <a:ext cx="10515600" cy="1091597"/>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US" b="1" u="none"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sym typeface="Abril Fatface"/>
              </a:rPr>
              <a:t>Distance Learning</a:t>
            </a:r>
            <a:endParaRPr b="1" dirty="0">
              <a:solidFill>
                <a:schemeClr val="bg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839787" y="2249487"/>
            <a:ext cx="9409112" cy="3016196"/>
          </a:xfrm>
          <a:prstGeom prst="rect">
            <a:avLst/>
          </a:prstGeom>
          <a:noFill/>
          <a:ln>
            <a:noFill/>
          </a:ln>
        </p:spPr>
        <p:txBody>
          <a:bodyPr spcFirstLastPara="1" wrap="square" lIns="91425" tIns="45700" rIns="91425" bIns="45700" anchor="b" anchorCtr="0">
            <a:normAutofit fontScale="92500" lnSpcReduction="20000"/>
          </a:bodyPr>
          <a:lstStyle/>
          <a:p>
            <a:pPr marL="0" lvl="0" indent="0" algn="l" rtl="0">
              <a:lnSpc>
                <a:spcPct val="120000"/>
              </a:lnSpc>
              <a:spcBef>
                <a:spcPts val="0"/>
              </a:spcBef>
              <a:spcAft>
                <a:spcPts val="0"/>
              </a:spcAft>
              <a:buClr>
                <a:schemeClr val="dk1"/>
              </a:buClr>
              <a:buSzPts val="2400"/>
              <a:buNone/>
            </a:pPr>
            <a:r>
              <a:rPr lang="en-US"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Many different definitions of distance learning are available in the IGI dictionary showing that </a:t>
            </a:r>
            <a:endParaRPr lang="en-US"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342900" lvl="0" indent="-342900" algn="l" rtl="0">
              <a:lnSpc>
                <a:spcPct val="120000"/>
              </a:lnSpc>
              <a:spcBef>
                <a:spcPts val="0"/>
              </a:spcBef>
              <a:spcAft>
                <a:spcPts val="0"/>
              </a:spcAft>
              <a:buClr>
                <a:schemeClr val="dk1"/>
              </a:buClr>
              <a:buSzPts val="2400"/>
              <a:buFont typeface="Arial" panose="020B0604020202020204" pitchFamily="34" charset="0"/>
              <a:buChar char="•"/>
            </a:pPr>
            <a:r>
              <a:rPr lang="en-US"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learning can be organized by a department or instructor using a learning management system (LMS), </a:t>
            </a:r>
            <a:endParaRPr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342900" lvl="0" indent="-342900" algn="l" rtl="0">
              <a:lnSpc>
                <a:spcPct val="120000"/>
              </a:lnSpc>
              <a:spcBef>
                <a:spcPts val="1000"/>
              </a:spcBef>
              <a:spcAft>
                <a:spcPts val="0"/>
              </a:spcAft>
              <a:buClr>
                <a:schemeClr val="dk1"/>
              </a:buClr>
              <a:buSzPts val="2400"/>
              <a:buFont typeface="Arial" panose="020B0604020202020204" pitchFamily="34" charset="0"/>
              <a:buChar char="•"/>
            </a:pPr>
            <a:r>
              <a:rPr lang="en-US"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studying remotely, giving the freedom to learn at any convenient time, </a:t>
            </a:r>
            <a:endParaRPr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342900" lvl="0" indent="-342900" algn="l" rtl="0">
              <a:lnSpc>
                <a:spcPct val="120000"/>
              </a:lnSpc>
              <a:spcBef>
                <a:spcPts val="1000"/>
              </a:spcBef>
              <a:spcAft>
                <a:spcPts val="0"/>
              </a:spcAft>
              <a:buClr>
                <a:schemeClr val="dk1"/>
              </a:buClr>
              <a:buSzPts val="2400"/>
              <a:buFont typeface="Arial" panose="020B0604020202020204" pitchFamily="34" charset="0"/>
              <a:buChar char="•"/>
            </a:pPr>
            <a:r>
              <a:rPr lang="en-US"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rPr>
              <a:t>the type of learning where information and communication technology (ICT) is its main mean for content delivery, interaction and facilitation and it can be either asynchronous or synchronous</a:t>
            </a:r>
            <a:r>
              <a:rPr lang="en-US" dirty="0">
                <a:latin typeface="Segoe UI Historic" panose="020B0502040204020203" pitchFamily="34" charset="0"/>
                <a:ea typeface="Segoe UI Historic" panose="020B0502040204020203" pitchFamily="34" charset="0"/>
                <a:cs typeface="Segoe UI Historic" panose="020B0502040204020203" pitchFamily="34" charset="0"/>
                <a:sym typeface="Century Gothic"/>
              </a:rPr>
              <a:t>.</a:t>
            </a: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5</a:t>
            </a:fld>
            <a:endParaRPr/>
          </a:p>
        </p:txBody>
      </p:sp>
      <p:sp>
        <p:nvSpPr>
          <p:cNvPr id="257" name="Google Shape;257;p35"/>
          <p:cNvSpPr txBox="1"/>
          <p:nvPr/>
        </p:nvSpPr>
        <p:spPr>
          <a:xfrm>
            <a:off x="685800" y="5797550"/>
            <a:ext cx="10820400" cy="64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Century Gothic"/>
              <a:buNone/>
            </a:pPr>
            <a:r>
              <a:rPr lang="en-US" sz="1800" b="0" i="0" u="sng" dirty="0">
                <a:solidFill>
                  <a:schemeClr val="dk1"/>
                </a:solidFill>
                <a:latin typeface="Segoe UI Historic" panose="020B0502040204020203" pitchFamily="34" charset="0"/>
                <a:ea typeface="Segoe UI Historic" panose="020B0502040204020203" pitchFamily="34" charset="0"/>
                <a:cs typeface="Segoe UI Historic" panose="020B0502040204020203" pitchFamily="34" charset="0"/>
                <a:sym typeface="Century Gothic"/>
                <a:hlinkClick r:id="rId3">
                  <a:extLst>
                    <a:ext uri="{A12FA001-AC4F-418D-AE19-62706E023703}">
                      <ahyp:hlinkClr xmlns:ahyp="http://schemas.microsoft.com/office/drawing/2018/hyperlinkcolor" val="tx"/>
                    </a:ext>
                  </a:extLst>
                </a:hlinkClick>
              </a:rPr>
              <a:t>Sustainability | Free Full-Text | Models for Administration to Ensure the Successful Transition to Distance Learning during the Pandemic (mdpi.com)</a:t>
            </a: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EE" sz="2800" dirty="0">
                <a:solidFill>
                  <a:schemeClr val="bg1"/>
                </a:solidFill>
                <a:effectLst/>
                <a:latin typeface="Gill Sans MT" panose="020B0502020104020203" pitchFamily="34" charset="77"/>
                <a:ea typeface="Times New Roman" panose="02020603050405020304" pitchFamily="18" charset="0"/>
              </a:rPr>
              <a:t>Technology-Enhanced Learning (TEL)</a:t>
            </a:r>
            <a:endParaRPr dirty="0">
              <a:solidFill>
                <a:schemeClr val="bg1"/>
              </a:solidFill>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839787" y="1948071"/>
            <a:ext cx="9681069" cy="2902226"/>
          </a:xfrm>
          <a:prstGeom prst="rect">
            <a:avLst/>
          </a:prstGeom>
          <a:noFill/>
          <a:ln>
            <a:noFill/>
          </a:ln>
        </p:spPr>
        <p:txBody>
          <a:bodyPr spcFirstLastPara="1" wrap="square" lIns="91425" tIns="45700" rIns="91425" bIns="45700" anchor="b" anchorCtr="0">
            <a:normAutofit/>
          </a:bodyPr>
          <a:lstStyle/>
          <a:p>
            <a:pPr marL="342900" indent="-342900">
              <a:lnSpc>
                <a:spcPct val="120000"/>
              </a:lnSpc>
              <a:spcBef>
                <a:spcPts val="0"/>
              </a:spcBef>
              <a:buClr>
                <a:schemeClr val="dk1"/>
              </a:buClr>
              <a:buSzPts val="2400"/>
              <a:buFont typeface="Arial" panose="020B0604020202020204" pitchFamily="34" charset="0"/>
              <a:buChar char="•"/>
            </a:pPr>
            <a:r>
              <a:rPr lang="en-EE"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The term </a:t>
            </a:r>
            <a:r>
              <a:rPr lang="en-EE" b="1" dirty="0">
                <a:solidFill>
                  <a:schemeClr val="accent1">
                    <a:lumMod val="60000"/>
                    <a:lumOff val="4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Technology-Enhanced Learning (</a:t>
            </a:r>
            <a:r>
              <a:rPr lang="en-EE" dirty="0">
                <a:solidFill>
                  <a:schemeClr val="accent1">
                    <a:lumMod val="60000"/>
                    <a:lumOff val="4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TEL) </a:t>
            </a:r>
            <a:r>
              <a:rPr lang="en-EE"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is used to describe the application of information and communication technologies to teaching and learning. </a:t>
            </a:r>
          </a:p>
          <a:p>
            <a:pPr marL="342900" indent="-342900">
              <a:lnSpc>
                <a:spcPct val="120000"/>
              </a:lnSpc>
              <a:spcBef>
                <a:spcPts val="0"/>
              </a:spcBef>
              <a:buClr>
                <a:schemeClr val="dk1"/>
              </a:buClr>
              <a:buSzPts val="2400"/>
              <a:buFont typeface="Arial" panose="020B0604020202020204" pitchFamily="34" charset="0"/>
              <a:buChar char="•"/>
            </a:pPr>
            <a:r>
              <a:rPr lang="en-EE"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Explicit statements about what the term is understood to mean are rare (Kirkwood &amp; Price, 2014).</a:t>
            </a:r>
            <a:endParaRPr lang="en-EE" dirty="0">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6</a:t>
            </a:fld>
            <a:endParaRPr/>
          </a:p>
        </p:txBody>
      </p:sp>
      <p:pic>
        <p:nvPicPr>
          <p:cNvPr id="3" name="Picture 2">
            <a:extLst>
              <a:ext uri="{FF2B5EF4-FFF2-40B4-BE49-F238E27FC236}">
                <a16:creationId xmlns:a16="http://schemas.microsoft.com/office/drawing/2014/main" id="{C8556822-B7D7-9B14-6839-C60B3F3F98B1}"/>
              </a:ext>
            </a:extLst>
          </p:cNvPr>
          <p:cNvPicPr>
            <a:picLocks noChangeAspect="1"/>
          </p:cNvPicPr>
          <p:nvPr/>
        </p:nvPicPr>
        <p:blipFill>
          <a:blip r:embed="rId3"/>
          <a:stretch>
            <a:fillRect/>
          </a:stretch>
        </p:blipFill>
        <p:spPr>
          <a:xfrm>
            <a:off x="8066403" y="4120739"/>
            <a:ext cx="3285810" cy="1959428"/>
          </a:xfrm>
          <a:prstGeom prst="rect">
            <a:avLst/>
          </a:prstGeom>
        </p:spPr>
      </p:pic>
    </p:spTree>
    <p:extLst>
      <p:ext uri="{BB962C8B-B14F-4D97-AF65-F5344CB8AC3E}">
        <p14:creationId xmlns:p14="http://schemas.microsoft.com/office/powerpoint/2010/main" val="906638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GB" i="0" u="none" strike="noStrike" dirty="0">
                <a:solidFill>
                  <a:schemeClr val="bg1"/>
                </a:solidFill>
                <a:effectLst/>
                <a:latin typeface="Gill Sans MT" panose="020B0502020104020203" pitchFamily="34" charset="77"/>
              </a:rPr>
              <a:t>Online Teaching and Learning</a:t>
            </a:r>
            <a:endParaRPr lang="en-GB" dirty="0">
              <a:solidFill>
                <a:schemeClr val="bg1"/>
              </a:solidFill>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987973" y="2543502"/>
            <a:ext cx="10121462" cy="3352799"/>
          </a:xfrm>
          <a:prstGeom prst="rect">
            <a:avLst/>
          </a:prstGeom>
          <a:noFill/>
          <a:ln>
            <a:noFill/>
          </a:ln>
        </p:spPr>
        <p:txBody>
          <a:bodyPr spcFirstLastPara="1" wrap="square" lIns="91425" tIns="45700" rIns="91425" bIns="45700" anchor="b" anchorCtr="0">
            <a:normAutofit fontScale="77500" lnSpcReduction="20000"/>
          </a:bodyPr>
          <a:lstStyle/>
          <a:p>
            <a:pPr indent="-457200">
              <a:lnSpc>
                <a:spcPct val="120000"/>
              </a:lnSpc>
              <a:spcBef>
                <a:spcPts val="0"/>
              </a:spcBef>
              <a:buClr>
                <a:schemeClr val="dk1"/>
              </a:buClr>
              <a:buSzPts val="2400"/>
              <a:buFont typeface="Arial" panose="020B0604020202020204" pitchFamily="34" charset="0"/>
              <a:buChar char="•"/>
            </a:pPr>
            <a:r>
              <a:rPr lang="en-GB" sz="2800" b="1" i="0" u="none" strike="noStrike" dirty="0">
                <a:solidFill>
                  <a:schemeClr val="accent1">
                    <a:lumMod val="60000"/>
                    <a:lumOff val="4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Online teaching and learning</a:t>
            </a:r>
            <a:r>
              <a:rPr lang="en-GB" sz="2800" b="0" i="0" u="none" strike="noStrike" dirty="0">
                <a:solidFill>
                  <a:schemeClr val="accent1">
                    <a:lumMod val="60000"/>
                    <a:lumOff val="4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GB" sz="2800" b="0" i="0" u="none" strike="noStrike"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are forms of open and distance education (</a:t>
            </a:r>
            <a:r>
              <a:rPr lang="en-GB" sz="2800" b="0" i="0" u="none" strike="noStrike" dirty="0" err="1">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Zawacki</a:t>
            </a:r>
            <a:r>
              <a:rPr lang="en-GB" sz="2800" b="0" i="0" u="none" strike="noStrike"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-Richter &amp; Jung, 2023). </a:t>
            </a:r>
          </a:p>
          <a:p>
            <a:pPr indent="-457200">
              <a:lnSpc>
                <a:spcPct val="120000"/>
              </a:lnSpc>
              <a:spcBef>
                <a:spcPts val="0"/>
              </a:spcBef>
              <a:buClr>
                <a:schemeClr val="dk1"/>
              </a:buClr>
              <a:buSzPts val="2400"/>
              <a:buFont typeface="Arial" panose="020B0604020202020204" pitchFamily="34" charset="0"/>
              <a:buChar char="•"/>
            </a:pPr>
            <a:r>
              <a:rPr lang="en-GB" sz="2800" b="0" i="0" u="none" strike="noStrike"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Singh and Thurman (2019) provided multiple definitions of online learning based on the systematic literature review for over the last 30 years. </a:t>
            </a:r>
          </a:p>
          <a:p>
            <a:pPr indent="-457200">
              <a:lnSpc>
                <a:spcPct val="120000"/>
              </a:lnSpc>
              <a:spcBef>
                <a:spcPts val="0"/>
              </a:spcBef>
              <a:buClr>
                <a:schemeClr val="dk1"/>
              </a:buClr>
              <a:buSzPts val="2400"/>
              <a:buFont typeface="Arial" panose="020B0604020202020204" pitchFamily="34" charset="0"/>
              <a:buChar char="•"/>
            </a:pPr>
            <a:r>
              <a:rPr lang="en-GB" sz="2800" b="0" i="0" u="none" strike="noStrike"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Thus, online learning is defined as learning experienced through the internet/online computers in a synchronous classroom where students interact with instructors and other students and are not dependent on their physical location for participating in this online learning experience (Singh &amp; Thurman, 2019, p. 302).</a:t>
            </a:r>
            <a:endParaRPr lang="en-EE" sz="2800"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0" lvl="0" indent="0" algn="l" rtl="0">
              <a:lnSpc>
                <a:spcPct val="120000"/>
              </a:lnSpc>
              <a:spcBef>
                <a:spcPts val="0"/>
              </a:spcBef>
              <a:spcAft>
                <a:spcPts val="0"/>
              </a:spcAft>
              <a:buClr>
                <a:schemeClr val="dk1"/>
              </a:buClr>
              <a:buSzPts val="2400"/>
              <a:buNone/>
            </a:pPr>
            <a:endParaRPr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7</a:t>
            </a:fld>
            <a:endParaRPr/>
          </a:p>
        </p:txBody>
      </p:sp>
    </p:spTree>
    <p:extLst>
      <p:ext uri="{BB962C8B-B14F-4D97-AF65-F5344CB8AC3E}">
        <p14:creationId xmlns:p14="http://schemas.microsoft.com/office/powerpoint/2010/main" val="420374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GB" sz="3200" dirty="0">
                <a:solidFill>
                  <a:schemeClr val="bg1"/>
                </a:solidFill>
                <a:latin typeface="Gill Sans MT" panose="020B0502020104020203" pitchFamily="34" charset="77"/>
              </a:rPr>
              <a:t>E-learning</a:t>
            </a:r>
            <a:endParaRPr lang="en-GB" sz="3200" dirty="0">
              <a:solidFill>
                <a:schemeClr val="bg1"/>
              </a:solidFill>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1166648" y="1849822"/>
            <a:ext cx="9627475" cy="2837792"/>
          </a:xfrm>
          <a:prstGeom prst="rect">
            <a:avLst/>
          </a:prstGeom>
          <a:noFill/>
          <a:ln>
            <a:noFill/>
          </a:ln>
        </p:spPr>
        <p:txBody>
          <a:bodyPr spcFirstLastPara="1" wrap="square" lIns="91425" tIns="45700" rIns="91425" bIns="45700" anchor="b" anchorCtr="0">
            <a:normAutofit/>
          </a:bodyPr>
          <a:lstStyle/>
          <a:p>
            <a:pPr marL="0" lvl="0" indent="0" algn="l" rtl="0">
              <a:lnSpc>
                <a:spcPct val="120000"/>
              </a:lnSpc>
              <a:spcBef>
                <a:spcPts val="0"/>
              </a:spcBef>
              <a:spcAft>
                <a:spcPts val="0"/>
              </a:spcAft>
              <a:buClr>
                <a:schemeClr val="dk1"/>
              </a:buClr>
              <a:buSzPts val="2400"/>
            </a:pPr>
            <a:r>
              <a:rPr lang="en-GB" dirty="0">
                <a:solidFill>
                  <a:schemeClr val="accent1">
                    <a:lumMod val="60000"/>
                    <a:lumOff val="40000"/>
                  </a:schemeClr>
                </a:solidFill>
                <a:latin typeface="Segoe UI Historic" panose="020B0502040204020203" pitchFamily="34" charset="0"/>
                <a:ea typeface="Segoe UI Historic" panose="020B0502040204020203" pitchFamily="34" charset="0"/>
                <a:cs typeface="Segoe UI Historic" panose="020B0502040204020203" pitchFamily="34" charset="0"/>
              </a:rPr>
              <a:t>E-learning</a:t>
            </a:r>
            <a:r>
              <a:rPr lang="en-GB"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is an approach to teaching and learning, representing all or part of the educational model applied, that is based on the use of electronic media and devices as tools for improving access to training, communication and interaction and that facilitates the adoption of new ways of understanding and developing learning (</a:t>
            </a:r>
            <a:r>
              <a:rPr lang="en-GB" dirty="0" err="1">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Sangra</a:t>
            </a:r>
            <a:r>
              <a:rPr lang="en-GB"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rPr>
              <a:t>̀ et al., 2012).  </a:t>
            </a:r>
            <a:endParaRPr dirty="0">
              <a:solidFill>
                <a:schemeClr val="tx1"/>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8</a:t>
            </a:fld>
            <a:endParaRPr/>
          </a:p>
        </p:txBody>
      </p:sp>
    </p:spTree>
    <p:extLst>
      <p:ext uri="{BB962C8B-B14F-4D97-AF65-F5344CB8AC3E}">
        <p14:creationId xmlns:p14="http://schemas.microsoft.com/office/powerpoint/2010/main" val="147324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5"/>
          <p:cNvSpPr txBox="1">
            <a:spLocks noGrp="1"/>
          </p:cNvSpPr>
          <p:nvPr>
            <p:ph type="title"/>
          </p:nvPr>
        </p:nvSpPr>
        <p:spPr>
          <a:xfrm>
            <a:off x="839787" y="365125"/>
            <a:ext cx="10515600" cy="132556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Abril Fatface"/>
              <a:buNone/>
            </a:pPr>
            <a:r>
              <a:rPr lang="en-GB" sz="3200" dirty="0">
                <a:solidFill>
                  <a:schemeClr val="bg1"/>
                </a:solidFill>
                <a:latin typeface="Gill Sans MT" panose="020B0502020104020203" pitchFamily="34" charset="77"/>
              </a:rPr>
              <a:t>Blended and Hybrid Learning</a:t>
            </a:r>
            <a:endParaRPr lang="en-GB" sz="3200" dirty="0">
              <a:solidFill>
                <a:schemeClr val="bg1"/>
              </a:solidFill>
              <a:latin typeface="Gill Sans MT" panose="020B0502020104020203" pitchFamily="34" charset="77"/>
              <a:ea typeface="Segoe UI Historic" panose="020B0502040204020203" pitchFamily="34" charset="0"/>
              <a:cs typeface="Segoe UI Historic" panose="020B0502040204020203" pitchFamily="34" charset="0"/>
            </a:endParaRPr>
          </a:p>
        </p:txBody>
      </p:sp>
      <p:sp>
        <p:nvSpPr>
          <p:cNvPr id="255" name="Google Shape;255;p35"/>
          <p:cNvSpPr txBox="1">
            <a:spLocks noGrp="1"/>
          </p:cNvSpPr>
          <p:nvPr>
            <p:ph type="body" idx="1"/>
          </p:nvPr>
        </p:nvSpPr>
        <p:spPr>
          <a:xfrm>
            <a:off x="836613" y="1270660"/>
            <a:ext cx="10599325" cy="5085690"/>
          </a:xfrm>
          <a:prstGeom prst="rect">
            <a:avLst/>
          </a:prstGeom>
          <a:noFill/>
          <a:ln>
            <a:noFill/>
          </a:ln>
        </p:spPr>
        <p:txBody>
          <a:bodyPr spcFirstLastPara="1" wrap="square" lIns="91425" tIns="45700" rIns="91425" bIns="45700" anchor="b" anchorCtr="0">
            <a:normAutofit/>
          </a:bodyPr>
          <a:lstStyle/>
          <a:p>
            <a:pPr marL="571500" indent="-342900" algn="l">
              <a:buFont typeface="Arial" panose="020B0604020202020204" pitchFamily="34" charset="0"/>
              <a:buChar char="•"/>
            </a:pPr>
            <a:r>
              <a:rPr lang="en-US" b="1" i="0" u="none" strike="noStrike" dirty="0">
                <a:solidFill>
                  <a:schemeClr val="accent1">
                    <a:lumMod val="60000"/>
                    <a:lumOff val="4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Blended learning</a:t>
            </a:r>
            <a:r>
              <a:rPr lang="en-US" b="0" i="0" u="none" strike="noStrike" dirty="0">
                <a:solidFill>
                  <a:schemeClr val="accent1">
                    <a:lumMod val="60000"/>
                    <a:lumOff val="4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b="0" i="0" u="none" strike="noStrike"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nowadays refers to the learning process that combines face-to-face and online interactions in such a way that both complement each other (</a:t>
            </a:r>
            <a:r>
              <a:rPr lang="en-US" b="0" i="0" u="none" strike="noStrike" dirty="0" err="1">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Hrastinski</a:t>
            </a:r>
            <a:r>
              <a:rPr lang="en-US" b="0" i="0" u="none" strike="noStrike"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 2019). </a:t>
            </a:r>
          </a:p>
          <a:p>
            <a:pPr marL="571500" indent="-342900" algn="l">
              <a:buFont typeface="Arial" panose="020B0604020202020204" pitchFamily="34" charset="0"/>
              <a:buChar char="•"/>
            </a:pPr>
            <a:endParaRPr lang="en-US" b="0" i="0" u="none" strike="noStrike"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endParaRPr>
          </a:p>
          <a:p>
            <a:pPr marL="571500" indent="-342900" algn="l">
              <a:buFont typeface="Arial" panose="020B0604020202020204" pitchFamily="34" charset="0"/>
              <a:buChar char="•"/>
            </a:pPr>
            <a:r>
              <a:rPr lang="en-US" b="1" i="0" u="none" strike="noStrike" dirty="0">
                <a:solidFill>
                  <a:schemeClr val="accent1">
                    <a:lumMod val="60000"/>
                    <a:lumOff val="4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Hybrid teaching</a:t>
            </a:r>
            <a:r>
              <a:rPr lang="en-US" b="0" i="0" u="none" strike="noStrike" dirty="0">
                <a:solidFill>
                  <a:schemeClr val="accent1">
                    <a:lumMod val="60000"/>
                    <a:lumOff val="40000"/>
                  </a:schemeClr>
                </a:solidFill>
                <a:effectLst/>
                <a:latin typeface="Segoe UI Historic" panose="020B0502040204020203" pitchFamily="34" charset="0"/>
                <a:ea typeface="Segoe UI Historic" panose="020B0502040204020203" pitchFamily="34" charset="0"/>
                <a:cs typeface="Segoe UI Historic" panose="020B0502040204020203" pitchFamily="34" charset="0"/>
              </a:rPr>
              <a:t> </a:t>
            </a:r>
            <a:r>
              <a:rPr lang="en-US" b="0" i="0" u="none" strike="noStrike"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is defined as an educational approach or delivery mode that combines traditional face-to-face instruction with online learning to create a flexible and dynamic learning environment. In hybrid teaching both on-site students and remote students attend simultaneously during synchronous (real-time) teaching and learning sessions (Vaughan et al., 2013; Beatty, 2019; Padilla Rodriguez &amp; </a:t>
            </a:r>
            <a:r>
              <a:rPr lang="en-US" b="0" i="0" u="none" strike="noStrike" dirty="0" err="1">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Armellini</a:t>
            </a:r>
            <a:r>
              <a:rPr lang="en-US" b="0" i="0" u="none" strike="noStrike" dirty="0">
                <a:solidFill>
                  <a:srgbClr val="1D2125"/>
                </a:solidFill>
                <a:effectLst/>
                <a:latin typeface="Segoe UI Historic" panose="020B0502040204020203" pitchFamily="34" charset="0"/>
                <a:ea typeface="Segoe UI Historic" panose="020B0502040204020203" pitchFamily="34" charset="0"/>
                <a:cs typeface="Segoe UI Historic" panose="020B0502040204020203" pitchFamily="34" charset="0"/>
              </a:rPr>
              <a:t>, 2021).</a:t>
            </a:r>
          </a:p>
          <a:p>
            <a:pPr marL="342900" lvl="0" indent="-342900" algn="l" rtl="0">
              <a:lnSpc>
                <a:spcPct val="120000"/>
              </a:lnSpc>
              <a:spcBef>
                <a:spcPts val="0"/>
              </a:spcBef>
              <a:spcAft>
                <a:spcPts val="0"/>
              </a:spcAft>
              <a:buClr>
                <a:schemeClr val="dk1"/>
              </a:buClr>
              <a:buSzPts val="2400"/>
              <a:buFont typeface="Arial" panose="020B0604020202020204" pitchFamily="34" charset="0"/>
              <a:buChar char="•"/>
            </a:pPr>
            <a:endParaRPr sz="2400" dirty="0">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256" name="Google Shape;256;p35"/>
          <p:cNvSpPr txBox="1"/>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98989"/>
              </a:buClr>
              <a:buSzPts val="1200"/>
              <a:buFont typeface="Century Gothic"/>
              <a:buNone/>
            </a:pPr>
            <a:fld id="{00000000-1234-1234-1234-123412341234}" type="slidenum">
              <a:rPr lang="en-US" sz="1200" b="0" i="0" u="none">
                <a:solidFill>
                  <a:srgbClr val="898989"/>
                </a:solidFill>
                <a:latin typeface="Century Gothic"/>
                <a:ea typeface="Century Gothic"/>
                <a:cs typeface="Century Gothic"/>
                <a:sym typeface="Century Gothic"/>
              </a:rPr>
              <a:t>9</a:t>
            </a:fld>
            <a:endParaRPr/>
          </a:p>
        </p:txBody>
      </p:sp>
    </p:spTree>
    <p:extLst>
      <p:ext uri="{BB962C8B-B14F-4D97-AF65-F5344CB8AC3E}">
        <p14:creationId xmlns:p14="http://schemas.microsoft.com/office/powerpoint/2010/main" val="850116751"/>
      </p:ext>
    </p:extLst>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TotalTime>
  <Words>1573</Words>
  <Application>Microsoft Macintosh PowerPoint</Application>
  <PresentationFormat>Widescreen</PresentationFormat>
  <Paragraphs>108</Paragraphs>
  <Slides>16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Calibri</vt:lpstr>
      <vt:lpstr>Gill Sans</vt:lpstr>
      <vt:lpstr>-apple-system</vt:lpstr>
      <vt:lpstr>Noto Sans Symbols</vt:lpstr>
      <vt:lpstr>Segoe UI Historic</vt:lpstr>
      <vt:lpstr>Century Gothic</vt:lpstr>
      <vt:lpstr>Arial</vt:lpstr>
      <vt:lpstr>Oswald</vt:lpstr>
      <vt:lpstr>Abril Fatface</vt:lpstr>
      <vt:lpstr>Gill Sans MT</vt:lpstr>
      <vt:lpstr>Loma</vt:lpstr>
      <vt:lpstr>Dividend</vt:lpstr>
      <vt:lpstr>Introduction to Digital Education</vt:lpstr>
      <vt:lpstr>Digital Education</vt:lpstr>
      <vt:lpstr>The Key Points About Digital Education (1)</vt:lpstr>
      <vt:lpstr>The Key Points About Digital Education (2)</vt:lpstr>
      <vt:lpstr>Distance Learning</vt:lpstr>
      <vt:lpstr>Technology-Enhanced Learning (TEL)</vt:lpstr>
      <vt:lpstr>Online Teaching and Learning</vt:lpstr>
      <vt:lpstr>E-learning</vt:lpstr>
      <vt:lpstr>Blended and Hybrid Learning</vt:lpstr>
      <vt:lpstr>Digital Education Components</vt:lpstr>
      <vt:lpstr>Synchronous and Asynchronous Digital Education</vt:lpstr>
      <vt:lpstr>Preparation for Digital Education (1)</vt:lpstr>
      <vt:lpstr>Preparation for Digital Education (2)</vt:lpstr>
      <vt:lpstr>References (1)</vt:lpstr>
      <vt:lpstr>References (2)</vt:lpstr>
      <vt:lpstr>Thank you for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1.1: Fundamentals of Big Data</dc:title>
  <dc:creator>Daina</dc:creator>
  <cp:lastModifiedBy>Sirje Virkus</cp:lastModifiedBy>
  <cp:revision>57</cp:revision>
  <dcterms:created xsi:type="dcterms:W3CDTF">2023-01-17T05:44:24Z</dcterms:created>
  <dcterms:modified xsi:type="dcterms:W3CDTF">2024-07-06T10:43:51Z</dcterms:modified>
</cp:coreProperties>
</file>