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71" r:id="rId4"/>
    <p:sldId id="269" r:id="rId5"/>
    <p:sldId id="27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l San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UjO4iI0g9L60u9Olz6Usix291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85133" autoAdjust="0"/>
  </p:normalViewPr>
  <p:slideViewPr>
    <p:cSldViewPr snapToGrid="0" showGuides="1">
      <p:cViewPr varScale="1">
        <p:scale>
          <a:sx n="69" d="100"/>
          <a:sy n="69" d="100"/>
        </p:scale>
        <p:origin x="6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sz="2000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wtang.shinyapps.io/weath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857416" y="38779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dirty="0">
                <a:solidFill>
                  <a:schemeClr val="lt1"/>
                </a:solidFill>
              </a:rPr>
              <a:t>Big Air Quality Data Challenge: case of Romania (RO)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GB" dirty="0"/>
              <a:t>Team: Name Surname, Name Surname, Name Surname…</a:t>
            </a:r>
          </a:p>
        </p:txBody>
      </p:sp>
      <p:sp>
        <p:nvSpPr>
          <p:cNvPr id="104" name="Google Shape;104;p1"/>
          <p:cNvSpPr txBox="1">
            <a:spLocks noGrp="1"/>
          </p:cNvSpPr>
          <p:nvPr>
            <p:ph type="ftr" idx="11"/>
          </p:nvPr>
        </p:nvSpPr>
        <p:spPr>
          <a:xfrm>
            <a:off x="1086016" y="7121525"/>
            <a:ext cx="7602405" cy="55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ASSISTANT - CHALLENGE BASED LEARNING IN AI ENHANCED DIGITAL TRANSFORMATION CURRICULAR NO. 2022-1-LT01-KA220-HED-000086555 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06" name="Google Shape;106;p1" descr="https://lh3.googleusercontent.com/GXefnIV0a9tEB84iafg5Y1S8wLel7A0hM_aSpB-rynzKlwnb5Mo0AmgxbKou2jdJR1zA8avAlNXUUBUCpdmTdmW2FybjWhcFS9EvcrxATTgnFrUc7lakH1Xmf4WMm5v-WagOzQZtY-JnAvH8oa4-o7N7CgKZb-KJ4O-174e3SQrLb9X6AEV49vZADYmoet4A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4" y="652463"/>
            <a:ext cx="3073821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https://lh3.googleusercontent.com/T0OGVdWT7bwo_N5a-dsXylhSyy5MqHnjHR7frCwnBcRTmp--JnY6Iz0BFmJwzpBl4ajSoI-HaxNbqTDEMz9CEsX-xhOS9EqIrq1d4w3lAzGIsM2PKLpwMKgiNCg_XySx07K7WPp2DQzzPpubKqSxIEZR5p0k4VaipK1JV8n-M9mWLETsyus8et0LqHVmf57o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550" y="639762"/>
            <a:ext cx="2589730" cy="82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A7F8-D082-5B87-3ECA-9B265203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447EC-2A9D-F320-30D7-F8603B256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Essential Question #1: Which months are the coldest and the hottest in the chosen country?</a:t>
            </a:r>
          </a:p>
          <a:p>
            <a:pPr lvl="1"/>
            <a:r>
              <a:rPr lang="en-GB" dirty="0"/>
              <a:t>Guided Question A: Which descriptive statistics could be useful for this analysis?</a:t>
            </a:r>
          </a:p>
          <a:p>
            <a:pPr lvl="2"/>
            <a:r>
              <a:rPr lang="en-GB" dirty="0"/>
              <a:t>Answer to Question: mean / median</a:t>
            </a:r>
          </a:p>
          <a:p>
            <a:pPr lvl="1"/>
            <a:r>
              <a:rPr lang="en-GB" dirty="0"/>
              <a:t>Guided Question B: What kind of plot could be used to answer essential question?</a:t>
            </a:r>
          </a:p>
          <a:p>
            <a:pPr lvl="2"/>
            <a:r>
              <a:rPr lang="en-GB" dirty="0"/>
              <a:t>Answer to Question: summarizing distribution with box-plot</a:t>
            </a:r>
          </a:p>
          <a:p>
            <a:endParaRPr lang="en-GB" dirty="0"/>
          </a:p>
          <a:p>
            <a:r>
              <a:rPr lang="en-GB" dirty="0"/>
              <a:t>Essential Question #2:</a:t>
            </a:r>
          </a:p>
          <a:p>
            <a:pPr lvl="1"/>
            <a:r>
              <a:rPr lang="en-GB" dirty="0"/>
              <a:t>Guided Question A:</a:t>
            </a:r>
          </a:p>
          <a:p>
            <a:pPr lvl="1"/>
            <a:r>
              <a:rPr lang="en-GB" dirty="0"/>
              <a:t>Guided Question B: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4A86-C095-1B97-D9C2-5D1CE8A00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244A-F179-8CE5-E5AA-DB0F6E54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solution: </a:t>
            </a:r>
            <a:r>
              <a:rPr lang="en-GB" dirty="0">
                <a:hlinkClick r:id="rId2"/>
              </a:rPr>
              <a:t>https://nwtang.shinyapps.io/weather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34F8A-5866-3D4E-129A-D8D03D3BA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1B7CB-5BEA-CA28-7CD1-DD234C211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043" y="2051078"/>
            <a:ext cx="7883913" cy="40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6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CACA-7EC1-20B9-40E2-2081411F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0EC11-791C-F13B-DF99-AF3D645C6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Conclusion #1: Answering essential question #1.</a:t>
            </a:r>
          </a:p>
          <a:p>
            <a:pPr lvl="1"/>
            <a:r>
              <a:rPr lang="en-GB" dirty="0"/>
              <a:t>Insights for City A:</a:t>
            </a:r>
          </a:p>
          <a:p>
            <a:pPr lvl="1"/>
            <a:r>
              <a:rPr lang="en-GB" dirty="0"/>
              <a:t>Insights for City B:</a:t>
            </a:r>
          </a:p>
          <a:p>
            <a:endParaRPr lang="en-GB" dirty="0"/>
          </a:p>
          <a:p>
            <a:r>
              <a:rPr lang="en-GB" dirty="0"/>
              <a:t>Conclusion #2: Answering essential question #2.</a:t>
            </a:r>
          </a:p>
          <a:p>
            <a:pPr lvl="1"/>
            <a:r>
              <a:rPr lang="en-GB" dirty="0"/>
              <a:t>Insights for City A:</a:t>
            </a:r>
          </a:p>
          <a:p>
            <a:pPr lvl="1"/>
            <a:r>
              <a:rPr lang="en-GB" dirty="0"/>
              <a:t>Insights for City B: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D533A-E9C1-040E-3408-306EB6DB2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88DC-0FE8-E3FC-55F3-FC275F31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Self-assessment of the solution = 10/15 = 66.66%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ECAC3-A896-C050-7634-43ED9209AB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7AB5F2-5512-5E2E-C704-40D4D393D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26617"/>
              </p:ext>
            </p:extLst>
          </p:nvPr>
        </p:nvGraphicFramePr>
        <p:xfrm>
          <a:off x="664132" y="2057711"/>
          <a:ext cx="10676660" cy="4098133"/>
        </p:xfrm>
        <a:graphic>
          <a:graphicData uri="http://schemas.openxmlformats.org/drawingml/2006/table">
            <a:tbl>
              <a:tblPr/>
              <a:tblGrid>
                <a:gridCol w="2135332">
                  <a:extLst>
                    <a:ext uri="{9D8B030D-6E8A-4147-A177-3AD203B41FA5}">
                      <a16:colId xmlns:a16="http://schemas.microsoft.com/office/drawing/2014/main" val="1538280913"/>
                    </a:ext>
                  </a:extLst>
                </a:gridCol>
                <a:gridCol w="2135332">
                  <a:extLst>
                    <a:ext uri="{9D8B030D-6E8A-4147-A177-3AD203B41FA5}">
                      <a16:colId xmlns:a16="http://schemas.microsoft.com/office/drawing/2014/main" val="587714673"/>
                    </a:ext>
                  </a:extLst>
                </a:gridCol>
                <a:gridCol w="2135332">
                  <a:extLst>
                    <a:ext uri="{9D8B030D-6E8A-4147-A177-3AD203B41FA5}">
                      <a16:colId xmlns:a16="http://schemas.microsoft.com/office/drawing/2014/main" val="3455079764"/>
                    </a:ext>
                  </a:extLst>
                </a:gridCol>
                <a:gridCol w="2135332">
                  <a:extLst>
                    <a:ext uri="{9D8B030D-6E8A-4147-A177-3AD203B41FA5}">
                      <a16:colId xmlns:a16="http://schemas.microsoft.com/office/drawing/2014/main" val="3932744920"/>
                    </a:ext>
                  </a:extLst>
                </a:gridCol>
                <a:gridCol w="2135332">
                  <a:extLst>
                    <a:ext uri="{9D8B030D-6E8A-4147-A177-3AD203B41FA5}">
                      <a16:colId xmlns:a16="http://schemas.microsoft.com/office/drawing/2014/main" val="3962114337"/>
                    </a:ext>
                  </a:extLst>
                </a:gridCol>
              </a:tblGrid>
              <a:tr h="281419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Criteria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Levels:        0                                               1                                                  2                                              3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25068"/>
                  </a:ext>
                </a:extLst>
              </a:tr>
              <a:tr h="883824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</a:rPr>
                        <a:t>Architecture of solution:</a:t>
                      </a:r>
                      <a:endParaRPr lang="en-GB" sz="1200" dirty="0">
                        <a:effectLst/>
                      </a:endParaRP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nothing was found for this criterion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b="0" dirty="0">
                          <a:effectLst/>
                        </a:rPr>
                        <a:t>plots in slides, Power BI, .html from </a:t>
                      </a:r>
                      <a:r>
                        <a:rPr lang="en-GB" sz="1200" b="0" dirty="0" err="1">
                          <a:effectLst/>
                        </a:rPr>
                        <a:t>Colab</a:t>
                      </a:r>
                      <a:r>
                        <a:rPr lang="en-GB" sz="1200" b="0" dirty="0">
                          <a:effectLst/>
                        </a:rPr>
                        <a:t> or Markdown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.html from R flexdashboard, Python jupyter-flex or Panel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b="1" dirty="0">
                          <a:effectLst/>
                        </a:rPr>
                        <a:t>link to dashboard by Shiny, Dash, Panel, </a:t>
                      </a:r>
                      <a:r>
                        <a:rPr lang="en-GB" sz="1200" b="1" dirty="0" err="1">
                          <a:effectLst/>
                        </a:rPr>
                        <a:t>Streamlit</a:t>
                      </a:r>
                      <a:r>
                        <a:rPr lang="en-GB" sz="1200" b="1" dirty="0">
                          <a:effectLst/>
                        </a:rPr>
                        <a:t>, </a:t>
                      </a:r>
                      <a:r>
                        <a:rPr lang="en-GB" sz="1200" b="1" dirty="0" err="1">
                          <a:effectLst/>
                        </a:rPr>
                        <a:t>Gradio</a:t>
                      </a:r>
                      <a:r>
                        <a:rPr lang="en-GB" sz="1200" b="1" dirty="0">
                          <a:effectLst/>
                        </a:rPr>
                        <a:t>, etc.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0599"/>
                  </a:ext>
                </a:extLst>
              </a:tr>
              <a:tr h="683022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Objects of analysis:</a:t>
                      </a:r>
                      <a:endParaRPr lang="en-GB" sz="1200">
                        <a:effectLst/>
                      </a:endParaRP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nothing was found for this criterion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a single city is analysed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b="1" dirty="0">
                          <a:effectLst/>
                        </a:rPr>
                        <a:t>2-3 cities are analysed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any city can be selected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2903"/>
                  </a:ext>
                </a:extLst>
              </a:tr>
              <a:tr h="883824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Scope of analysis:</a:t>
                      </a:r>
                      <a:endParaRPr lang="en-GB" sz="1200">
                        <a:effectLst/>
                      </a:endParaRP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nothing was found for this criterion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b="1" dirty="0">
                          <a:effectLst/>
                        </a:rPr>
                        <a:t>insights made from analysis of historical data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historical insights, univariate forecasting, no backtesting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historical insights, multivariate forecasting, backtesting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81992"/>
                  </a:ext>
                </a:extLst>
              </a:tr>
              <a:tr h="683022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Visualizations:</a:t>
                      </a:r>
                      <a:endParaRPr lang="en-GB" sz="1200">
                        <a:effectLst/>
                      </a:endParaRP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nothing was found for this criterion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only one type of plot was used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b="1" dirty="0">
                          <a:effectLst/>
                        </a:rPr>
                        <a:t>several types of plots were used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dirty="0">
                          <a:effectLst/>
                        </a:rPr>
                        <a:t>plots, drop-down lists, tabs, sidebar, etc.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76373"/>
                  </a:ext>
                </a:extLst>
              </a:tr>
              <a:tr h="683022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</a:rPr>
                        <a:t>Questions/conclusions:</a:t>
                      </a:r>
                      <a:endParaRPr lang="en-GB" sz="1200">
                        <a:effectLst/>
                      </a:endParaRP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nothing was found for this criterion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</a:endParaRPr>
                    </a:p>
                    <a:p>
                      <a:r>
                        <a:rPr lang="en-GB" sz="1200">
                          <a:effectLst/>
                        </a:rPr>
                        <a:t>single question/conclusion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b="1" dirty="0">
                          <a:effectLst/>
                        </a:rPr>
                        <a:t>2-3 questions/conclusions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</a:endParaRPr>
                    </a:p>
                    <a:p>
                      <a:r>
                        <a:rPr lang="en-GB" sz="1200" dirty="0">
                          <a:effectLst/>
                        </a:rPr>
                        <a:t>many questions/conclusions</a:t>
                      </a:r>
                    </a:p>
                  </a:txBody>
                  <a:tcPr marL="73422" marR="73422" marT="36711" marB="3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97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6747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350</Words>
  <Application>Microsoft Office PowerPoint</Application>
  <PresentationFormat>Widescreen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Noto Sans Symbols</vt:lpstr>
      <vt:lpstr>Arial</vt:lpstr>
      <vt:lpstr>Calibri</vt:lpstr>
      <vt:lpstr>Gill Sans</vt:lpstr>
      <vt:lpstr>Dividend</vt:lpstr>
      <vt:lpstr>Big Air Quality Data Challenge: case of Romania (RO)</vt:lpstr>
      <vt:lpstr>Research questions</vt:lpstr>
      <vt:lpstr>Presenting solution: https://nwtang.shinyapps.io/weather</vt:lpstr>
      <vt:lpstr>Research conclusions</vt:lpstr>
      <vt:lpstr>Self-assessment of the solution = 10/15 = 66.66%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Air Quality Data Challenge: case of Romania (RO)</dc:title>
  <dc:creator>Daina</dc:creator>
  <cp:lastModifiedBy>Evaldas Vaičiukynas</cp:lastModifiedBy>
  <cp:revision>6</cp:revision>
  <dcterms:created xsi:type="dcterms:W3CDTF">2023-01-17T05:44:24Z</dcterms:created>
  <dcterms:modified xsi:type="dcterms:W3CDTF">2023-12-18T20:32:31Z</dcterms:modified>
</cp:coreProperties>
</file>