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7CC2F5D6-A7E9-4CE3-94CD-E64F6252F3E3}">
  <a:tblStyle styleId="{7CC2F5D6-A7E9-4CE3-94CD-E64F6252F3E3}"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5" Type="http://schemas.openxmlformats.org/officeDocument/2006/relationships/slide" Target="slides/slide19.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lt-LT"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 name="Shape 187"/>
        <p:cNvGrpSpPr/>
        <p:nvPr/>
      </p:nvGrpSpPr>
      <p:grpSpPr>
        <a:xfrm>
          <a:off x="0" y="0"/>
          <a:ext cx="0" cy="0"/>
          <a:chOff x="0" y="0"/>
          <a:chExt cx="0" cy="0"/>
        </a:xfrm>
      </p:grpSpPr>
      <p:sp>
        <p:nvSpPr>
          <p:cNvPr id="188" name="Google Shape;188;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Google Shape;206;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 name="Shape 211"/>
        <p:cNvGrpSpPr/>
        <p:nvPr/>
      </p:nvGrpSpPr>
      <p:grpSpPr>
        <a:xfrm>
          <a:off x="0" y="0"/>
          <a:ext cx="0" cy="0"/>
          <a:chOff x="0" y="0"/>
          <a:chExt cx="0" cy="0"/>
        </a:xfrm>
      </p:grpSpPr>
      <p:sp>
        <p:nvSpPr>
          <p:cNvPr id="212" name="Google Shape;212;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1" name="Shape 231"/>
        <p:cNvGrpSpPr/>
        <p:nvPr/>
      </p:nvGrpSpPr>
      <p:grpSpPr>
        <a:xfrm>
          <a:off x="0" y="0"/>
          <a:ext cx="0" cy="0"/>
          <a:chOff x="0" y="0"/>
          <a:chExt cx="0" cy="0"/>
        </a:xfrm>
      </p:grpSpPr>
      <p:sp>
        <p:nvSpPr>
          <p:cNvPr id="232" name="Google Shape;23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7" name="Shape 237"/>
        <p:cNvGrpSpPr/>
        <p:nvPr/>
      </p:nvGrpSpPr>
      <p:grpSpPr>
        <a:xfrm>
          <a:off x="0" y="0"/>
          <a:ext cx="0" cy="0"/>
          <a:chOff x="0" y="0"/>
          <a:chExt cx="0" cy="0"/>
        </a:xfrm>
      </p:grpSpPr>
      <p:sp>
        <p:nvSpPr>
          <p:cNvPr id="238" name="Google Shape;238;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3" name="Shape 243"/>
        <p:cNvGrpSpPr/>
        <p:nvPr/>
      </p:nvGrpSpPr>
      <p:grpSpPr>
        <a:xfrm>
          <a:off x="0" y="0"/>
          <a:ext cx="0" cy="0"/>
          <a:chOff x="0" y="0"/>
          <a:chExt cx="0" cy="0"/>
        </a:xfrm>
      </p:grpSpPr>
      <p:sp>
        <p:nvSpPr>
          <p:cNvPr id="244" name="Google Shape;244;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9" name="Shape 249"/>
        <p:cNvGrpSpPr/>
        <p:nvPr/>
      </p:nvGrpSpPr>
      <p:grpSpPr>
        <a:xfrm>
          <a:off x="0" y="0"/>
          <a:ext cx="0" cy="0"/>
          <a:chOff x="0" y="0"/>
          <a:chExt cx="0" cy="0"/>
        </a:xfrm>
      </p:grpSpPr>
      <p:sp>
        <p:nvSpPr>
          <p:cNvPr id="250" name="Google Shape;250;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5" name="Shape 255"/>
        <p:cNvGrpSpPr/>
        <p:nvPr/>
      </p:nvGrpSpPr>
      <p:grpSpPr>
        <a:xfrm>
          <a:off x="0" y="0"/>
          <a:ext cx="0" cy="0"/>
          <a:chOff x="0" y="0"/>
          <a:chExt cx="0" cy="0"/>
        </a:xfrm>
      </p:grpSpPr>
      <p:sp>
        <p:nvSpPr>
          <p:cNvPr id="256" name="Google Shape;25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1" name="Shape 261"/>
        <p:cNvGrpSpPr/>
        <p:nvPr/>
      </p:nvGrpSpPr>
      <p:grpSpPr>
        <a:xfrm>
          <a:off x="0" y="0"/>
          <a:ext cx="0" cy="0"/>
          <a:chOff x="0" y="0"/>
          <a:chExt cx="0" cy="0"/>
        </a:xfrm>
      </p:grpSpPr>
      <p:sp>
        <p:nvSpPr>
          <p:cNvPr id="262" name="Google Shape;262;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7" name="Shape 267"/>
        <p:cNvGrpSpPr/>
        <p:nvPr/>
      </p:nvGrpSpPr>
      <p:grpSpPr>
        <a:xfrm>
          <a:off x="0" y="0"/>
          <a:ext cx="0" cy="0"/>
          <a:chOff x="0" y="0"/>
          <a:chExt cx="0" cy="0"/>
        </a:xfrm>
      </p:grpSpPr>
      <p:sp>
        <p:nvSpPr>
          <p:cNvPr id="268" name="Google Shape;26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lt-LT" sz="1200"/>
              <a:t>Siekiama, kad moksliniai tyrimai būtų atviresni peržiūrai, dalyvavimui, tobulinimui, neteisingų žinių paneigimui, pakartotinam panaudojimui, užtikrintų didesnį skaidrumą ir atskaitomybę, skatintų pakartotinį žinių panaudojimą ir inovacijas.</a:t>
            </a:r>
            <a:endParaRPr/>
          </a:p>
          <a:p>
            <a:pPr indent="0" lvl="0" marL="0" rtl="0" algn="l">
              <a:spcBef>
                <a:spcPts val="0"/>
              </a:spcBef>
              <a:spcAft>
                <a:spcPts val="0"/>
              </a:spcAft>
              <a:buNone/>
            </a:pPr>
            <a:r>
              <a:t/>
            </a:r>
            <a:endParaRPr/>
          </a:p>
        </p:txBody>
      </p:sp>
      <p:sp>
        <p:nvSpPr>
          <p:cNvPr id="107" name="Google Shape;10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lt-LT"/>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Google Shape;121;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Google Shape;18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2"/>
          <p:cNvSpPr txBox="1"/>
          <p:nvPr>
            <p:ph type="ctrTitle"/>
          </p:nvPr>
        </p:nvSpPr>
        <p:spPr>
          <a:xfrm>
            <a:off x="1079612" y="260648"/>
            <a:ext cx="6984776" cy="1224136"/>
          </a:xfrm>
          <a:prstGeom prst="rect">
            <a:avLst/>
          </a:prstGeom>
          <a:noFill/>
          <a:ln>
            <a:noFill/>
          </a:ln>
        </p:spPr>
        <p:txBody>
          <a:bodyPr anchorCtr="0" anchor="ctr" bIns="45700" lIns="91425" spcFirstLastPara="1" rIns="91425" wrap="square" tIns="45700"/>
          <a:lstStyle>
            <a:lvl1pPr lvl="0" algn="ctr">
              <a:spcBef>
                <a:spcPts val="0"/>
              </a:spcBef>
              <a:spcAft>
                <a:spcPts val="0"/>
              </a:spcAft>
              <a:buClr>
                <a:srgbClr val="8F135B"/>
              </a:buClr>
              <a:buSzPts val="3600"/>
              <a:buFont typeface="Calibri"/>
              <a:buNone/>
              <a:defRPr b="1" sz="3600">
                <a:solidFill>
                  <a:srgbClr val="8F135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3367577" y="1480980"/>
            <a:ext cx="2624336" cy="1080120"/>
          </a:xfrm>
          <a:prstGeom prst="rect">
            <a:avLst/>
          </a:prstGeom>
          <a:noFill/>
          <a:ln>
            <a:noFill/>
          </a:ln>
        </p:spPr>
        <p:txBody>
          <a:bodyPr anchorCtr="0" anchor="t" bIns="45700" lIns="91425" spcFirstLastPara="1" rIns="91425" wrap="square" tIns="45700"/>
          <a:lstStyle>
            <a:lvl1pPr lvl="0" algn="ctr">
              <a:spcBef>
                <a:spcPts val="480"/>
              </a:spcBef>
              <a:spcAft>
                <a:spcPts val="0"/>
              </a:spcAft>
              <a:buClr>
                <a:srgbClr val="595959"/>
              </a:buClr>
              <a:buSzPts val="2400"/>
              <a:buNone/>
              <a:defRPr sz="2400">
                <a:solidFill>
                  <a:srgbClr val="595959"/>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lstStyle>
            <a:lvl1pPr lvl="0" algn="l">
              <a:spcBef>
                <a:spcPts val="0"/>
              </a:spcBef>
              <a:spcAft>
                <a:spcPts val="0"/>
              </a:spcAft>
              <a:buClr>
                <a:srgbClr val="8F135B"/>
              </a:buClr>
              <a:buSzPts val="3600"/>
              <a:buFont typeface="Calibri"/>
              <a:buNone/>
              <a:defRPr sz="3600">
                <a:solidFill>
                  <a:srgbClr val="8F135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lstStyle>
            <a:lvl1pPr indent="-431800" lvl="0" marL="457200" algn="l">
              <a:spcBef>
                <a:spcPts val="640"/>
              </a:spcBef>
              <a:spcAft>
                <a:spcPts val="0"/>
              </a:spcAft>
              <a:buClr>
                <a:srgbClr val="282F74"/>
              </a:buClr>
              <a:buSzPts val="3200"/>
              <a:buChar char="•"/>
              <a:defRPr>
                <a:solidFill>
                  <a:srgbClr val="282F74"/>
                </a:solidFill>
              </a:defRPr>
            </a:lvl1pPr>
            <a:lvl2pPr indent="-406400" lvl="1" marL="914400" algn="l">
              <a:spcBef>
                <a:spcPts val="560"/>
              </a:spcBef>
              <a:spcAft>
                <a:spcPts val="0"/>
              </a:spcAft>
              <a:buClr>
                <a:srgbClr val="282F74"/>
              </a:buClr>
              <a:buSzPts val="2800"/>
              <a:buChar char="–"/>
              <a:defRPr>
                <a:solidFill>
                  <a:srgbClr val="282F74"/>
                </a:solidFill>
              </a:defRPr>
            </a:lvl2pPr>
            <a:lvl3pPr indent="-381000" lvl="2" marL="1371600" algn="l">
              <a:spcBef>
                <a:spcPts val="480"/>
              </a:spcBef>
              <a:spcAft>
                <a:spcPts val="0"/>
              </a:spcAft>
              <a:buClr>
                <a:srgbClr val="282F74"/>
              </a:buClr>
              <a:buSzPts val="2400"/>
              <a:buChar char="•"/>
              <a:defRPr>
                <a:solidFill>
                  <a:srgbClr val="282F74"/>
                </a:solidFill>
              </a:defRPr>
            </a:lvl3pPr>
            <a:lvl4pPr indent="-355600" lvl="3" marL="1828800" algn="l">
              <a:spcBef>
                <a:spcPts val="400"/>
              </a:spcBef>
              <a:spcAft>
                <a:spcPts val="0"/>
              </a:spcAft>
              <a:buClr>
                <a:srgbClr val="282F74"/>
              </a:buClr>
              <a:buSzPts val="2000"/>
              <a:buChar char="–"/>
              <a:defRPr>
                <a:solidFill>
                  <a:srgbClr val="282F74"/>
                </a:solidFill>
              </a:defRPr>
            </a:lvl4pPr>
            <a:lvl5pPr indent="-355600" lvl="4" marL="2286000" algn="l">
              <a:spcBef>
                <a:spcPts val="400"/>
              </a:spcBef>
              <a:spcAft>
                <a:spcPts val="0"/>
              </a:spcAft>
              <a:buClr>
                <a:srgbClr val="282F74"/>
              </a:buClr>
              <a:buSzPts val="2000"/>
              <a:buChar char="»"/>
              <a:defRPr>
                <a:solidFill>
                  <a:srgbClr val="282F74"/>
                </a:solidFill>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lt-L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Clr>
                <a:schemeClr val="dk1"/>
              </a:buClr>
              <a:buSzPts val="4400"/>
              <a:buNone/>
              <a:defRPr i="0" sz="4400" u="none" cap="none" strike="noStrike">
                <a:solidFill>
                  <a:schemeClr val="dk1"/>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lstStyle>
            <a:lvl1pPr indent="-431800" lvl="0" marL="457200" marR="0" rtl="0" algn="l">
              <a:spcBef>
                <a:spcPts val="640"/>
              </a:spcBef>
              <a:spcAft>
                <a:spcPts val="0"/>
              </a:spcAft>
              <a:buClr>
                <a:schemeClr val="dk1"/>
              </a:buClr>
              <a:buSzPts val="3200"/>
              <a:buChar char="•"/>
              <a:defRPr i="0" sz="3200" u="none" cap="none" strike="noStrike">
                <a:solidFill>
                  <a:schemeClr val="dk1"/>
                </a:solidFill>
              </a:defRPr>
            </a:lvl1pPr>
            <a:lvl2pPr indent="-406400" lvl="1" marL="914400" marR="0" rtl="0" algn="l">
              <a:spcBef>
                <a:spcPts val="560"/>
              </a:spcBef>
              <a:spcAft>
                <a:spcPts val="0"/>
              </a:spcAft>
              <a:buClr>
                <a:schemeClr val="dk1"/>
              </a:buClr>
              <a:buSzPts val="2800"/>
              <a:buChar char="–"/>
              <a:defRPr i="0" sz="2800" u="none" cap="none" strike="noStrike">
                <a:solidFill>
                  <a:schemeClr val="dk1"/>
                </a:solidFill>
              </a:defRPr>
            </a:lvl2pPr>
            <a:lvl3pPr indent="-381000" lvl="2" marL="1371600" marR="0" rtl="0" algn="l">
              <a:spcBef>
                <a:spcPts val="480"/>
              </a:spcBef>
              <a:spcAft>
                <a:spcPts val="0"/>
              </a:spcAft>
              <a:buClr>
                <a:schemeClr val="dk1"/>
              </a:buClr>
              <a:buSzPts val="2400"/>
              <a:buChar char="•"/>
              <a:defRPr i="0" sz="2400" u="none" cap="none" strike="noStrike">
                <a:solidFill>
                  <a:schemeClr val="dk1"/>
                </a:solidFill>
              </a:defRPr>
            </a:lvl3pPr>
            <a:lvl4pPr indent="-355600" lvl="3" marL="1828800" marR="0" rtl="0" algn="l">
              <a:spcBef>
                <a:spcPts val="400"/>
              </a:spcBef>
              <a:spcAft>
                <a:spcPts val="0"/>
              </a:spcAft>
              <a:buClr>
                <a:schemeClr val="dk1"/>
              </a:buClr>
              <a:buSzPts val="2000"/>
              <a:buChar char="–"/>
              <a:defRPr i="0" sz="2000" u="none" cap="none" strike="noStrike">
                <a:solidFill>
                  <a:schemeClr val="dk1"/>
                </a:solidFill>
              </a:defRPr>
            </a:lvl4pPr>
            <a:lvl5pPr indent="-355600" lvl="4" marL="2286000" marR="0" rtl="0" algn="l">
              <a:spcBef>
                <a:spcPts val="400"/>
              </a:spcBef>
              <a:spcAft>
                <a:spcPts val="0"/>
              </a:spcAft>
              <a:buClr>
                <a:schemeClr val="dk1"/>
              </a:buClr>
              <a:buSzPts val="2000"/>
              <a:buChar char="»"/>
              <a:defRPr i="0" sz="2000" u="none" cap="none" strike="noStrike">
                <a:solidFill>
                  <a:schemeClr val="dk1"/>
                </a:solidFill>
              </a:defRPr>
            </a:lvl5pPr>
            <a:lvl6pPr indent="-355600" lvl="5" marL="2743200" marR="0" rtl="0" algn="l">
              <a:spcBef>
                <a:spcPts val="400"/>
              </a:spcBef>
              <a:spcAft>
                <a:spcPts val="0"/>
              </a:spcAft>
              <a:buClr>
                <a:schemeClr val="dk1"/>
              </a:buClr>
              <a:buSzPts val="2000"/>
              <a:buChar char="•"/>
              <a:defRPr i="0" sz="2000" u="none" cap="none" strike="noStrike">
                <a:solidFill>
                  <a:schemeClr val="dk1"/>
                </a:solidFill>
              </a:defRPr>
            </a:lvl6pPr>
            <a:lvl7pPr indent="-355600" lvl="6" marL="3200400" marR="0" rtl="0" algn="l">
              <a:spcBef>
                <a:spcPts val="400"/>
              </a:spcBef>
              <a:spcAft>
                <a:spcPts val="0"/>
              </a:spcAft>
              <a:buClr>
                <a:schemeClr val="dk1"/>
              </a:buClr>
              <a:buSzPts val="2000"/>
              <a:buChar char="•"/>
              <a:defRPr i="0" sz="2000" u="none" cap="none" strike="noStrike">
                <a:solidFill>
                  <a:schemeClr val="dk1"/>
                </a:solidFill>
              </a:defRPr>
            </a:lvl7pPr>
            <a:lvl8pPr indent="-355600" lvl="7" marL="3657600" marR="0" rtl="0" algn="l">
              <a:spcBef>
                <a:spcPts val="400"/>
              </a:spcBef>
              <a:spcAft>
                <a:spcPts val="0"/>
              </a:spcAft>
              <a:buClr>
                <a:schemeClr val="dk1"/>
              </a:buClr>
              <a:buSzPts val="2000"/>
              <a:buChar char="•"/>
              <a:defRPr i="0" sz="2000" u="none" cap="none" strike="noStrike">
                <a:solidFill>
                  <a:schemeClr val="dk1"/>
                </a:solidFill>
              </a:defRPr>
            </a:lvl8pPr>
            <a:lvl9pPr indent="-355600" lvl="8" marL="4114800" marR="0" rtl="0" algn="l">
              <a:spcBef>
                <a:spcPts val="400"/>
              </a:spcBef>
              <a:spcAft>
                <a:spcPts val="0"/>
              </a:spcAft>
              <a:buClr>
                <a:schemeClr val="dk1"/>
              </a:buClr>
              <a:buSzPts val="2000"/>
              <a:buChar char="•"/>
              <a:defRPr i="0" sz="2000" u="none" cap="none" strike="noStrike">
                <a:solidFill>
                  <a:schemeClr val="dk1"/>
                </a:solidFill>
              </a:defRPr>
            </a:lvl9pPr>
          </a:lstStyle>
          <a:p/>
        </p:txBody>
      </p:sp>
      <p:sp>
        <p:nvSpPr>
          <p:cNvPr id="12" name="Google Shape;12;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lt-LT"/>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cc.lnb.lt/cc-by/"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hyperlink" Target="https://dmponline.dcc.ac.uk/" TargetMode="External"/><Relationship Id="rId5" Type="http://schemas.openxmlformats.org/officeDocument/2006/relationships/hyperlink" Target="http://re3data.or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vimeo.com/125783029"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hyperlink" Target="https://www.force11.org/group/fairgroup/fairprinciple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open.ktu.edu/mod/book/view.php?id=1431" TargetMode="External"/><Relationship Id="rId4" Type="http://schemas.openxmlformats.org/officeDocument/2006/relationships/hyperlink" Target="https://open.ktu.edu/mod/page/view.php?id=1455" TargetMode="External"/><Relationship Id="rId5" Type="http://schemas.openxmlformats.org/officeDocument/2006/relationships/hyperlink" Target="https://open.ktu.edu/mod/page/view.php?id=1456" TargetMode="External"/><Relationship Id="rId6" Type="http://schemas.openxmlformats.org/officeDocument/2006/relationships/hyperlink" Target="https://www.youtube.com/playlist?list=PLLP77gNFsj4SxQNWNVR0djNiirHiDy1w8"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open.ktu.edu/mod/page/view.php?id=1454" TargetMode="External"/><Relationship Id="rId4" Type="http://schemas.openxmlformats.org/officeDocument/2006/relationships/hyperlink" Target="https://open.ktu.edu/mod/hvp/view.php?id=1546"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20" Type="http://schemas.openxmlformats.org/officeDocument/2006/relationships/hyperlink" Target="https://www.openaire.eu/" TargetMode="External"/><Relationship Id="rId11" Type="http://schemas.openxmlformats.org/officeDocument/2006/relationships/hyperlink" Target="http://v2.sherpa.ac.uk/opendoar/" TargetMode="External"/><Relationship Id="rId22" Type="http://schemas.openxmlformats.org/officeDocument/2006/relationships/hyperlink" Target="http://repository.jisc.ac.uk/6269/10/final-KE-Report-V5.1-20JAN2016.pdf" TargetMode="External"/><Relationship Id="rId10" Type="http://schemas.openxmlformats.org/officeDocument/2006/relationships/hyperlink" Target="http://www.sherpa.ac.uk/romeo" TargetMode="External"/><Relationship Id="rId21" Type="http://schemas.openxmlformats.org/officeDocument/2006/relationships/hyperlink" Target="http://irus.mimas.ac.uk/" TargetMode="External"/><Relationship Id="rId13" Type="http://schemas.openxmlformats.org/officeDocument/2006/relationships/hyperlink" Target="https://openaccessbutton.org/" TargetMode="External"/><Relationship Id="rId12" Type="http://schemas.openxmlformats.org/officeDocument/2006/relationships/hyperlink" Target="https://www.1science.com/1findr/" TargetMode="External"/><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hyperlink" Target="https://www.doi.org/" TargetMode="External"/><Relationship Id="rId9" Type="http://schemas.openxmlformats.org/officeDocument/2006/relationships/hyperlink" Target="https://www.openaire.eu/" TargetMode="External"/><Relationship Id="rId15" Type="http://schemas.openxmlformats.org/officeDocument/2006/relationships/hyperlink" Target="https://unpaywall.org/" TargetMode="External"/><Relationship Id="rId14" Type="http://schemas.openxmlformats.org/officeDocument/2006/relationships/hyperlink" Target="https://www.scienceopen.com/" TargetMode="External"/><Relationship Id="rId17" Type="http://schemas.openxmlformats.org/officeDocument/2006/relationships/hyperlink" Target="https://www.ncbi.nlm.nih.gov/pmc/" TargetMode="External"/><Relationship Id="rId16" Type="http://schemas.openxmlformats.org/officeDocument/2006/relationships/hyperlink" Target="https://arxiv.org/" TargetMode="External"/><Relationship Id="rId5" Type="http://schemas.openxmlformats.org/officeDocument/2006/relationships/hyperlink" Target="https://orcid.org/" TargetMode="External"/><Relationship Id="rId19" Type="http://schemas.openxmlformats.org/officeDocument/2006/relationships/hyperlink" Target="https://openjournalsystems.com/" TargetMode="External"/><Relationship Id="rId6" Type="http://schemas.openxmlformats.org/officeDocument/2006/relationships/hyperlink" Target="http://doaj.org/" TargetMode="External"/><Relationship Id="rId18" Type="http://schemas.openxmlformats.org/officeDocument/2006/relationships/hyperlink" Target="https://zenodo.org/" TargetMode="External"/><Relationship Id="rId7" Type="http://schemas.openxmlformats.org/officeDocument/2006/relationships/hyperlink" Target="https://www.doabooks.org/" TargetMode="External"/><Relationship Id="rId8" Type="http://schemas.openxmlformats.org/officeDocument/2006/relationships/hyperlink" Target="https://www.base-search.net/"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13"/>
          <p:cNvSpPr txBox="1"/>
          <p:nvPr>
            <p:ph type="ctrTitle"/>
          </p:nvPr>
        </p:nvSpPr>
        <p:spPr>
          <a:xfrm>
            <a:off x="1079612" y="332656"/>
            <a:ext cx="6984776" cy="1224136"/>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8F135B"/>
              </a:buClr>
              <a:buSzPts val="3600"/>
              <a:buFont typeface="Calibri"/>
              <a:buNone/>
            </a:pPr>
            <a:r>
              <a:rPr lang="lt-LT" sz="3400"/>
              <a:t>Atviroji prieiga prie mokslo duomenų ir publikacijų</a:t>
            </a:r>
            <a:endParaRPr sz="3400"/>
          </a:p>
        </p:txBody>
      </p:sp>
      <p:sp>
        <p:nvSpPr>
          <p:cNvPr id="89" name="Google Shape;89;p13"/>
          <p:cNvSpPr txBox="1"/>
          <p:nvPr>
            <p:ph idx="1" type="subTitle"/>
          </p:nvPr>
        </p:nvSpPr>
        <p:spPr>
          <a:xfrm>
            <a:off x="2843808" y="1624996"/>
            <a:ext cx="3240359" cy="108012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595959"/>
              </a:buClr>
              <a:buSzPts val="2400"/>
              <a:buNone/>
            </a:pPr>
            <a:r>
              <a:rPr lang="lt-LT" sz="2100"/>
              <a:t>dr. Gintarė Tautkevičienė</a:t>
            </a:r>
            <a:endParaRPr sz="2100"/>
          </a:p>
        </p:txBody>
      </p:sp>
      <p:sp>
        <p:nvSpPr>
          <p:cNvPr id="90" name="Google Shape;90;p13"/>
          <p:cNvSpPr txBox="1"/>
          <p:nvPr/>
        </p:nvSpPr>
        <p:spPr>
          <a:xfrm>
            <a:off x="4572000" y="6309320"/>
            <a:ext cx="4104456" cy="504056"/>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Clr>
                <a:srgbClr val="595959"/>
              </a:buClr>
              <a:buSzPts val="1200"/>
              <a:buFont typeface="Arial"/>
              <a:buNone/>
            </a:pPr>
            <a:r>
              <a:rPr i="1" lang="lt-LT" sz="1000" u="none" cap="none" strike="noStrike">
                <a:solidFill>
                  <a:srgbClr val="595959"/>
                </a:solidFill>
              </a:rPr>
              <a:t>Lietuvos mokslinių bibliotekų asociacija, 2019</a:t>
            </a:r>
            <a:endParaRPr sz="1000"/>
          </a:p>
        </p:txBody>
      </p:sp>
      <p:sp>
        <p:nvSpPr>
          <p:cNvPr id="91" name="Google Shape;91;p13">
            <a:hlinkClick r:id="rId4"/>
          </p:cNvPr>
          <p:cNvSpPr/>
          <p:nvPr/>
        </p:nvSpPr>
        <p:spPr>
          <a:xfrm>
            <a:off x="323528" y="6165304"/>
            <a:ext cx="792088" cy="43204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90" name="Shape 190"/>
        <p:cNvGrpSpPr/>
        <p:nvPr/>
      </p:nvGrpSpPr>
      <p:grpSpPr>
        <a:xfrm>
          <a:off x="0" y="0"/>
          <a:ext cx="0" cy="0"/>
          <a:chOff x="0" y="0"/>
          <a:chExt cx="0" cy="0"/>
        </a:xfrm>
      </p:grpSpPr>
      <p:sp>
        <p:nvSpPr>
          <p:cNvPr id="191" name="Google Shape;191;p22"/>
          <p:cNvSpPr txBox="1"/>
          <p:nvPr>
            <p:ph type="title"/>
          </p:nvPr>
        </p:nvSpPr>
        <p:spPr>
          <a:xfrm>
            <a:off x="467544" y="0"/>
            <a:ext cx="8229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Duomenų valdymo veiklos įvairiais mokslinio tyrimo etapais </a:t>
            </a:r>
            <a:endParaRPr sz="3400"/>
          </a:p>
        </p:txBody>
      </p:sp>
      <p:grpSp>
        <p:nvGrpSpPr>
          <p:cNvPr id="192" name="Google Shape;192;p22"/>
          <p:cNvGrpSpPr/>
          <p:nvPr/>
        </p:nvGrpSpPr>
        <p:grpSpPr>
          <a:xfrm>
            <a:off x="457200" y="1340768"/>
            <a:ext cx="8291263" cy="5517231"/>
            <a:chOff x="0" y="0"/>
            <a:chExt cx="8291263" cy="5517231"/>
          </a:xfrm>
        </p:grpSpPr>
        <p:sp>
          <p:nvSpPr>
            <p:cNvPr id="193" name="Google Shape;193;p22"/>
            <p:cNvSpPr/>
            <p:nvPr/>
          </p:nvSpPr>
          <p:spPr>
            <a:xfrm rot="5400000">
              <a:off x="4720273" y="-1741245"/>
              <a:ext cx="1813558" cy="5296049"/>
            </a:xfrm>
            <a:prstGeom prst="round2SameRect">
              <a:avLst>
                <a:gd fmla="val 16667" name="adj1"/>
                <a:gd fmla="val 0" name="adj2"/>
              </a:avLst>
            </a:prstGeom>
            <a:solidFill>
              <a:srgbClr val="CFD7E7">
                <a:alpha val="89803"/>
              </a:srgbClr>
            </a:solidFill>
            <a:ln cap="flat" cmpd="sng" w="25400">
              <a:solidFill>
                <a:srgbClr val="CFD7E7">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2"/>
            <p:cNvSpPr txBox="1"/>
            <p:nvPr/>
          </p:nvSpPr>
          <p:spPr>
            <a:xfrm>
              <a:off x="2979028" y="88531"/>
              <a:ext cx="5207518" cy="1636496"/>
            </a:xfrm>
            <a:prstGeom prst="rect">
              <a:avLst/>
            </a:prstGeom>
            <a:noFill/>
            <a:ln>
              <a:noFill/>
            </a:ln>
          </p:spPr>
          <p:txBody>
            <a:bodyPr anchorCtr="0" anchor="ctr" bIns="123825" lIns="247650" spcFirstLastPara="1" rIns="247650" wrap="square" tIns="123825">
              <a:noAutofit/>
            </a:bodyPr>
            <a:lstStyle/>
            <a:p>
              <a:pPr indent="-158750" lvl="1" marL="171450" marR="0" rtl="0" algn="l">
                <a:lnSpc>
                  <a:spcPct val="90000"/>
                </a:lnSpc>
                <a:spcBef>
                  <a:spcPts val="0"/>
                </a:spcBef>
                <a:spcAft>
                  <a:spcPts val="0"/>
                </a:spcAft>
                <a:buClr>
                  <a:schemeClr val="dk1"/>
                </a:buClr>
                <a:buSzPts val="1400"/>
                <a:buChar char="•"/>
              </a:pPr>
              <a:r>
                <a:rPr i="0" lang="lt-LT" u="none" cap="none" strike="noStrike">
                  <a:solidFill>
                    <a:schemeClr val="dk1"/>
                  </a:solidFill>
                </a:rPr>
                <a:t>parengti duomenų valdymo planą &lt;</a:t>
              </a:r>
              <a:r>
                <a:rPr i="0" lang="lt-LT" u="sng" cap="none" strike="noStrike">
                  <a:solidFill>
                    <a:schemeClr val="hlink"/>
                  </a:solidFill>
                  <a:hlinkClick r:id="rId4"/>
                </a:rPr>
                <a:t>https://dmponline.dcc.ac.uk/</a:t>
              </a:r>
              <a:r>
                <a:rPr i="0" lang="lt-LT" u="none" cap="none" strike="noStrike">
                  <a:solidFill>
                    <a:schemeClr val="dk1"/>
                  </a:solidFill>
                </a:rPr>
                <a:t>&gt; </a:t>
              </a:r>
              <a:endParaRPr/>
            </a:p>
            <a:p>
              <a:pPr indent="-158750" lvl="1" marL="171450" marR="0" rtl="0" algn="l">
                <a:lnSpc>
                  <a:spcPct val="90000"/>
                </a:lnSpc>
                <a:spcBef>
                  <a:spcPts val="240"/>
                </a:spcBef>
                <a:spcAft>
                  <a:spcPts val="0"/>
                </a:spcAft>
                <a:buClr>
                  <a:schemeClr val="dk1"/>
                </a:buClr>
                <a:buSzPts val="1400"/>
                <a:buChar char="•"/>
              </a:pPr>
              <a:r>
                <a:rPr i="0" lang="lt-LT" u="none" cap="none" strike="noStrike">
                  <a:solidFill>
                    <a:schemeClr val="dk1"/>
                  </a:solidFill>
                </a:rPr>
                <a:t>jeigu naudojami svetimi duomenys, atlikti duomenų paiešką &lt;</a:t>
              </a:r>
              <a:r>
                <a:rPr i="0" lang="lt-LT" u="sng" cap="none" strike="noStrike">
                  <a:solidFill>
                    <a:schemeClr val="hlink"/>
                  </a:solidFill>
                  <a:hlinkClick r:id="rId5"/>
                </a:rPr>
                <a:t>http://re3data.org</a:t>
              </a:r>
              <a:r>
                <a:rPr i="0" lang="lt-LT" u="none" cap="none" strike="noStrike">
                  <a:solidFill>
                    <a:schemeClr val="dk1"/>
                  </a:solidFill>
                </a:rPr>
                <a:t>&gt;  </a:t>
              </a:r>
              <a:endParaRPr/>
            </a:p>
            <a:p>
              <a:pPr indent="-158750" lvl="1" marL="171450" marR="0" rtl="0" algn="l">
                <a:lnSpc>
                  <a:spcPct val="90000"/>
                </a:lnSpc>
                <a:spcBef>
                  <a:spcPts val="240"/>
                </a:spcBef>
                <a:spcAft>
                  <a:spcPts val="0"/>
                </a:spcAft>
                <a:buClr>
                  <a:schemeClr val="dk1"/>
                </a:buClr>
                <a:buSzPts val="1400"/>
                <a:buChar char="•"/>
              </a:pPr>
              <a:r>
                <a:rPr i="0" lang="lt-LT" u="none" cap="none" strike="noStrike">
                  <a:solidFill>
                    <a:schemeClr val="dk1"/>
                  </a:solidFill>
                </a:rPr>
                <a:t>išsiaiškinti, kam priklauso autorių teisės duomenų, kuriuos naudosite ir kuriuos kursite  </a:t>
              </a:r>
              <a:endParaRPr/>
            </a:p>
          </p:txBody>
        </p:sp>
        <p:sp>
          <p:nvSpPr>
            <p:cNvPr id="195" name="Google Shape;195;p22"/>
            <p:cNvSpPr/>
            <p:nvPr/>
          </p:nvSpPr>
          <p:spPr>
            <a:xfrm>
              <a:off x="0" y="1711"/>
              <a:ext cx="2979028" cy="1810137"/>
            </a:xfrm>
            <a:prstGeom prst="roundRect">
              <a:avLst>
                <a:gd fmla="val 16667" name="adj"/>
              </a:avLst>
            </a:prstGeom>
            <a:solidFill>
              <a:srgbClr val="8F135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2"/>
            <p:cNvSpPr txBox="1"/>
            <p:nvPr/>
          </p:nvSpPr>
          <p:spPr>
            <a:xfrm>
              <a:off x="88364" y="90075"/>
              <a:ext cx="2802300" cy="1633409"/>
            </a:xfrm>
            <a:prstGeom prst="rect">
              <a:avLst/>
            </a:prstGeom>
            <a:noFill/>
            <a:ln>
              <a:noFill/>
            </a:ln>
          </p:spPr>
          <p:txBody>
            <a:bodyPr anchorCtr="0" anchor="ctr" bIns="59050" lIns="118100" spcFirstLastPara="1" rIns="118100" wrap="square" tIns="59050">
              <a:noAutofit/>
            </a:bodyPr>
            <a:lstStyle/>
            <a:p>
              <a:pPr indent="0" lvl="0" marL="0" marR="0" rtl="0" algn="ctr">
                <a:lnSpc>
                  <a:spcPct val="90000"/>
                </a:lnSpc>
                <a:spcBef>
                  <a:spcPts val="0"/>
                </a:spcBef>
                <a:spcAft>
                  <a:spcPts val="0"/>
                </a:spcAft>
                <a:buClr>
                  <a:schemeClr val="lt1"/>
                </a:buClr>
                <a:buSzPts val="3100"/>
                <a:buFont typeface="Calibri"/>
                <a:buNone/>
              </a:pPr>
              <a:r>
                <a:rPr i="0" lang="lt-LT" sz="2900" u="none" cap="none" strike="noStrike">
                  <a:solidFill>
                    <a:schemeClr val="lt1"/>
                  </a:solidFill>
                </a:rPr>
                <a:t>Planavimo etapas</a:t>
              </a:r>
              <a:endParaRPr sz="2900"/>
            </a:p>
          </p:txBody>
        </p:sp>
        <p:sp>
          <p:nvSpPr>
            <p:cNvPr id="197" name="Google Shape;197;p22"/>
            <p:cNvSpPr/>
            <p:nvPr/>
          </p:nvSpPr>
          <p:spPr>
            <a:xfrm rot="5400000">
              <a:off x="5172543" y="-263993"/>
              <a:ext cx="931032" cy="5306408"/>
            </a:xfrm>
            <a:prstGeom prst="round2SameRect">
              <a:avLst>
                <a:gd fmla="val 16667" name="adj1"/>
                <a:gd fmla="val 0" name="adj2"/>
              </a:avLst>
            </a:prstGeom>
            <a:solidFill>
              <a:srgbClr val="CFD7E7">
                <a:alpha val="89803"/>
              </a:srgbClr>
            </a:solidFill>
            <a:ln cap="flat" cmpd="sng" w="25400">
              <a:solidFill>
                <a:srgbClr val="CFD7E7">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2"/>
            <p:cNvSpPr txBox="1"/>
            <p:nvPr/>
          </p:nvSpPr>
          <p:spPr>
            <a:xfrm>
              <a:off x="2984856" y="1969143"/>
              <a:ext cx="5260959" cy="840134"/>
            </a:xfrm>
            <a:prstGeom prst="rect">
              <a:avLst/>
            </a:prstGeom>
            <a:noFill/>
            <a:ln>
              <a:noFill/>
            </a:ln>
          </p:spPr>
          <p:txBody>
            <a:bodyPr anchorCtr="0" anchor="ctr" bIns="123825" lIns="247650" spcFirstLastPara="1" rIns="247650" wrap="square" tIns="123825">
              <a:noAutofit/>
            </a:bodyPr>
            <a:lstStyle/>
            <a:p>
              <a:pPr indent="-158750" lvl="1" marL="171450" marR="0" rtl="0" algn="l">
                <a:lnSpc>
                  <a:spcPct val="90000"/>
                </a:lnSpc>
                <a:spcBef>
                  <a:spcPts val="0"/>
                </a:spcBef>
                <a:spcAft>
                  <a:spcPts val="0"/>
                </a:spcAft>
                <a:buClr>
                  <a:schemeClr val="dk1"/>
                </a:buClr>
                <a:buSzPts val="1400"/>
                <a:buChar char="•"/>
              </a:pPr>
              <a:r>
                <a:rPr i="0" lang="lt-LT" u="none" cap="none" strike="noStrike">
                  <a:solidFill>
                    <a:schemeClr val="dk1"/>
                  </a:solidFill>
                </a:rPr>
                <a:t>duomenims rinkti naudoti pasirinktą įrankį </a:t>
              </a:r>
              <a:endParaRPr/>
            </a:p>
            <a:p>
              <a:pPr indent="-158750" lvl="1" marL="171450" marR="0" rtl="0" algn="l">
                <a:lnSpc>
                  <a:spcPct val="90000"/>
                </a:lnSpc>
                <a:spcBef>
                  <a:spcPts val="240"/>
                </a:spcBef>
                <a:spcAft>
                  <a:spcPts val="0"/>
                </a:spcAft>
                <a:buClr>
                  <a:schemeClr val="dk1"/>
                </a:buClr>
                <a:buSzPts val="1400"/>
                <a:buChar char="•"/>
              </a:pPr>
              <a:r>
                <a:rPr i="0" lang="lt-LT" u="none" cap="none" strike="noStrike">
                  <a:solidFill>
                    <a:schemeClr val="dk1"/>
                  </a:solidFill>
                </a:rPr>
                <a:t>duomenims aprašyti naudoti metaduomenų standartus</a:t>
              </a:r>
              <a:endParaRPr/>
            </a:p>
          </p:txBody>
        </p:sp>
        <p:sp>
          <p:nvSpPr>
            <p:cNvPr id="199" name="Google Shape;199;p22"/>
            <p:cNvSpPr/>
            <p:nvPr/>
          </p:nvSpPr>
          <p:spPr>
            <a:xfrm>
              <a:off x="0" y="1871748"/>
              <a:ext cx="2984855" cy="1034924"/>
            </a:xfrm>
            <a:prstGeom prst="roundRect">
              <a:avLst>
                <a:gd fmla="val 16667" name="adj"/>
              </a:avLst>
            </a:prstGeom>
            <a:solidFill>
              <a:srgbClr val="8F135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22"/>
            <p:cNvSpPr txBox="1"/>
            <p:nvPr/>
          </p:nvSpPr>
          <p:spPr>
            <a:xfrm>
              <a:off x="50521" y="1922269"/>
              <a:ext cx="2883813" cy="933882"/>
            </a:xfrm>
            <a:prstGeom prst="rect">
              <a:avLst/>
            </a:prstGeom>
            <a:noFill/>
            <a:ln>
              <a:noFill/>
            </a:ln>
          </p:spPr>
          <p:txBody>
            <a:bodyPr anchorCtr="0" anchor="ctr" bIns="59050" lIns="118100" spcFirstLastPara="1" rIns="118100" wrap="square" tIns="59050">
              <a:noAutofit/>
            </a:bodyPr>
            <a:lstStyle/>
            <a:p>
              <a:pPr indent="0" lvl="0" marL="0" marR="0" rtl="0" algn="ctr">
                <a:lnSpc>
                  <a:spcPct val="90000"/>
                </a:lnSpc>
                <a:spcBef>
                  <a:spcPts val="0"/>
                </a:spcBef>
                <a:spcAft>
                  <a:spcPts val="0"/>
                </a:spcAft>
                <a:buClr>
                  <a:schemeClr val="lt1"/>
                </a:buClr>
                <a:buSzPts val="3100"/>
                <a:buFont typeface="Calibri"/>
                <a:buNone/>
              </a:pPr>
              <a:r>
                <a:rPr i="0" lang="lt-LT" sz="2900" u="none" cap="none" strike="noStrike">
                  <a:solidFill>
                    <a:schemeClr val="lt1"/>
                  </a:solidFill>
                </a:rPr>
                <a:t>Vykdymo etapas</a:t>
              </a:r>
              <a:endParaRPr sz="2900"/>
            </a:p>
          </p:txBody>
        </p:sp>
        <p:sp>
          <p:nvSpPr>
            <p:cNvPr id="201" name="Google Shape;201;p22"/>
            <p:cNvSpPr/>
            <p:nvPr/>
          </p:nvSpPr>
          <p:spPr>
            <a:xfrm rot="5400000">
              <a:off x="4338757" y="1577874"/>
              <a:ext cx="2549065" cy="5301226"/>
            </a:xfrm>
            <a:prstGeom prst="round2SameRect">
              <a:avLst>
                <a:gd fmla="val 16667" name="adj1"/>
                <a:gd fmla="val 0" name="adj2"/>
              </a:avLst>
            </a:prstGeom>
            <a:solidFill>
              <a:srgbClr val="CFD7E7">
                <a:alpha val="89803"/>
              </a:srgbClr>
            </a:solidFill>
            <a:ln cap="flat" cmpd="sng" w="25400">
              <a:solidFill>
                <a:srgbClr val="CFD7E7">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2"/>
            <p:cNvSpPr txBox="1"/>
            <p:nvPr/>
          </p:nvSpPr>
          <p:spPr>
            <a:xfrm>
              <a:off x="2962677" y="3078390"/>
              <a:ext cx="5176791" cy="2300195"/>
            </a:xfrm>
            <a:prstGeom prst="rect">
              <a:avLst/>
            </a:prstGeom>
            <a:noFill/>
            <a:ln>
              <a:noFill/>
            </a:ln>
          </p:spPr>
          <p:txBody>
            <a:bodyPr anchorCtr="0" anchor="ctr" bIns="123825" lIns="247650" spcFirstLastPara="1" rIns="247650" wrap="square" tIns="123825">
              <a:noAutofit/>
            </a:bodyPr>
            <a:lstStyle/>
            <a:p>
              <a:pPr indent="-158750" lvl="1" marL="171450" marR="0" rtl="0" algn="l">
                <a:lnSpc>
                  <a:spcPct val="90000"/>
                </a:lnSpc>
                <a:spcBef>
                  <a:spcPts val="0"/>
                </a:spcBef>
                <a:spcAft>
                  <a:spcPts val="0"/>
                </a:spcAft>
                <a:buClr>
                  <a:schemeClr val="dk1"/>
                </a:buClr>
                <a:buSzPts val="1400"/>
                <a:buChar char="•"/>
              </a:pPr>
              <a:r>
                <a:rPr i="0" lang="lt-LT" u="none" cap="none" strike="noStrike">
                  <a:solidFill>
                    <a:schemeClr val="dk1"/>
                  </a:solidFill>
                </a:rPr>
                <a:t>suteikti duomenims DOI identifikatorių (angl. </a:t>
              </a:r>
              <a:r>
                <a:rPr i="1" lang="lt-LT" u="none" cap="none" strike="noStrike">
                  <a:solidFill>
                    <a:schemeClr val="dk1"/>
                  </a:solidFill>
                </a:rPr>
                <a:t>Digital Object Identifier</a:t>
              </a:r>
              <a:r>
                <a:rPr i="0" lang="lt-LT" u="none" cap="none" strike="noStrike">
                  <a:solidFill>
                    <a:schemeClr val="dk1"/>
                  </a:solidFill>
                </a:rPr>
                <a:t>)</a:t>
              </a:r>
              <a:endParaRPr i="0" u="none" cap="none" strike="noStrike">
                <a:solidFill>
                  <a:schemeClr val="dk1"/>
                </a:solidFill>
              </a:endParaRPr>
            </a:p>
            <a:p>
              <a:pPr indent="-158750" lvl="1" marL="171450" marR="0" rtl="0" algn="l">
                <a:lnSpc>
                  <a:spcPct val="90000"/>
                </a:lnSpc>
                <a:spcBef>
                  <a:spcPts val="240"/>
                </a:spcBef>
                <a:spcAft>
                  <a:spcPts val="0"/>
                </a:spcAft>
                <a:buClr>
                  <a:schemeClr val="dk1"/>
                </a:buClr>
                <a:buSzPts val="1400"/>
                <a:buChar char="•"/>
              </a:pPr>
              <a:r>
                <a:rPr i="0" lang="lt-LT" u="none" cap="none" strike="noStrike">
                  <a:solidFill>
                    <a:schemeClr val="dk1"/>
                  </a:solidFill>
                </a:rPr>
                <a:t>paskelbti duomenis: </a:t>
              </a:r>
              <a:endParaRPr/>
            </a:p>
            <a:p>
              <a:pPr indent="-158750" lvl="2" marL="342900" marR="0" rtl="0" algn="l">
                <a:lnSpc>
                  <a:spcPct val="90000"/>
                </a:lnSpc>
                <a:spcBef>
                  <a:spcPts val="240"/>
                </a:spcBef>
                <a:spcAft>
                  <a:spcPts val="0"/>
                </a:spcAft>
                <a:buClr>
                  <a:schemeClr val="dk1"/>
                </a:buClr>
                <a:buSzPts val="1400"/>
                <a:buChar char="•"/>
              </a:pPr>
              <a:r>
                <a:rPr i="0" lang="lt-LT" u="none" cap="none" strike="noStrike">
                  <a:solidFill>
                    <a:schemeClr val="dk1"/>
                  </a:solidFill>
                </a:rPr>
                <a:t>talpykloje arba archyve</a:t>
              </a:r>
              <a:endParaRPr/>
            </a:p>
            <a:p>
              <a:pPr indent="-158750" lvl="2" marL="342900" marR="0" rtl="0" algn="l">
                <a:lnSpc>
                  <a:spcPct val="90000"/>
                </a:lnSpc>
                <a:spcBef>
                  <a:spcPts val="240"/>
                </a:spcBef>
                <a:spcAft>
                  <a:spcPts val="0"/>
                </a:spcAft>
                <a:buClr>
                  <a:schemeClr val="dk1"/>
                </a:buClr>
                <a:buSzPts val="1400"/>
                <a:buChar char="•"/>
              </a:pPr>
              <a:r>
                <a:rPr i="0" lang="lt-LT" u="none" cap="none" strike="noStrike">
                  <a:solidFill>
                    <a:schemeClr val="dk1"/>
                  </a:solidFill>
                </a:rPr>
                <a:t>projekto, institucijos ar asmeniniame puslapyje</a:t>
              </a:r>
              <a:endParaRPr/>
            </a:p>
            <a:p>
              <a:pPr indent="-158750" lvl="2" marL="342900" marR="0" rtl="0" algn="l">
                <a:lnSpc>
                  <a:spcPct val="90000"/>
                </a:lnSpc>
                <a:spcBef>
                  <a:spcPts val="240"/>
                </a:spcBef>
                <a:spcAft>
                  <a:spcPts val="0"/>
                </a:spcAft>
                <a:buClr>
                  <a:schemeClr val="dk1"/>
                </a:buClr>
                <a:buSzPts val="1400"/>
                <a:buChar char="•"/>
              </a:pPr>
              <a:r>
                <a:rPr i="0" lang="lt-LT" u="none" cap="none" strike="noStrike">
                  <a:solidFill>
                    <a:schemeClr val="dk1"/>
                  </a:solidFill>
                </a:rPr>
                <a:t>kaip papildomą medžiagą pateikti žurnale</a:t>
              </a:r>
              <a:endParaRPr/>
            </a:p>
            <a:p>
              <a:pPr indent="-158750" lvl="2" marL="342900" marR="0" rtl="0" algn="l">
                <a:lnSpc>
                  <a:spcPct val="90000"/>
                </a:lnSpc>
                <a:spcBef>
                  <a:spcPts val="240"/>
                </a:spcBef>
                <a:spcAft>
                  <a:spcPts val="0"/>
                </a:spcAft>
                <a:buClr>
                  <a:schemeClr val="dk1"/>
                </a:buClr>
                <a:buSzPts val="1400"/>
                <a:buChar char="•"/>
              </a:pPr>
              <a:r>
                <a:rPr i="0" lang="lt-LT" u="none" cap="none" strike="noStrike">
                  <a:solidFill>
                    <a:schemeClr val="dk1"/>
                  </a:solidFill>
                </a:rPr>
                <a:t>duomenų žurnale</a:t>
              </a:r>
              <a:endParaRPr/>
            </a:p>
            <a:p>
              <a:pPr indent="-158750" lvl="1" marL="171450" marR="0" rtl="0" algn="l">
                <a:lnSpc>
                  <a:spcPct val="90000"/>
                </a:lnSpc>
                <a:spcBef>
                  <a:spcPts val="240"/>
                </a:spcBef>
                <a:spcAft>
                  <a:spcPts val="0"/>
                </a:spcAft>
                <a:buClr>
                  <a:schemeClr val="dk1"/>
                </a:buClr>
                <a:buSzPts val="1400"/>
                <a:buChar char="•"/>
              </a:pPr>
              <a:r>
                <a:rPr i="0" lang="lt-LT" u="none" cap="none" strike="noStrike">
                  <a:solidFill>
                    <a:schemeClr val="dk1"/>
                  </a:solidFill>
                </a:rPr>
                <a:t>pasirinkti prieigos tipą: atvirieji, pasidalytieji, uždarieji duomenys</a:t>
              </a:r>
              <a:endParaRPr/>
            </a:p>
          </p:txBody>
        </p:sp>
        <p:sp>
          <p:nvSpPr>
            <p:cNvPr id="203" name="Google Shape;203;p22"/>
            <p:cNvSpPr/>
            <p:nvPr/>
          </p:nvSpPr>
          <p:spPr>
            <a:xfrm>
              <a:off x="0" y="2964863"/>
              <a:ext cx="2981940" cy="2552368"/>
            </a:xfrm>
            <a:prstGeom prst="roundRect">
              <a:avLst>
                <a:gd fmla="val 16667" name="adj"/>
              </a:avLst>
            </a:prstGeom>
            <a:solidFill>
              <a:srgbClr val="8F135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2"/>
            <p:cNvSpPr txBox="1"/>
            <p:nvPr/>
          </p:nvSpPr>
          <p:spPr>
            <a:xfrm>
              <a:off x="124596" y="3089459"/>
              <a:ext cx="2732748" cy="2303176"/>
            </a:xfrm>
            <a:prstGeom prst="rect">
              <a:avLst/>
            </a:prstGeom>
            <a:noFill/>
            <a:ln>
              <a:noFill/>
            </a:ln>
          </p:spPr>
          <p:txBody>
            <a:bodyPr anchorCtr="0" anchor="ctr" bIns="59050" lIns="118100" spcFirstLastPara="1" rIns="118100" wrap="square" tIns="59050">
              <a:noAutofit/>
            </a:bodyPr>
            <a:lstStyle/>
            <a:p>
              <a:pPr indent="0" lvl="0" marL="0" marR="0" rtl="0" algn="ctr">
                <a:lnSpc>
                  <a:spcPct val="90000"/>
                </a:lnSpc>
                <a:spcBef>
                  <a:spcPts val="0"/>
                </a:spcBef>
                <a:spcAft>
                  <a:spcPts val="0"/>
                </a:spcAft>
                <a:buClr>
                  <a:schemeClr val="lt1"/>
                </a:buClr>
                <a:buSzPts val="3100"/>
                <a:buFont typeface="Calibri"/>
                <a:buNone/>
              </a:pPr>
              <a:r>
                <a:rPr i="0" lang="lt-LT" sz="2900" u="none" cap="none" strike="noStrike">
                  <a:solidFill>
                    <a:schemeClr val="lt1"/>
                  </a:solidFill>
                </a:rPr>
                <a:t>Publikavimo ir sklaidos etapas</a:t>
              </a:r>
              <a:endParaRPr sz="2900"/>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sp>
        <p:nvSpPr>
          <p:cNvPr id="209" name="Google Shape;209;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Mokslo duomenų prieiga</a:t>
            </a:r>
            <a:endParaRPr sz="3400"/>
          </a:p>
        </p:txBody>
      </p:sp>
      <p:sp>
        <p:nvSpPr>
          <p:cNvPr id="210" name="Google Shape;210;p23"/>
          <p:cNvSpPr txBox="1"/>
          <p:nvPr>
            <p:ph idx="1" type="body"/>
          </p:nvPr>
        </p:nvSpPr>
        <p:spPr>
          <a:xfrm>
            <a:off x="457200" y="1600200"/>
            <a:ext cx="7571184" cy="4525963"/>
          </a:xfrm>
          <a:prstGeom prst="rect">
            <a:avLst/>
          </a:prstGeom>
          <a:noFill/>
          <a:ln>
            <a:noFill/>
          </a:ln>
        </p:spPr>
        <p:txBody>
          <a:bodyPr anchorCtr="0" anchor="t" bIns="45700" lIns="91425" spcFirstLastPara="1" rIns="91425" wrap="square" tIns="45700">
            <a:noAutofit/>
          </a:bodyPr>
          <a:lstStyle/>
          <a:p>
            <a:pPr indent="-327660" lvl="0" marL="342900" rtl="0" algn="l">
              <a:lnSpc>
                <a:spcPct val="80000"/>
              </a:lnSpc>
              <a:spcBef>
                <a:spcPts val="0"/>
              </a:spcBef>
              <a:spcAft>
                <a:spcPts val="0"/>
              </a:spcAft>
              <a:buClr>
                <a:srgbClr val="282F74"/>
              </a:buClr>
              <a:buSzPts val="2000"/>
              <a:buChar char="•"/>
            </a:pPr>
            <a:r>
              <a:rPr b="1" lang="lt-LT" sz="2000"/>
              <a:t>Atvirieji duomenys </a:t>
            </a:r>
            <a:r>
              <a:rPr lang="lt-LT" sz="2000"/>
              <a:t>(pvz., oro temperatūra, žemės drebėjimų matavimai ir kiti laisvai prieinami duomenys) – prieiga suteikiama visiems, jais gali naudotis ir dalytis kiekvienas. Duomenų savininkas turi suteikti leidimą ir nurodyti, kad duomenis galima naudoti bet kokiu būdu ir tikslu.</a:t>
            </a:r>
            <a:endParaRPr sz="2000"/>
          </a:p>
          <a:p>
            <a:pPr indent="-327660" lvl="0" marL="342900" rtl="0" algn="l">
              <a:lnSpc>
                <a:spcPct val="80000"/>
              </a:lnSpc>
              <a:spcBef>
                <a:spcPts val="448"/>
              </a:spcBef>
              <a:spcAft>
                <a:spcPts val="0"/>
              </a:spcAft>
              <a:buClr>
                <a:srgbClr val="282F74"/>
              </a:buClr>
              <a:buSzPts val="2000"/>
              <a:buChar char="•"/>
            </a:pPr>
            <a:r>
              <a:rPr b="1" lang="lt-LT" sz="2000"/>
              <a:t>Pasidalytieji duomenys</a:t>
            </a:r>
            <a:r>
              <a:rPr lang="lt-LT" sz="2000"/>
              <a:t> (pvz., prekybos centrų klientų apsipirkimo įpročiai, rinkimų registrai) – jais dalijamasi tarp konkrečios grupės asmenų, siekiančių konkrečių tikslų.</a:t>
            </a:r>
            <a:endParaRPr sz="2000"/>
          </a:p>
          <a:p>
            <a:pPr indent="-327660" lvl="0" marL="342900" rtl="0" algn="l">
              <a:lnSpc>
                <a:spcPct val="80000"/>
              </a:lnSpc>
              <a:spcBef>
                <a:spcPts val="448"/>
              </a:spcBef>
              <a:spcAft>
                <a:spcPts val="0"/>
              </a:spcAft>
              <a:buClr>
                <a:srgbClr val="282F74"/>
              </a:buClr>
              <a:buSzPts val="2000"/>
              <a:buChar char="•"/>
            </a:pPr>
            <a:r>
              <a:rPr b="1" lang="lt-LT" sz="2000"/>
              <a:t>Uždarieji duomenys</a:t>
            </a:r>
            <a:r>
              <a:rPr lang="lt-LT" sz="2000"/>
              <a:t> (pvz., nacionalinio saugumo, verslo ataskaitos, mobiliųjų telefonų naudojimo duomenys) yra prieinami tik organizacijų viduje.</a:t>
            </a:r>
            <a:endParaRPr sz="2000"/>
          </a:p>
          <a:p>
            <a:pPr indent="0" lvl="0" marL="0" rtl="0" algn="l">
              <a:lnSpc>
                <a:spcPct val="80000"/>
              </a:lnSpc>
              <a:spcBef>
                <a:spcPts val="448"/>
              </a:spcBef>
              <a:spcAft>
                <a:spcPts val="0"/>
              </a:spcAft>
              <a:buClr>
                <a:srgbClr val="282F74"/>
              </a:buClr>
              <a:buSzPts val="2240"/>
              <a:buNone/>
            </a:pPr>
            <a:r>
              <a:rPr lang="lt-LT" sz="2000"/>
              <a:t> </a:t>
            </a:r>
            <a:endParaRPr sz="2000"/>
          </a:p>
          <a:p>
            <a:pPr indent="-342900" lvl="0" marL="342900" rtl="0" algn="l">
              <a:lnSpc>
                <a:spcPct val="80000"/>
              </a:lnSpc>
              <a:spcBef>
                <a:spcPts val="448"/>
              </a:spcBef>
              <a:spcAft>
                <a:spcPts val="0"/>
              </a:spcAft>
              <a:buClr>
                <a:srgbClr val="282F74"/>
              </a:buClr>
              <a:buSzPts val="2240"/>
              <a:buNone/>
            </a:pPr>
            <a:r>
              <a:rPr i="1" lang="lt-LT" sz="2000" u="sng">
                <a:solidFill>
                  <a:schemeClr val="hlink"/>
                </a:solidFill>
                <a:hlinkClick r:id="rId3"/>
              </a:rPr>
              <a:t>Open/Shared/Closed: The world of data</a:t>
            </a:r>
            <a:endParaRPr sz="2000"/>
          </a:p>
          <a:p>
            <a:pPr indent="-200660" lvl="0" marL="342900" rtl="0" algn="l">
              <a:lnSpc>
                <a:spcPct val="80000"/>
              </a:lnSpc>
              <a:spcBef>
                <a:spcPts val="448"/>
              </a:spcBef>
              <a:spcAft>
                <a:spcPts val="0"/>
              </a:spcAft>
              <a:buClr>
                <a:srgbClr val="282F74"/>
              </a:buClr>
              <a:buSzPts val="2240"/>
              <a:buNone/>
            </a:pPr>
            <a:r>
              <a:t/>
            </a:r>
            <a:endParaRPr sz="20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214" name="Shape 214"/>
        <p:cNvGrpSpPr/>
        <p:nvPr/>
      </p:nvGrpSpPr>
      <p:grpSpPr>
        <a:xfrm>
          <a:off x="0" y="0"/>
          <a:ext cx="0" cy="0"/>
          <a:chOff x="0" y="0"/>
          <a:chExt cx="0" cy="0"/>
        </a:xfrm>
      </p:grpSpPr>
      <p:sp>
        <p:nvSpPr>
          <p:cNvPr id="215" name="Google Shape;215;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FAIR duomenų principai</a:t>
            </a:r>
            <a:endParaRPr sz="3400"/>
          </a:p>
        </p:txBody>
      </p:sp>
      <p:grpSp>
        <p:nvGrpSpPr>
          <p:cNvPr id="216" name="Google Shape;216;p24"/>
          <p:cNvGrpSpPr/>
          <p:nvPr/>
        </p:nvGrpSpPr>
        <p:grpSpPr>
          <a:xfrm>
            <a:off x="-4073384" y="816335"/>
            <a:ext cx="12687356" cy="6093694"/>
            <a:chOff x="-5116992" y="-783865"/>
            <a:chExt cx="12687356" cy="6093694"/>
          </a:xfrm>
        </p:grpSpPr>
        <p:sp>
          <p:nvSpPr>
            <p:cNvPr id="217" name="Google Shape;217;p24"/>
            <p:cNvSpPr/>
            <p:nvPr/>
          </p:nvSpPr>
          <p:spPr>
            <a:xfrm>
              <a:off x="-5116992" y="-783865"/>
              <a:ext cx="6093694" cy="6093694"/>
            </a:xfrm>
            <a:prstGeom prst="blockArc">
              <a:avLst>
                <a:gd fmla="val 18900000" name="adj1"/>
                <a:gd fmla="val 2700000" name="adj2"/>
                <a:gd fmla="val 354" name="adj3"/>
              </a:avLst>
            </a:prstGeom>
            <a:noFill/>
            <a:ln cap="flat" cmpd="sng" w="25400">
              <a:solidFill>
                <a:srgbClr val="3B64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4"/>
            <p:cNvSpPr/>
            <p:nvPr/>
          </p:nvSpPr>
          <p:spPr>
            <a:xfrm>
              <a:off x="511409" y="347956"/>
              <a:ext cx="7058955" cy="696274"/>
            </a:xfrm>
            <a:prstGeom prst="rect">
              <a:avLst/>
            </a:prstGeom>
            <a:solidFill>
              <a:schemeClr val="lt1"/>
            </a:solidFill>
            <a:ln cap="flat" cmpd="sng" w="25400">
              <a:solidFill>
                <a:srgbClr val="4674A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4"/>
            <p:cNvSpPr txBox="1"/>
            <p:nvPr/>
          </p:nvSpPr>
          <p:spPr>
            <a:xfrm>
              <a:off x="511409" y="347956"/>
              <a:ext cx="7058955" cy="696274"/>
            </a:xfrm>
            <a:prstGeom prst="rect">
              <a:avLst/>
            </a:prstGeom>
            <a:noFill/>
            <a:ln>
              <a:noFill/>
            </a:ln>
          </p:spPr>
          <p:txBody>
            <a:bodyPr anchorCtr="0" anchor="ctr" bIns="81275" lIns="552650" spcFirstLastPara="1" rIns="81275" wrap="square" tIns="81275">
              <a:noAutofit/>
            </a:bodyPr>
            <a:lstStyle/>
            <a:p>
              <a:pPr indent="0" lvl="0" marL="0" marR="0" rtl="0" algn="l">
                <a:lnSpc>
                  <a:spcPct val="90000"/>
                </a:lnSpc>
                <a:spcBef>
                  <a:spcPts val="0"/>
                </a:spcBef>
                <a:spcAft>
                  <a:spcPts val="0"/>
                </a:spcAft>
                <a:buClr>
                  <a:srgbClr val="282F74"/>
                </a:buClr>
                <a:buSzPts val="3200"/>
                <a:buFont typeface="Calibri"/>
                <a:buNone/>
              </a:pPr>
              <a:r>
                <a:rPr i="0" lang="lt-LT" sz="2800" u="none" cap="none" strike="noStrike">
                  <a:solidFill>
                    <a:srgbClr val="282F74"/>
                  </a:solidFill>
                </a:rPr>
                <a:t>Randami (angl. </a:t>
              </a:r>
              <a:r>
                <a:rPr i="1" lang="lt-LT" sz="2800" u="none" cap="none" strike="noStrike">
                  <a:solidFill>
                    <a:srgbClr val="282F74"/>
                  </a:solidFill>
                </a:rPr>
                <a:t>Findable</a:t>
              </a:r>
              <a:r>
                <a:rPr i="0" lang="lt-LT" sz="2800" u="none" cap="none" strike="noStrike">
                  <a:solidFill>
                    <a:srgbClr val="282F74"/>
                  </a:solidFill>
                </a:rPr>
                <a:t>)</a:t>
              </a:r>
              <a:endParaRPr sz="2800"/>
            </a:p>
          </p:txBody>
        </p:sp>
        <p:sp>
          <p:nvSpPr>
            <p:cNvPr id="220" name="Google Shape;220;p24"/>
            <p:cNvSpPr/>
            <p:nvPr/>
          </p:nvSpPr>
          <p:spPr>
            <a:xfrm>
              <a:off x="76237" y="260921"/>
              <a:ext cx="870342" cy="870342"/>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4"/>
            <p:cNvSpPr/>
            <p:nvPr/>
          </p:nvSpPr>
          <p:spPr>
            <a:xfrm>
              <a:off x="910599" y="1392548"/>
              <a:ext cx="6659765" cy="696274"/>
            </a:xfrm>
            <a:prstGeom prst="rect">
              <a:avLst/>
            </a:prstGeom>
            <a:solidFill>
              <a:schemeClr val="lt1"/>
            </a:solidFill>
            <a:ln cap="flat" cmpd="sng" w="25400">
              <a:solidFill>
                <a:srgbClr val="4674A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4"/>
            <p:cNvSpPr txBox="1"/>
            <p:nvPr/>
          </p:nvSpPr>
          <p:spPr>
            <a:xfrm>
              <a:off x="910599" y="1392548"/>
              <a:ext cx="6659765" cy="696274"/>
            </a:xfrm>
            <a:prstGeom prst="rect">
              <a:avLst/>
            </a:prstGeom>
            <a:noFill/>
            <a:ln>
              <a:noFill/>
            </a:ln>
          </p:spPr>
          <p:txBody>
            <a:bodyPr anchorCtr="0" anchor="ctr" bIns="81275" lIns="552650" spcFirstLastPara="1" rIns="81275" wrap="square" tIns="81275">
              <a:noAutofit/>
            </a:bodyPr>
            <a:lstStyle/>
            <a:p>
              <a:pPr indent="0" lvl="0" marL="0" marR="0" rtl="0" algn="l">
                <a:lnSpc>
                  <a:spcPct val="90000"/>
                </a:lnSpc>
                <a:spcBef>
                  <a:spcPts val="0"/>
                </a:spcBef>
                <a:spcAft>
                  <a:spcPts val="0"/>
                </a:spcAft>
                <a:buClr>
                  <a:srgbClr val="282F74"/>
                </a:buClr>
                <a:buSzPts val="3200"/>
                <a:buFont typeface="Calibri"/>
                <a:buNone/>
              </a:pPr>
              <a:r>
                <a:rPr i="0" lang="lt-LT" sz="2800" u="none" cap="none" strike="noStrike">
                  <a:solidFill>
                    <a:srgbClr val="282F74"/>
                  </a:solidFill>
                </a:rPr>
                <a:t>Prieinami (angl. </a:t>
              </a:r>
              <a:r>
                <a:rPr i="1" lang="lt-LT" sz="2800" u="none" cap="none" strike="noStrike">
                  <a:solidFill>
                    <a:srgbClr val="282F74"/>
                  </a:solidFill>
                </a:rPr>
                <a:t>Accessible</a:t>
              </a:r>
              <a:r>
                <a:rPr i="0" lang="lt-LT" sz="2800" u="none" cap="none" strike="noStrike">
                  <a:solidFill>
                    <a:srgbClr val="282F74"/>
                  </a:solidFill>
                </a:rPr>
                <a:t>)</a:t>
              </a:r>
              <a:endParaRPr sz="2800"/>
            </a:p>
          </p:txBody>
        </p:sp>
        <p:sp>
          <p:nvSpPr>
            <p:cNvPr id="223" name="Google Shape;223;p24"/>
            <p:cNvSpPr/>
            <p:nvPr/>
          </p:nvSpPr>
          <p:spPr>
            <a:xfrm>
              <a:off x="475427" y="1305514"/>
              <a:ext cx="870342" cy="870342"/>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4"/>
            <p:cNvSpPr/>
            <p:nvPr/>
          </p:nvSpPr>
          <p:spPr>
            <a:xfrm>
              <a:off x="910599" y="2437140"/>
              <a:ext cx="6659765" cy="696274"/>
            </a:xfrm>
            <a:prstGeom prst="rect">
              <a:avLst/>
            </a:prstGeom>
            <a:solidFill>
              <a:schemeClr val="lt1"/>
            </a:solidFill>
            <a:ln cap="flat" cmpd="sng" w="25400">
              <a:solidFill>
                <a:srgbClr val="4674A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4"/>
            <p:cNvSpPr txBox="1"/>
            <p:nvPr/>
          </p:nvSpPr>
          <p:spPr>
            <a:xfrm>
              <a:off x="910599" y="2437140"/>
              <a:ext cx="6659765" cy="696274"/>
            </a:xfrm>
            <a:prstGeom prst="rect">
              <a:avLst/>
            </a:prstGeom>
            <a:noFill/>
            <a:ln>
              <a:noFill/>
            </a:ln>
          </p:spPr>
          <p:txBody>
            <a:bodyPr anchorCtr="0" anchor="ctr" bIns="81275" lIns="552650" spcFirstLastPara="1" rIns="81275" wrap="square" tIns="81275">
              <a:noAutofit/>
            </a:bodyPr>
            <a:lstStyle/>
            <a:p>
              <a:pPr indent="0" lvl="0" marL="0" marR="0" rtl="0" algn="l">
                <a:lnSpc>
                  <a:spcPct val="90000"/>
                </a:lnSpc>
                <a:spcBef>
                  <a:spcPts val="0"/>
                </a:spcBef>
                <a:spcAft>
                  <a:spcPts val="0"/>
                </a:spcAft>
                <a:buClr>
                  <a:srgbClr val="282F74"/>
                </a:buClr>
                <a:buSzPts val="3200"/>
                <a:buFont typeface="Calibri"/>
                <a:buNone/>
              </a:pPr>
              <a:r>
                <a:rPr i="0" lang="lt-LT" sz="2800" u="none" cap="none" strike="noStrike">
                  <a:solidFill>
                    <a:srgbClr val="282F74"/>
                  </a:solidFill>
                </a:rPr>
                <a:t>Sąveikūs (angl. </a:t>
              </a:r>
              <a:r>
                <a:rPr i="1" lang="lt-LT" sz="2800" u="none" cap="none" strike="noStrike">
                  <a:solidFill>
                    <a:srgbClr val="282F74"/>
                  </a:solidFill>
                </a:rPr>
                <a:t>Interoperable</a:t>
              </a:r>
              <a:r>
                <a:rPr i="0" lang="lt-LT" sz="2800" u="none" cap="none" strike="noStrike">
                  <a:solidFill>
                    <a:srgbClr val="282F74"/>
                  </a:solidFill>
                </a:rPr>
                <a:t>)</a:t>
              </a:r>
              <a:endParaRPr sz="2800"/>
            </a:p>
          </p:txBody>
        </p:sp>
        <p:sp>
          <p:nvSpPr>
            <p:cNvPr id="226" name="Google Shape;226;p24"/>
            <p:cNvSpPr/>
            <p:nvPr/>
          </p:nvSpPr>
          <p:spPr>
            <a:xfrm>
              <a:off x="475427" y="2350106"/>
              <a:ext cx="870342" cy="870342"/>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4"/>
            <p:cNvSpPr/>
            <p:nvPr/>
          </p:nvSpPr>
          <p:spPr>
            <a:xfrm>
              <a:off x="511409" y="3481732"/>
              <a:ext cx="7058955" cy="696274"/>
            </a:xfrm>
            <a:prstGeom prst="rect">
              <a:avLst/>
            </a:prstGeom>
            <a:solidFill>
              <a:schemeClr val="lt1"/>
            </a:solidFill>
            <a:ln cap="flat" cmpd="sng" w="25400">
              <a:solidFill>
                <a:srgbClr val="4674A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4"/>
            <p:cNvSpPr txBox="1"/>
            <p:nvPr/>
          </p:nvSpPr>
          <p:spPr>
            <a:xfrm>
              <a:off x="511409" y="3481732"/>
              <a:ext cx="7058955" cy="696274"/>
            </a:xfrm>
            <a:prstGeom prst="rect">
              <a:avLst/>
            </a:prstGeom>
            <a:noFill/>
            <a:ln>
              <a:noFill/>
            </a:ln>
          </p:spPr>
          <p:txBody>
            <a:bodyPr anchorCtr="0" anchor="ctr" bIns="81275" lIns="552650" spcFirstLastPara="1" rIns="81275" wrap="square" tIns="81275">
              <a:noAutofit/>
            </a:bodyPr>
            <a:lstStyle/>
            <a:p>
              <a:pPr indent="0" lvl="0" marL="0" marR="0" rtl="0" algn="l">
                <a:lnSpc>
                  <a:spcPct val="90000"/>
                </a:lnSpc>
                <a:spcBef>
                  <a:spcPts val="0"/>
                </a:spcBef>
                <a:spcAft>
                  <a:spcPts val="0"/>
                </a:spcAft>
                <a:buClr>
                  <a:srgbClr val="282F74"/>
                </a:buClr>
                <a:buSzPts val="3200"/>
                <a:buFont typeface="Calibri"/>
                <a:buNone/>
              </a:pPr>
              <a:r>
                <a:rPr i="0" lang="lt-LT" sz="2800" u="none" cap="none" strike="noStrike">
                  <a:solidFill>
                    <a:srgbClr val="282F74"/>
                  </a:solidFill>
                </a:rPr>
                <a:t>Panaudojami iš naujo (angl. </a:t>
              </a:r>
              <a:r>
                <a:rPr i="1" lang="lt-LT" sz="2800" u="none" cap="none" strike="noStrike">
                  <a:solidFill>
                    <a:srgbClr val="282F74"/>
                  </a:solidFill>
                </a:rPr>
                <a:t>Re-usable</a:t>
              </a:r>
              <a:r>
                <a:rPr i="0" lang="lt-LT" sz="2800" u="none" cap="none" strike="noStrike">
                  <a:solidFill>
                    <a:srgbClr val="282F74"/>
                  </a:solidFill>
                </a:rPr>
                <a:t>)</a:t>
              </a:r>
              <a:endParaRPr sz="2800"/>
            </a:p>
          </p:txBody>
        </p:sp>
        <p:sp>
          <p:nvSpPr>
            <p:cNvPr id="229" name="Google Shape;229;p24"/>
            <p:cNvSpPr/>
            <p:nvPr/>
          </p:nvSpPr>
          <p:spPr>
            <a:xfrm>
              <a:off x="76237" y="3394698"/>
              <a:ext cx="870342" cy="870342"/>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0" name="Google Shape;230;p24"/>
          <p:cNvSpPr/>
          <p:nvPr/>
        </p:nvSpPr>
        <p:spPr>
          <a:xfrm>
            <a:off x="2267744" y="6165304"/>
            <a:ext cx="6372200" cy="369332"/>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lt-LT" sz="1800" u="sng" cap="none" strike="noStrike">
                <a:solidFill>
                  <a:schemeClr val="hlink"/>
                </a:solidFill>
                <a:latin typeface="Calibri"/>
                <a:ea typeface="Calibri"/>
                <a:cs typeface="Calibri"/>
                <a:sym typeface="Calibri"/>
                <a:hlinkClick r:id="rId4"/>
              </a:rPr>
              <a:t>https://www.force11.org/group/fairgroup/fairprinciples</a:t>
            </a:r>
            <a:r>
              <a:rPr b="0" i="0" lang="lt-LT" sz="1800" u="none" cap="none" strike="noStrike">
                <a:solidFill>
                  <a:schemeClr val="dk1"/>
                </a:solidFill>
                <a:latin typeface="Calibri"/>
                <a:ea typeface="Calibri"/>
                <a:cs typeface="Calibri"/>
                <a:sym typeface="Calibri"/>
              </a:rPr>
              <a:t>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4" name="Shape 234"/>
        <p:cNvGrpSpPr/>
        <p:nvPr/>
      </p:nvGrpSpPr>
      <p:grpSpPr>
        <a:xfrm>
          <a:off x="0" y="0"/>
          <a:ext cx="0" cy="0"/>
          <a:chOff x="0" y="0"/>
          <a:chExt cx="0" cy="0"/>
        </a:xfrm>
      </p:grpSpPr>
      <p:sp>
        <p:nvSpPr>
          <p:cNvPr id="235" name="Google Shape;235;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a:t>Duomenų valdymo planas </a:t>
            </a:r>
            <a:endParaRPr/>
          </a:p>
        </p:txBody>
      </p:sp>
      <p:sp>
        <p:nvSpPr>
          <p:cNvPr id="236" name="Google Shape;236;p25"/>
          <p:cNvSpPr txBox="1"/>
          <p:nvPr>
            <p:ph idx="1" type="body"/>
          </p:nvPr>
        </p:nvSpPr>
        <p:spPr>
          <a:xfrm>
            <a:off x="457200" y="1268760"/>
            <a:ext cx="7499176" cy="5040560"/>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rgbClr val="282F74"/>
              </a:buClr>
              <a:buSzPts val="2312"/>
              <a:buNone/>
            </a:pPr>
            <a:r>
              <a:rPr lang="lt-LT" sz="1900"/>
              <a:t>Tai mokslinių tyrimų projekto duomenų kaupimo, saugojimo ir jų prieinamumo dokumentas, kuriame nurodoma:</a:t>
            </a:r>
            <a:endParaRPr sz="1900"/>
          </a:p>
          <a:p>
            <a:pPr indent="-316737" lvl="0" marL="342900" rtl="0" algn="l">
              <a:lnSpc>
                <a:spcPct val="80000"/>
              </a:lnSpc>
              <a:spcBef>
                <a:spcPts val="462"/>
              </a:spcBef>
              <a:spcAft>
                <a:spcPts val="0"/>
              </a:spcAft>
              <a:buClr>
                <a:srgbClr val="282F74"/>
              </a:buClr>
              <a:buSzPts val="1900"/>
              <a:buChar char="•"/>
            </a:pPr>
            <a:r>
              <a:rPr lang="lt-LT" sz="1900"/>
              <a:t>kas bus daroma projekto metu ir jam pasibaigus, kad duomenys būtų kaupiami saugiai ir patikimai; </a:t>
            </a:r>
            <a:endParaRPr sz="1900"/>
          </a:p>
          <a:p>
            <a:pPr indent="-316737" lvl="0" marL="342900" rtl="0" algn="l">
              <a:lnSpc>
                <a:spcPct val="80000"/>
              </a:lnSpc>
              <a:spcBef>
                <a:spcPts val="462"/>
              </a:spcBef>
              <a:spcAft>
                <a:spcPts val="0"/>
              </a:spcAft>
              <a:buClr>
                <a:srgbClr val="282F74"/>
              </a:buClr>
              <a:buSzPts val="1900"/>
              <a:buChar char="•"/>
            </a:pPr>
            <a:r>
              <a:rPr lang="lt-LT" sz="1900"/>
              <a:t>kaip ir kokiomis sąlygomis duomenys bus prieinami pakartotiniam naudojimui, jei tik nėra tam prieštaraujančių teisinių, etinių ar saugumo priežasčių; </a:t>
            </a:r>
            <a:endParaRPr sz="1900"/>
          </a:p>
          <a:p>
            <a:pPr indent="-316737" lvl="0" marL="342900" rtl="0" algn="l">
              <a:lnSpc>
                <a:spcPct val="80000"/>
              </a:lnSpc>
              <a:spcBef>
                <a:spcPts val="462"/>
              </a:spcBef>
              <a:spcAft>
                <a:spcPts val="0"/>
              </a:spcAft>
              <a:buClr>
                <a:srgbClr val="282F74"/>
              </a:buClr>
              <a:buSzPts val="1900"/>
              <a:buChar char="•"/>
            </a:pPr>
            <a:r>
              <a:rPr lang="lt-LT" sz="1900"/>
              <a:t>kada ir kaip duomenys bus atveriami kitiems vartotojams; </a:t>
            </a:r>
            <a:endParaRPr sz="1900"/>
          </a:p>
          <a:p>
            <a:pPr indent="-316737" lvl="0" marL="342900" rtl="0" algn="l">
              <a:lnSpc>
                <a:spcPct val="80000"/>
              </a:lnSpc>
              <a:spcBef>
                <a:spcPts val="462"/>
              </a:spcBef>
              <a:spcAft>
                <a:spcPts val="0"/>
              </a:spcAft>
              <a:buClr>
                <a:srgbClr val="282F74"/>
              </a:buClr>
              <a:buSzPts val="1900"/>
              <a:buChar char="•"/>
            </a:pPr>
            <a:r>
              <a:rPr lang="lt-LT" sz="1900"/>
              <a:t>kokie standartiniai metaduomenys bus naudojami aprašant duomenis;</a:t>
            </a:r>
            <a:endParaRPr sz="1900"/>
          </a:p>
          <a:p>
            <a:pPr indent="-316737" lvl="0" marL="342900" rtl="0" algn="l">
              <a:lnSpc>
                <a:spcPct val="80000"/>
              </a:lnSpc>
              <a:spcBef>
                <a:spcPts val="462"/>
              </a:spcBef>
              <a:spcAft>
                <a:spcPts val="0"/>
              </a:spcAft>
              <a:buClr>
                <a:srgbClr val="282F74"/>
              </a:buClr>
              <a:buSzPts val="1900"/>
              <a:buChar char="•"/>
            </a:pPr>
            <a:r>
              <a:rPr lang="lt-LT" sz="1900"/>
              <a:t>kaip gauti duomenys bus tvarkomi ir atnaujinami; </a:t>
            </a:r>
            <a:endParaRPr sz="1900"/>
          </a:p>
          <a:p>
            <a:pPr indent="-316737" lvl="0" marL="342900" rtl="0" algn="l">
              <a:lnSpc>
                <a:spcPct val="80000"/>
              </a:lnSpc>
              <a:spcBef>
                <a:spcPts val="462"/>
              </a:spcBef>
              <a:spcAft>
                <a:spcPts val="0"/>
              </a:spcAft>
              <a:buClr>
                <a:srgbClr val="282F74"/>
              </a:buClr>
              <a:buSzPts val="1900"/>
              <a:buChar char="•"/>
            </a:pPr>
            <a:r>
              <a:rPr lang="lt-LT" sz="1900"/>
              <a:t>kurie duomenys bus skirti ilgalaikiam, o kurie – trumpalaikiam saugojimui, pastaruoju atveju nurodant, kada ir kaip duomenys bus sunaikinti. </a:t>
            </a:r>
            <a:endParaRPr sz="1900"/>
          </a:p>
          <a:p>
            <a:pPr indent="0" lvl="0" marL="0" rtl="0" algn="l">
              <a:lnSpc>
                <a:spcPct val="80000"/>
              </a:lnSpc>
              <a:spcBef>
                <a:spcPts val="250"/>
              </a:spcBef>
              <a:spcAft>
                <a:spcPts val="0"/>
              </a:spcAft>
              <a:buClr>
                <a:srgbClr val="282F74"/>
              </a:buClr>
              <a:buSzPts val="1250"/>
              <a:buNone/>
            </a:pPr>
            <a:r>
              <a:rPr lang="lt-LT" sz="1000"/>
              <a:t>Lietuvos mokslo tarybos 2016 m. vasario 29 d. nutarimu Nr. VIII-2 patvirtintos „Atvirosios prieigos prie mokslo publikacijų ir duomenų gairės“</a:t>
            </a:r>
            <a:endParaRPr sz="1000"/>
          </a:p>
          <a:p>
            <a:pPr indent="-215900" lvl="0" marL="342900" rtl="0" algn="l">
              <a:lnSpc>
                <a:spcPct val="80000"/>
              </a:lnSpc>
              <a:spcBef>
                <a:spcPts val="400"/>
              </a:spcBef>
              <a:spcAft>
                <a:spcPts val="0"/>
              </a:spcAft>
              <a:buClr>
                <a:srgbClr val="282F74"/>
              </a:buClr>
              <a:buSzPts val="2000"/>
              <a:buNone/>
            </a:pPr>
            <a:r>
              <a:t/>
            </a:r>
            <a:endParaRPr sz="20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240" name="Shape 240"/>
        <p:cNvGrpSpPr/>
        <p:nvPr/>
      </p:nvGrpSpPr>
      <p:grpSpPr>
        <a:xfrm>
          <a:off x="0" y="0"/>
          <a:ext cx="0" cy="0"/>
          <a:chOff x="0" y="0"/>
          <a:chExt cx="0" cy="0"/>
        </a:xfrm>
      </p:grpSpPr>
      <p:sp>
        <p:nvSpPr>
          <p:cNvPr id="241" name="Google Shape;241;p26"/>
          <p:cNvSpPr txBox="1"/>
          <p:nvPr>
            <p:ph type="title"/>
          </p:nvPr>
        </p:nvSpPr>
        <p:spPr>
          <a:xfrm>
            <a:off x="467544" y="0"/>
            <a:ext cx="8229600" cy="778098"/>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Mokslo duomenų valdymo kompetencija </a:t>
            </a:r>
            <a:endParaRPr sz="3400"/>
          </a:p>
        </p:txBody>
      </p:sp>
      <p:graphicFrame>
        <p:nvGraphicFramePr>
          <p:cNvPr id="242" name="Google Shape;242;p26"/>
          <p:cNvGraphicFramePr/>
          <p:nvPr/>
        </p:nvGraphicFramePr>
        <p:xfrm>
          <a:off x="0" y="690815"/>
          <a:ext cx="3000000" cy="3000000"/>
        </p:xfrm>
        <a:graphic>
          <a:graphicData uri="http://schemas.openxmlformats.org/drawingml/2006/table">
            <a:tbl>
              <a:tblPr bandRow="1" firstRow="1">
                <a:noFill/>
                <a:tableStyleId>{7CC2F5D6-A7E9-4CE3-94CD-E64F6252F3E3}</a:tableStyleId>
              </a:tblPr>
              <a:tblGrid>
                <a:gridCol w="1638950"/>
                <a:gridCol w="4226150"/>
                <a:gridCol w="3278900"/>
              </a:tblGrid>
              <a:tr h="455200">
                <a:tc>
                  <a:txBody>
                    <a:bodyPr>
                      <a:noAutofit/>
                    </a:bodyPr>
                    <a:lstStyle/>
                    <a:p>
                      <a:pPr indent="0" lvl="0" marL="0" marR="0" rtl="0" algn="just">
                        <a:lnSpc>
                          <a:spcPct val="107000"/>
                        </a:lnSpc>
                        <a:spcBef>
                          <a:spcPts val="0"/>
                        </a:spcBef>
                        <a:spcAft>
                          <a:spcPts val="0"/>
                        </a:spcAft>
                        <a:buNone/>
                      </a:pPr>
                      <a:r>
                        <a:rPr lang="lt-LT" u="none" cap="none" strike="noStrike">
                          <a:latin typeface="Arial"/>
                          <a:ea typeface="Arial"/>
                          <a:cs typeface="Arial"/>
                          <a:sym typeface="Arial"/>
                        </a:rPr>
                        <a:t>Tyrėjų lygmuo</a:t>
                      </a:r>
                      <a:endParaRPr>
                        <a:latin typeface="Arial"/>
                        <a:ea typeface="Arial"/>
                        <a:cs typeface="Arial"/>
                        <a:sym typeface="Arial"/>
                      </a:endParaRPr>
                    </a:p>
                  </a:txBody>
                  <a:tcPr marT="0" marB="0" marR="68575" marL="68575">
                    <a:solidFill>
                      <a:srgbClr val="8F135B"/>
                    </a:solidFill>
                  </a:tcPr>
                </a:tc>
                <a:tc>
                  <a:txBody>
                    <a:bodyPr>
                      <a:noAutofit/>
                    </a:bodyPr>
                    <a:lstStyle/>
                    <a:p>
                      <a:pPr indent="0" lvl="0" marL="0" marR="0" rtl="0" algn="just">
                        <a:lnSpc>
                          <a:spcPct val="107000"/>
                        </a:lnSpc>
                        <a:spcBef>
                          <a:spcPts val="0"/>
                        </a:spcBef>
                        <a:spcAft>
                          <a:spcPts val="0"/>
                        </a:spcAft>
                        <a:buNone/>
                      </a:pPr>
                      <a:r>
                        <a:rPr lang="lt-LT" u="none" cap="none" strike="noStrike">
                          <a:latin typeface="Arial"/>
                          <a:ea typeface="Arial"/>
                          <a:cs typeface="Arial"/>
                          <a:sym typeface="Arial"/>
                        </a:rPr>
                        <a:t>Atvirojo mokslo kompetencijos</a:t>
                      </a:r>
                      <a:endParaRPr>
                        <a:latin typeface="Arial"/>
                        <a:ea typeface="Arial"/>
                        <a:cs typeface="Arial"/>
                        <a:sym typeface="Arial"/>
                      </a:endParaRPr>
                    </a:p>
                  </a:txBody>
                  <a:tcPr marT="0" marB="0" marR="68575" marL="68575">
                    <a:solidFill>
                      <a:srgbClr val="8F135B"/>
                    </a:solidFill>
                  </a:tcPr>
                </a:tc>
                <a:tc>
                  <a:txBody>
                    <a:bodyPr>
                      <a:noAutofit/>
                    </a:bodyPr>
                    <a:lstStyle/>
                    <a:p>
                      <a:pPr indent="0" lvl="0" marL="0" marR="0" rtl="0" algn="l">
                        <a:lnSpc>
                          <a:spcPct val="107000"/>
                        </a:lnSpc>
                        <a:spcBef>
                          <a:spcPts val="0"/>
                        </a:spcBef>
                        <a:spcAft>
                          <a:spcPts val="0"/>
                        </a:spcAft>
                        <a:buNone/>
                      </a:pPr>
                      <a:r>
                        <a:rPr lang="lt-LT" u="none" cap="none" strike="noStrike">
                          <a:latin typeface="Arial"/>
                          <a:ea typeface="Arial"/>
                          <a:cs typeface="Arial"/>
                          <a:sym typeface="Arial"/>
                        </a:rPr>
                        <a:t>Rekomenduojami mokymosi metodai ir iniciatyvos</a:t>
                      </a:r>
                      <a:endParaRPr>
                        <a:latin typeface="Arial"/>
                        <a:ea typeface="Arial"/>
                        <a:cs typeface="Arial"/>
                        <a:sym typeface="Arial"/>
                      </a:endParaRPr>
                    </a:p>
                  </a:txBody>
                  <a:tcPr marT="0" marB="0" marR="68575" marL="68575">
                    <a:solidFill>
                      <a:srgbClr val="8F135B"/>
                    </a:solidFill>
                  </a:tcPr>
                </a:tc>
              </a:tr>
              <a:tr h="910400">
                <a:tc>
                  <a:txBody>
                    <a:bodyPr>
                      <a:noAutofit/>
                    </a:bodyPr>
                    <a:lstStyle/>
                    <a:p>
                      <a:pPr indent="0" lvl="0" marL="0" marR="0" rtl="0" algn="l">
                        <a:lnSpc>
                          <a:spcPct val="107000"/>
                        </a:lnSpc>
                        <a:spcBef>
                          <a:spcPts val="0"/>
                        </a:spcBef>
                        <a:spcAft>
                          <a:spcPts val="0"/>
                        </a:spcAft>
                        <a:buNone/>
                      </a:pPr>
                      <a:r>
                        <a:rPr lang="lt-LT" u="none" cap="none" strike="noStrike">
                          <a:latin typeface="Arial"/>
                          <a:ea typeface="Arial"/>
                          <a:cs typeface="Arial"/>
                          <a:sym typeface="Arial"/>
                        </a:rPr>
                        <a:t>R1 – pradedantysis mokslininkas </a:t>
                      </a:r>
                      <a:endParaRPr>
                        <a:latin typeface="Arial"/>
                        <a:ea typeface="Arial"/>
                        <a:cs typeface="Arial"/>
                        <a:sym typeface="Arial"/>
                      </a:endParaRPr>
                    </a:p>
                  </a:txBody>
                  <a:tcPr marT="0" marB="0" marR="68575" marL="68575"/>
                </a:tc>
                <a:tc>
                  <a:txBody>
                    <a:bodyPr>
                      <a:noAutofit/>
                    </a:bodyPr>
                    <a:lstStyle/>
                    <a:p>
                      <a:pPr indent="0" lvl="0" marL="0" marR="0" rtl="0" algn="l">
                        <a:lnSpc>
                          <a:spcPct val="107000"/>
                        </a:lnSpc>
                        <a:spcBef>
                          <a:spcPts val="0"/>
                        </a:spcBef>
                        <a:spcAft>
                          <a:spcPts val="0"/>
                        </a:spcAft>
                        <a:buNone/>
                      </a:pPr>
                      <a:r>
                        <a:rPr lang="lt-LT" sz="1300" u="none" cap="none" strike="noStrike">
                          <a:latin typeface="Arial"/>
                          <a:ea typeface="Arial"/>
                          <a:cs typeface="Arial"/>
                          <a:sym typeface="Arial"/>
                        </a:rPr>
                        <a:t>Mokslinių tyrimų integralumo / etikos, informacinio raštingumo, atvirosios prieigos, publikavimo / sklaidos, duomenų plano rengimo kompetencijos</a:t>
                      </a:r>
                      <a:endParaRPr sz="1300">
                        <a:latin typeface="Arial"/>
                        <a:ea typeface="Arial"/>
                        <a:cs typeface="Arial"/>
                        <a:sym typeface="Arial"/>
                      </a:endParaRPr>
                    </a:p>
                  </a:txBody>
                  <a:tcPr marT="0" marB="0" marR="68575" marL="68575"/>
                </a:tc>
                <a:tc>
                  <a:txBody>
                    <a:bodyPr>
                      <a:noAutofit/>
                    </a:bodyPr>
                    <a:lstStyle/>
                    <a:p>
                      <a:pPr indent="0" lvl="0" marL="0" marR="0" rtl="0" algn="l">
                        <a:lnSpc>
                          <a:spcPct val="107000"/>
                        </a:lnSpc>
                        <a:spcBef>
                          <a:spcPts val="0"/>
                        </a:spcBef>
                        <a:spcAft>
                          <a:spcPts val="0"/>
                        </a:spcAft>
                        <a:buClr>
                          <a:schemeClr val="dk1"/>
                        </a:buClr>
                        <a:buSzPts val="1500"/>
                        <a:buFont typeface="Arial"/>
                        <a:buNone/>
                      </a:pPr>
                      <a:r>
                        <a:rPr lang="lt-LT" sz="1300" u="none" cap="none" strike="noStrike">
                          <a:latin typeface="Arial"/>
                          <a:ea typeface="Arial"/>
                          <a:cs typeface="Arial"/>
                          <a:sym typeface="Arial"/>
                        </a:rPr>
                        <a:t>Formalūs, struktūruoti, standartizuoti, akredituoti kursai; taikomi savarankiško ir aktyvaus mokymosi metodai</a:t>
                      </a:r>
                      <a:endParaRPr sz="1300">
                        <a:latin typeface="Arial"/>
                        <a:ea typeface="Arial"/>
                        <a:cs typeface="Arial"/>
                        <a:sym typeface="Arial"/>
                      </a:endParaRPr>
                    </a:p>
                  </a:txBody>
                  <a:tcPr marT="0" marB="0" marR="68575" marL="68575"/>
                </a:tc>
              </a:tr>
              <a:tr h="1365600">
                <a:tc>
                  <a:txBody>
                    <a:bodyPr>
                      <a:noAutofit/>
                    </a:bodyPr>
                    <a:lstStyle/>
                    <a:p>
                      <a:pPr indent="0" lvl="0" marL="0" marR="0" rtl="0" algn="l">
                        <a:lnSpc>
                          <a:spcPct val="107000"/>
                        </a:lnSpc>
                        <a:spcBef>
                          <a:spcPts val="0"/>
                        </a:spcBef>
                        <a:spcAft>
                          <a:spcPts val="0"/>
                        </a:spcAft>
                        <a:buNone/>
                      </a:pPr>
                      <a:r>
                        <a:rPr lang="lt-LT" u="none" cap="none" strike="noStrike">
                          <a:latin typeface="Arial"/>
                          <a:ea typeface="Arial"/>
                          <a:cs typeface="Arial"/>
                          <a:sym typeface="Arial"/>
                        </a:rPr>
                        <a:t>R2 – pripažintas mokslininkas </a:t>
                      </a:r>
                      <a:endParaRPr>
                        <a:latin typeface="Arial"/>
                        <a:ea typeface="Arial"/>
                        <a:cs typeface="Arial"/>
                        <a:sym typeface="Arial"/>
                      </a:endParaRPr>
                    </a:p>
                  </a:txBody>
                  <a:tcPr marT="0" marB="0" marR="68575" marL="68575"/>
                </a:tc>
                <a:tc>
                  <a:txBody>
                    <a:bodyPr>
                      <a:noAutofit/>
                    </a:bodyPr>
                    <a:lstStyle/>
                    <a:p>
                      <a:pPr indent="0" lvl="0" marL="0" marR="0" rtl="0" algn="l">
                        <a:lnSpc>
                          <a:spcPct val="107000"/>
                        </a:lnSpc>
                        <a:spcBef>
                          <a:spcPts val="0"/>
                        </a:spcBef>
                        <a:spcAft>
                          <a:spcPts val="0"/>
                        </a:spcAft>
                        <a:buNone/>
                      </a:pPr>
                      <a:r>
                        <a:rPr lang="lt-LT" sz="1300" u="none" cap="none" strike="noStrike">
                          <a:latin typeface="Arial"/>
                          <a:ea typeface="Arial"/>
                          <a:cs typeface="Arial"/>
                          <a:sym typeface="Arial"/>
                        </a:rPr>
                        <a:t>R1 mokslininkams būdingos kompetencijos, taip pat atviroji prieiga prie tyrimo rezultatų, duomenų valdymas ir sklaida, gebėjimai, susiję su tyrimų poveikiu, inovacijomis, mokslinių tyrimų vertinimu (pradinis lygmuo)</a:t>
                      </a:r>
                      <a:endParaRPr sz="1300">
                        <a:latin typeface="Arial"/>
                        <a:ea typeface="Arial"/>
                        <a:cs typeface="Arial"/>
                        <a:sym typeface="Arial"/>
                      </a:endParaRPr>
                    </a:p>
                  </a:txBody>
                  <a:tcPr marT="0" marB="0" marR="68575" marL="68575"/>
                </a:tc>
                <a:tc>
                  <a:txBody>
                    <a:bodyPr>
                      <a:noAutofit/>
                    </a:bodyPr>
                    <a:lstStyle/>
                    <a:p>
                      <a:pPr indent="0" lvl="0" marL="0" marR="0" rtl="0" algn="l">
                        <a:lnSpc>
                          <a:spcPct val="107000"/>
                        </a:lnSpc>
                        <a:spcBef>
                          <a:spcPts val="0"/>
                        </a:spcBef>
                        <a:spcAft>
                          <a:spcPts val="0"/>
                        </a:spcAft>
                        <a:buClr>
                          <a:schemeClr val="dk1"/>
                        </a:buClr>
                        <a:buSzPts val="1500"/>
                        <a:buFont typeface="Arial"/>
                        <a:buNone/>
                      </a:pPr>
                      <a:r>
                        <a:rPr lang="lt-LT" sz="1300" u="none" cap="none" strike="noStrike">
                          <a:latin typeface="Arial"/>
                          <a:ea typeface="Arial"/>
                          <a:cs typeface="Arial"/>
                          <a:sym typeface="Arial"/>
                        </a:rPr>
                        <a:t>Struktūruoti, akredituoti profesinio vystymo kursai</a:t>
                      </a:r>
                      <a:endParaRPr sz="1300">
                        <a:latin typeface="Arial"/>
                        <a:ea typeface="Arial"/>
                        <a:cs typeface="Arial"/>
                        <a:sym typeface="Arial"/>
                      </a:endParaRPr>
                    </a:p>
                    <a:p>
                      <a:pPr indent="0" lvl="0" marL="0" marR="0" rtl="0" algn="l">
                        <a:lnSpc>
                          <a:spcPct val="107000"/>
                        </a:lnSpc>
                        <a:spcBef>
                          <a:spcPts val="600"/>
                        </a:spcBef>
                        <a:spcAft>
                          <a:spcPts val="0"/>
                        </a:spcAft>
                        <a:buClr>
                          <a:schemeClr val="dk1"/>
                        </a:buClr>
                        <a:buSzPts val="1500"/>
                        <a:buFont typeface="Arial"/>
                        <a:buNone/>
                      </a:pPr>
                      <a:r>
                        <a:rPr lang="lt-LT" sz="1300" u="none" cap="none" strike="noStrike">
                          <a:latin typeface="Arial"/>
                          <a:ea typeface="Arial"/>
                          <a:cs typeface="Arial"/>
                          <a:sym typeface="Arial"/>
                        </a:rPr>
                        <a:t>Mentorystė</a:t>
                      </a:r>
                      <a:endParaRPr sz="1300">
                        <a:latin typeface="Arial"/>
                        <a:ea typeface="Arial"/>
                        <a:cs typeface="Arial"/>
                        <a:sym typeface="Arial"/>
                      </a:endParaRPr>
                    </a:p>
                  </a:txBody>
                  <a:tcPr marT="0" marB="0" marR="68575" marL="68575"/>
                </a:tc>
              </a:tr>
              <a:tr h="1365600">
                <a:tc>
                  <a:txBody>
                    <a:bodyPr>
                      <a:noAutofit/>
                    </a:bodyPr>
                    <a:lstStyle/>
                    <a:p>
                      <a:pPr indent="0" lvl="0" marL="0" marR="0" rtl="0" algn="l">
                        <a:lnSpc>
                          <a:spcPct val="107000"/>
                        </a:lnSpc>
                        <a:spcBef>
                          <a:spcPts val="0"/>
                        </a:spcBef>
                        <a:spcAft>
                          <a:spcPts val="0"/>
                        </a:spcAft>
                        <a:buNone/>
                      </a:pPr>
                      <a:r>
                        <a:rPr lang="lt-LT" u="none" cap="none" strike="noStrike">
                          <a:latin typeface="Arial"/>
                          <a:ea typeface="Arial"/>
                          <a:cs typeface="Arial"/>
                          <a:sym typeface="Arial"/>
                        </a:rPr>
                        <a:t>R3 – žinomas mokslininkas </a:t>
                      </a:r>
                      <a:endParaRPr>
                        <a:latin typeface="Arial"/>
                        <a:ea typeface="Arial"/>
                        <a:cs typeface="Arial"/>
                        <a:sym typeface="Arial"/>
                      </a:endParaRPr>
                    </a:p>
                  </a:txBody>
                  <a:tcPr marT="0" marB="0" marR="68575" marL="68575"/>
                </a:tc>
                <a:tc>
                  <a:txBody>
                    <a:bodyPr>
                      <a:noAutofit/>
                    </a:bodyPr>
                    <a:lstStyle/>
                    <a:p>
                      <a:pPr indent="0" lvl="0" marL="0" marR="0" rtl="0" algn="l">
                        <a:lnSpc>
                          <a:spcPct val="107000"/>
                        </a:lnSpc>
                        <a:spcBef>
                          <a:spcPts val="0"/>
                        </a:spcBef>
                        <a:spcAft>
                          <a:spcPts val="0"/>
                        </a:spcAft>
                        <a:buNone/>
                      </a:pPr>
                      <a:r>
                        <a:rPr lang="lt-LT" sz="1300" u="none" cap="none" strike="noStrike">
                          <a:latin typeface="Arial"/>
                          <a:ea typeface="Arial"/>
                          <a:cs typeface="Arial"/>
                          <a:sym typeface="Arial"/>
                        </a:rPr>
                        <a:t>R2 mokslininkams būdingos kompetencijos, taip pat gebėjimai, susiję su poveikiu, inovacijomis, tyrimų vertinimu (vidutinis ir pažengusiojo lygmuo), finansavimo paraiškų rengimu, mokslinių tyrimų valdymu</a:t>
                      </a:r>
                      <a:endParaRPr sz="1300">
                        <a:latin typeface="Arial"/>
                        <a:ea typeface="Arial"/>
                        <a:cs typeface="Arial"/>
                        <a:sym typeface="Arial"/>
                      </a:endParaRPr>
                    </a:p>
                  </a:txBody>
                  <a:tcPr marT="0" marB="0" marR="68575" marL="68575"/>
                </a:tc>
                <a:tc>
                  <a:txBody>
                    <a:bodyPr>
                      <a:noAutofit/>
                    </a:bodyPr>
                    <a:lstStyle/>
                    <a:p>
                      <a:pPr indent="0" lvl="0" marL="0" marR="0" rtl="0" algn="l">
                        <a:lnSpc>
                          <a:spcPct val="107000"/>
                        </a:lnSpc>
                        <a:spcBef>
                          <a:spcPts val="0"/>
                        </a:spcBef>
                        <a:spcAft>
                          <a:spcPts val="0"/>
                        </a:spcAft>
                        <a:buClr>
                          <a:schemeClr val="dk1"/>
                        </a:buClr>
                        <a:buSzPts val="1500"/>
                        <a:buFont typeface="Arial"/>
                        <a:buNone/>
                      </a:pPr>
                      <a:r>
                        <a:rPr lang="lt-LT" sz="1300" u="none" cap="none" strike="noStrike">
                          <a:latin typeface="Arial"/>
                          <a:ea typeface="Arial"/>
                          <a:cs typeface="Arial"/>
                          <a:sym typeface="Arial"/>
                        </a:rPr>
                        <a:t>Struktūruoti, akredituoti profesinio vystymo kursai</a:t>
                      </a:r>
                      <a:endParaRPr sz="1300">
                        <a:latin typeface="Arial"/>
                        <a:ea typeface="Arial"/>
                        <a:cs typeface="Arial"/>
                        <a:sym typeface="Arial"/>
                      </a:endParaRPr>
                    </a:p>
                    <a:p>
                      <a:pPr indent="0" lvl="0" marL="0" marR="0" rtl="0" algn="l">
                        <a:lnSpc>
                          <a:spcPct val="107000"/>
                        </a:lnSpc>
                        <a:spcBef>
                          <a:spcPts val="600"/>
                        </a:spcBef>
                        <a:spcAft>
                          <a:spcPts val="0"/>
                        </a:spcAft>
                        <a:buClr>
                          <a:schemeClr val="dk1"/>
                        </a:buClr>
                        <a:buSzPts val="1500"/>
                        <a:buFont typeface="Arial"/>
                        <a:buNone/>
                      </a:pPr>
                      <a:r>
                        <a:rPr lang="lt-LT" sz="1300" u="none" cap="none" strike="noStrike">
                          <a:latin typeface="Arial"/>
                          <a:ea typeface="Arial"/>
                          <a:cs typeface="Arial"/>
                          <a:sym typeface="Arial"/>
                        </a:rPr>
                        <a:t>Mentorystė</a:t>
                      </a:r>
                      <a:endParaRPr sz="1300">
                        <a:latin typeface="Arial"/>
                        <a:ea typeface="Arial"/>
                        <a:cs typeface="Arial"/>
                        <a:sym typeface="Arial"/>
                      </a:endParaRPr>
                    </a:p>
                  </a:txBody>
                  <a:tcPr marT="0" marB="0" marR="68575" marL="68575"/>
                </a:tc>
              </a:tr>
              <a:tr h="1953750">
                <a:tc>
                  <a:txBody>
                    <a:bodyPr>
                      <a:noAutofit/>
                    </a:bodyPr>
                    <a:lstStyle/>
                    <a:p>
                      <a:pPr indent="0" lvl="0" marL="0" marR="0" rtl="0" algn="l">
                        <a:lnSpc>
                          <a:spcPct val="107000"/>
                        </a:lnSpc>
                        <a:spcBef>
                          <a:spcPts val="0"/>
                        </a:spcBef>
                        <a:spcAft>
                          <a:spcPts val="0"/>
                        </a:spcAft>
                        <a:buNone/>
                      </a:pPr>
                      <a:r>
                        <a:rPr lang="lt-LT" u="none" cap="none" strike="noStrike">
                          <a:latin typeface="Arial"/>
                          <a:ea typeface="Arial"/>
                          <a:cs typeface="Arial"/>
                          <a:sym typeface="Arial"/>
                        </a:rPr>
                        <a:t>R4 – vadovaujantysis mokslininkas </a:t>
                      </a:r>
                      <a:endParaRPr>
                        <a:latin typeface="Arial"/>
                        <a:ea typeface="Arial"/>
                        <a:cs typeface="Arial"/>
                        <a:sym typeface="Arial"/>
                      </a:endParaRPr>
                    </a:p>
                  </a:txBody>
                  <a:tcPr marT="0" marB="0" marR="68575" marL="68575"/>
                </a:tc>
                <a:tc>
                  <a:txBody>
                    <a:bodyPr>
                      <a:noAutofit/>
                    </a:bodyPr>
                    <a:lstStyle/>
                    <a:p>
                      <a:pPr indent="0" lvl="0" marL="0" marR="0" rtl="0" algn="l">
                        <a:lnSpc>
                          <a:spcPct val="107000"/>
                        </a:lnSpc>
                        <a:spcBef>
                          <a:spcPts val="0"/>
                        </a:spcBef>
                        <a:spcAft>
                          <a:spcPts val="0"/>
                        </a:spcAft>
                        <a:buNone/>
                      </a:pPr>
                      <a:r>
                        <a:rPr lang="lt-LT" sz="1300" u="none" cap="none" strike="noStrike">
                          <a:latin typeface="Arial"/>
                          <a:ea typeface="Arial"/>
                          <a:cs typeface="Arial"/>
                          <a:sym typeface="Arial"/>
                        </a:rPr>
                        <a:t>R3 mokslininkams būdingos kompetencijos, taip pat poveikio stebėsena ir ataskaitų rengimas, inovacijos, tyrimų vertinimas, finansavimo paraiškų rengimas, mokslinių tyrimų ataskaitų rengimas, komunikavimas ir bendradarbiavimas su mokslo politikos  formuotojais, žiniasklaida, atvirojo mokslo lyderystė</a:t>
                      </a:r>
                      <a:endParaRPr sz="1300">
                        <a:latin typeface="Arial"/>
                        <a:ea typeface="Arial"/>
                        <a:cs typeface="Arial"/>
                        <a:sym typeface="Arial"/>
                      </a:endParaRPr>
                    </a:p>
                  </a:txBody>
                  <a:tcPr marT="0" marB="0" marR="68575" marL="68575"/>
                </a:tc>
                <a:tc>
                  <a:txBody>
                    <a:bodyPr>
                      <a:noAutofit/>
                    </a:bodyPr>
                    <a:lstStyle/>
                    <a:p>
                      <a:pPr indent="0" lvl="0" marL="0" marR="0" rtl="0" algn="l">
                        <a:lnSpc>
                          <a:spcPct val="107000"/>
                        </a:lnSpc>
                        <a:spcBef>
                          <a:spcPts val="0"/>
                        </a:spcBef>
                        <a:spcAft>
                          <a:spcPts val="0"/>
                        </a:spcAft>
                        <a:buClr>
                          <a:schemeClr val="dk1"/>
                        </a:buClr>
                        <a:buSzPts val="1500"/>
                        <a:buFont typeface="Arial"/>
                        <a:buNone/>
                      </a:pPr>
                      <a:r>
                        <a:rPr lang="lt-LT" sz="1300" u="none" cap="none" strike="noStrike">
                          <a:latin typeface="Arial"/>
                          <a:ea typeface="Arial"/>
                          <a:cs typeface="Arial"/>
                          <a:sym typeface="Arial"/>
                        </a:rPr>
                        <a:t>Mokymai, integruoti į institucijos vadybos kursus aukščiausio lygio vadovams</a:t>
                      </a:r>
                      <a:endParaRPr sz="1300">
                        <a:latin typeface="Arial"/>
                        <a:ea typeface="Arial"/>
                        <a:cs typeface="Arial"/>
                        <a:sym typeface="Arial"/>
                      </a:endParaRPr>
                    </a:p>
                    <a:p>
                      <a:pPr indent="0" lvl="0" marL="0" marR="0" rtl="0" algn="l">
                        <a:lnSpc>
                          <a:spcPct val="107000"/>
                        </a:lnSpc>
                        <a:spcBef>
                          <a:spcPts val="600"/>
                        </a:spcBef>
                        <a:spcAft>
                          <a:spcPts val="0"/>
                        </a:spcAft>
                        <a:buClr>
                          <a:schemeClr val="dk1"/>
                        </a:buClr>
                        <a:buSzPts val="1500"/>
                        <a:buFont typeface="Arial"/>
                        <a:buNone/>
                      </a:pPr>
                      <a:r>
                        <a:rPr lang="lt-LT" sz="1300" u="none" cap="none" strike="noStrike">
                          <a:latin typeface="Arial"/>
                          <a:ea typeface="Arial"/>
                          <a:cs typeface="Arial"/>
                          <a:sym typeface="Arial"/>
                        </a:rPr>
                        <a:t>Išoriniai prestižiniai lyderystės kursai</a:t>
                      </a:r>
                      <a:endParaRPr sz="1300">
                        <a:latin typeface="Arial"/>
                        <a:ea typeface="Arial"/>
                        <a:cs typeface="Arial"/>
                        <a:sym typeface="Arial"/>
                      </a:endParaRPr>
                    </a:p>
                    <a:p>
                      <a:pPr indent="0" lvl="0" marL="0" marR="0" rtl="0" algn="l">
                        <a:lnSpc>
                          <a:spcPct val="107000"/>
                        </a:lnSpc>
                        <a:spcBef>
                          <a:spcPts val="600"/>
                        </a:spcBef>
                        <a:spcAft>
                          <a:spcPts val="0"/>
                        </a:spcAft>
                        <a:buClr>
                          <a:schemeClr val="dk1"/>
                        </a:buClr>
                        <a:buSzPts val="1500"/>
                        <a:buFont typeface="Arial"/>
                        <a:buNone/>
                      </a:pPr>
                      <a:r>
                        <a:rPr lang="lt-LT" sz="1300" u="none" cap="none" strike="noStrike">
                          <a:latin typeface="Arial"/>
                          <a:ea typeface="Arial"/>
                          <a:cs typeface="Arial"/>
                          <a:sym typeface="Arial"/>
                        </a:rPr>
                        <a:t>Atvirojo mokslo lyderystės akreditavimas ir atvirąją prieigą patvirtinantys įrodymai</a:t>
                      </a:r>
                      <a:endParaRPr sz="1300">
                        <a:latin typeface="Arial"/>
                        <a:ea typeface="Arial"/>
                        <a:cs typeface="Arial"/>
                        <a:sym typeface="Arial"/>
                      </a:endParaRPr>
                    </a:p>
                  </a:txBody>
                  <a:tcPr marT="0" marB="0" marR="68575" marL="68575"/>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246" name="Shape 246"/>
        <p:cNvGrpSpPr/>
        <p:nvPr/>
      </p:nvGrpSpPr>
      <p:grpSpPr>
        <a:xfrm>
          <a:off x="0" y="0"/>
          <a:ext cx="0" cy="0"/>
          <a:chOff x="0" y="0"/>
          <a:chExt cx="0" cy="0"/>
        </a:xfrm>
      </p:grpSpPr>
      <p:sp>
        <p:nvSpPr>
          <p:cNvPr id="247" name="Google Shape;247;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Atvirosios prieigos reikalavimai projektuose </a:t>
            </a:r>
            <a:r>
              <a:rPr i="1" lang="lt-LT" sz="3400"/>
              <a:t>Horizontas 2020</a:t>
            </a:r>
            <a:endParaRPr sz="3400"/>
          </a:p>
        </p:txBody>
      </p:sp>
      <p:pic>
        <p:nvPicPr>
          <p:cNvPr id="248" name="Google Shape;248;p27"/>
          <p:cNvPicPr preferRelativeResize="0"/>
          <p:nvPr/>
        </p:nvPicPr>
        <p:blipFill rotWithShape="1">
          <a:blip r:embed="rId4">
            <a:alphaModFix/>
          </a:blip>
          <a:srcRect b="0" l="0" r="0" t="0"/>
          <a:stretch/>
        </p:blipFill>
        <p:spPr>
          <a:xfrm>
            <a:off x="107500" y="2348875"/>
            <a:ext cx="8857001" cy="28122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252" name="Shape 252"/>
        <p:cNvGrpSpPr/>
        <p:nvPr/>
      </p:nvGrpSpPr>
      <p:grpSpPr>
        <a:xfrm>
          <a:off x="0" y="0"/>
          <a:ext cx="0" cy="0"/>
          <a:chOff x="0" y="0"/>
          <a:chExt cx="0" cy="0"/>
        </a:xfrm>
      </p:grpSpPr>
      <p:sp>
        <p:nvSpPr>
          <p:cNvPr id="253" name="Google Shape;253;p28"/>
          <p:cNvSpPr txBox="1"/>
          <p:nvPr>
            <p:ph type="title"/>
          </p:nvPr>
        </p:nvSpPr>
        <p:spPr>
          <a:xfrm>
            <a:off x="457200" y="274638"/>
            <a:ext cx="8229600" cy="70609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Atvirieji mokslo duomenys</a:t>
            </a:r>
            <a:endParaRPr sz="3400"/>
          </a:p>
        </p:txBody>
      </p:sp>
      <p:pic>
        <p:nvPicPr>
          <p:cNvPr id="254" name="Google Shape;254;p28"/>
          <p:cNvPicPr preferRelativeResize="0"/>
          <p:nvPr/>
        </p:nvPicPr>
        <p:blipFill rotWithShape="1">
          <a:blip r:embed="rId4">
            <a:alphaModFix/>
          </a:blip>
          <a:srcRect b="20268" l="40394" r="25976" t="32132"/>
          <a:stretch/>
        </p:blipFill>
        <p:spPr>
          <a:xfrm>
            <a:off x="1089963" y="1015813"/>
            <a:ext cx="6964074" cy="554461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8" name="Shape 258"/>
        <p:cNvGrpSpPr/>
        <p:nvPr/>
      </p:nvGrpSpPr>
      <p:grpSpPr>
        <a:xfrm>
          <a:off x="0" y="0"/>
          <a:ext cx="0" cy="0"/>
          <a:chOff x="0" y="0"/>
          <a:chExt cx="0" cy="0"/>
        </a:xfrm>
      </p:grpSpPr>
      <p:sp>
        <p:nvSpPr>
          <p:cNvPr id="259" name="Google Shape;259;p29"/>
          <p:cNvSpPr txBox="1"/>
          <p:nvPr>
            <p:ph type="title"/>
          </p:nvPr>
        </p:nvSpPr>
        <p:spPr>
          <a:xfrm>
            <a:off x="467544" y="0"/>
            <a:ext cx="8229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Atvirąją prieigą reglamentuojantys Lietuvos dokumentai</a:t>
            </a:r>
            <a:endParaRPr sz="3400"/>
          </a:p>
        </p:txBody>
      </p:sp>
      <p:sp>
        <p:nvSpPr>
          <p:cNvPr id="260" name="Google Shape;260;p29"/>
          <p:cNvSpPr txBox="1"/>
          <p:nvPr>
            <p:ph idx="1" type="body"/>
          </p:nvPr>
        </p:nvSpPr>
        <p:spPr>
          <a:xfrm>
            <a:off x="467544" y="1412776"/>
            <a:ext cx="7560900" cy="4997100"/>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rgbClr val="282F74"/>
              </a:buClr>
              <a:buSzPts val="2000"/>
              <a:buNone/>
            </a:pPr>
            <a:r>
              <a:rPr b="1" lang="lt-LT" sz="1800"/>
              <a:t>Žaliasis atvirosios prieigos modelis:</a:t>
            </a:r>
            <a:endParaRPr sz="1800"/>
          </a:p>
          <a:p>
            <a:pPr indent="-330200" lvl="0" marL="342900" rtl="0" algn="l">
              <a:lnSpc>
                <a:spcPct val="80000"/>
              </a:lnSpc>
              <a:spcBef>
                <a:spcPts val="400"/>
              </a:spcBef>
              <a:spcAft>
                <a:spcPts val="0"/>
              </a:spcAft>
              <a:buClr>
                <a:srgbClr val="282F74"/>
              </a:buClr>
              <a:buSzPts val="1800"/>
              <a:buChar char="•"/>
            </a:pPr>
            <a:r>
              <a:rPr lang="lt-LT" sz="1800"/>
              <a:t>skaitmeninės publikacijų kopijos turi būti pateiktos talpyklai iš karto  priėmus publikuoti; </a:t>
            </a:r>
            <a:endParaRPr sz="1800"/>
          </a:p>
          <a:p>
            <a:pPr indent="-330200" lvl="0" marL="342900" rtl="0" algn="l">
              <a:lnSpc>
                <a:spcPct val="80000"/>
              </a:lnSpc>
              <a:spcBef>
                <a:spcPts val="400"/>
              </a:spcBef>
              <a:spcAft>
                <a:spcPts val="0"/>
              </a:spcAft>
              <a:buClr>
                <a:srgbClr val="282F74"/>
              </a:buClr>
              <a:buSzPts val="1800"/>
              <a:buChar char="•"/>
            </a:pPr>
            <a:r>
              <a:rPr lang="lt-LT" sz="1800"/>
              <a:t>gali būti taikomas 6 mėnesių embargo laikotarpis biomedicinos, fizinių, technologijos ir žemės ūkio mokslų sričių mokslo publikacijoms; </a:t>
            </a:r>
            <a:endParaRPr sz="1800"/>
          </a:p>
          <a:p>
            <a:pPr indent="-330200" lvl="0" marL="342900" rtl="0" algn="l">
              <a:lnSpc>
                <a:spcPct val="80000"/>
              </a:lnSpc>
              <a:spcBef>
                <a:spcPts val="400"/>
              </a:spcBef>
              <a:spcAft>
                <a:spcPts val="0"/>
              </a:spcAft>
              <a:buClr>
                <a:srgbClr val="282F74"/>
              </a:buClr>
              <a:buSzPts val="1800"/>
              <a:buChar char="•"/>
            </a:pPr>
            <a:r>
              <a:rPr lang="lt-LT" sz="1800"/>
              <a:t>gali būti taikomas 12 mėnesių embargo laikotarpis humanitarinių ir socialinių mokslų sričių mokslo publikacijoms. </a:t>
            </a:r>
            <a:endParaRPr sz="1800"/>
          </a:p>
          <a:p>
            <a:pPr indent="-342900" lvl="0" marL="342900" rtl="0" algn="l">
              <a:lnSpc>
                <a:spcPct val="80000"/>
              </a:lnSpc>
              <a:spcBef>
                <a:spcPts val="400"/>
              </a:spcBef>
              <a:spcAft>
                <a:spcPts val="0"/>
              </a:spcAft>
              <a:buClr>
                <a:srgbClr val="282F74"/>
              </a:buClr>
              <a:buSzPts val="2000"/>
              <a:buNone/>
            </a:pPr>
            <a:r>
              <a:rPr b="1" lang="lt-LT" sz="1800"/>
              <a:t>Auksinis atvirosios prieigos modelis:</a:t>
            </a:r>
            <a:endParaRPr sz="1800"/>
          </a:p>
          <a:p>
            <a:pPr indent="-330200" lvl="0" marL="342900" rtl="0" algn="l">
              <a:lnSpc>
                <a:spcPct val="80000"/>
              </a:lnSpc>
              <a:spcBef>
                <a:spcPts val="400"/>
              </a:spcBef>
              <a:spcAft>
                <a:spcPts val="0"/>
              </a:spcAft>
              <a:buClr>
                <a:srgbClr val="282F74"/>
              </a:buClr>
              <a:buSzPts val="1800"/>
              <a:buChar char="•"/>
            </a:pPr>
            <a:r>
              <a:rPr lang="lt-LT" sz="1800"/>
              <a:t>turi būti publikuoti atvirosios prieigos žurnaluose; </a:t>
            </a:r>
            <a:endParaRPr sz="1800"/>
          </a:p>
          <a:p>
            <a:pPr indent="-330200" lvl="0" marL="342900" rtl="0" algn="l">
              <a:lnSpc>
                <a:spcPct val="80000"/>
              </a:lnSpc>
              <a:spcBef>
                <a:spcPts val="400"/>
              </a:spcBef>
              <a:spcAft>
                <a:spcPts val="0"/>
              </a:spcAft>
              <a:buClr>
                <a:srgbClr val="282F74"/>
              </a:buClr>
              <a:buSzPts val="1800"/>
              <a:buChar char="•"/>
            </a:pPr>
            <a:r>
              <a:rPr lang="lt-LT" sz="1800"/>
              <a:t>straipsnio parengimo mokesčiai APC ir BPC (angl. </a:t>
            </a:r>
            <a:r>
              <a:rPr i="1" lang="lt-LT" sz="1800"/>
              <a:t>article / book processing charge</a:t>
            </a:r>
            <a:r>
              <a:rPr lang="lt-LT" sz="1800"/>
              <a:t>) gali būti mokami Tarybos finansuojamų projektų lėšomis ir numatomi projekto išlaidų sąmatoje; </a:t>
            </a:r>
            <a:endParaRPr sz="1800"/>
          </a:p>
          <a:p>
            <a:pPr indent="-330200" lvl="0" marL="342900" rtl="0" algn="l">
              <a:lnSpc>
                <a:spcPct val="80000"/>
              </a:lnSpc>
              <a:spcBef>
                <a:spcPts val="400"/>
              </a:spcBef>
              <a:spcAft>
                <a:spcPts val="0"/>
              </a:spcAft>
              <a:buClr>
                <a:srgbClr val="282F74"/>
              </a:buClr>
              <a:buSzPts val="1800"/>
              <a:buChar char="•"/>
            </a:pPr>
            <a:r>
              <a:rPr lang="lt-LT" sz="1800"/>
              <a:t>jei sumokėti APC ar BPC mokesčiai, turi būti naudojama Kūrybinių bendrijų licencija CC-BY. </a:t>
            </a:r>
            <a:endParaRPr sz="1800"/>
          </a:p>
          <a:p>
            <a:pPr indent="-342900" lvl="0" marL="342900" rtl="0" algn="l">
              <a:lnSpc>
                <a:spcPct val="80000"/>
              </a:lnSpc>
              <a:spcBef>
                <a:spcPts val="275"/>
              </a:spcBef>
              <a:spcAft>
                <a:spcPts val="0"/>
              </a:spcAft>
              <a:buClr>
                <a:srgbClr val="282F74"/>
              </a:buClr>
              <a:buSzPts val="1375"/>
              <a:buNone/>
            </a:pPr>
            <a:r>
              <a:rPr lang="lt-LT" sz="1100"/>
              <a:t>Lietuvos mokslo tarybos 2016 m. vasario 29 d. nutarimu Nr. VIII-2 patvirtintos „Atvirosios prieigos prie mokslo publikacijų ir duomenų gairės“. </a:t>
            </a:r>
            <a:endParaRPr sz="1100"/>
          </a:p>
          <a:p>
            <a:pPr indent="-342900" lvl="0" marL="342900" rtl="0" algn="l">
              <a:lnSpc>
                <a:spcPct val="80000"/>
              </a:lnSpc>
              <a:spcBef>
                <a:spcPts val="400"/>
              </a:spcBef>
              <a:spcAft>
                <a:spcPts val="0"/>
              </a:spcAft>
              <a:buClr>
                <a:srgbClr val="282F74"/>
              </a:buClr>
              <a:buSzPts val="2000"/>
              <a:buNone/>
            </a:pPr>
            <a:r>
              <a:t/>
            </a:r>
            <a:endParaRPr sz="2000"/>
          </a:p>
          <a:p>
            <a:pPr indent="-215900" lvl="0" marL="342900" rtl="0" algn="l">
              <a:lnSpc>
                <a:spcPct val="80000"/>
              </a:lnSpc>
              <a:spcBef>
                <a:spcPts val="400"/>
              </a:spcBef>
              <a:spcAft>
                <a:spcPts val="0"/>
              </a:spcAft>
              <a:buClr>
                <a:srgbClr val="282F74"/>
              </a:buClr>
              <a:buSzPts val="2000"/>
              <a:buNone/>
            </a:pPr>
            <a:r>
              <a:t/>
            </a:r>
            <a:endParaRPr sz="20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4" name="Shape 264"/>
        <p:cNvGrpSpPr/>
        <p:nvPr/>
      </p:nvGrpSpPr>
      <p:grpSpPr>
        <a:xfrm>
          <a:off x="0" y="0"/>
          <a:ext cx="0" cy="0"/>
          <a:chOff x="0" y="0"/>
          <a:chExt cx="0" cy="0"/>
        </a:xfrm>
      </p:grpSpPr>
      <p:sp>
        <p:nvSpPr>
          <p:cNvPr id="265" name="Google Shape;265;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Sužinokite daugiau</a:t>
            </a:r>
            <a:endParaRPr sz="3400"/>
          </a:p>
        </p:txBody>
      </p:sp>
      <p:sp>
        <p:nvSpPr>
          <p:cNvPr id="266" name="Google Shape;266;p3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282F74"/>
              </a:buClr>
              <a:buSzPts val="3200"/>
              <a:buChar char="•"/>
            </a:pPr>
            <a:r>
              <a:rPr lang="lt-LT" u="sng">
                <a:solidFill>
                  <a:schemeClr val="hlink"/>
                </a:solidFill>
                <a:hlinkClick r:id="rId3"/>
              </a:rPr>
              <a:t>Tekstas</a:t>
            </a:r>
            <a:endParaRPr/>
          </a:p>
          <a:p>
            <a:pPr indent="-342900" lvl="0" marL="342900" rtl="0" algn="l">
              <a:spcBef>
                <a:spcPts val="640"/>
              </a:spcBef>
              <a:spcAft>
                <a:spcPts val="0"/>
              </a:spcAft>
              <a:buClr>
                <a:srgbClr val="282F74"/>
              </a:buClr>
              <a:buSzPts val="3200"/>
              <a:buChar char="•"/>
            </a:pPr>
            <a:r>
              <a:rPr lang="lt-LT" u="sng">
                <a:solidFill>
                  <a:schemeClr val="hlink"/>
                </a:solidFill>
                <a:hlinkClick r:id="rId4"/>
              </a:rPr>
              <a:t>Nuorodos</a:t>
            </a:r>
            <a:endParaRPr/>
          </a:p>
          <a:p>
            <a:pPr indent="-342900" lvl="0" marL="342900" rtl="0" algn="l">
              <a:spcBef>
                <a:spcPts val="640"/>
              </a:spcBef>
              <a:spcAft>
                <a:spcPts val="0"/>
              </a:spcAft>
              <a:buClr>
                <a:srgbClr val="282F74"/>
              </a:buClr>
              <a:buSzPts val="3200"/>
              <a:buChar char="•"/>
            </a:pPr>
            <a:r>
              <a:rPr lang="lt-LT" u="sng">
                <a:solidFill>
                  <a:schemeClr val="hlink"/>
                </a:solidFill>
                <a:hlinkClick r:id="rId5"/>
              </a:rPr>
              <a:t>Naudota ir rekomenduojama literatūra</a:t>
            </a:r>
            <a:endParaRPr/>
          </a:p>
          <a:p>
            <a:pPr indent="-342900" lvl="0" marL="342900" rtl="0" algn="l">
              <a:spcBef>
                <a:spcPts val="640"/>
              </a:spcBef>
              <a:spcAft>
                <a:spcPts val="0"/>
              </a:spcAft>
              <a:buClr>
                <a:srgbClr val="282F74"/>
              </a:buClr>
              <a:buSzPts val="3200"/>
              <a:buChar char="•"/>
            </a:pPr>
            <a:r>
              <a:rPr lang="lt-LT" u="sng">
                <a:solidFill>
                  <a:schemeClr val="hlink"/>
                </a:solidFill>
                <a:hlinkClick r:id="rId6"/>
              </a:rPr>
              <a:t>Vaizdo paskaita ir klipai</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0" name="Shape 270"/>
        <p:cNvGrpSpPr/>
        <p:nvPr/>
      </p:nvGrpSpPr>
      <p:grpSpPr>
        <a:xfrm>
          <a:off x="0" y="0"/>
          <a:ext cx="0" cy="0"/>
          <a:chOff x="0" y="0"/>
          <a:chExt cx="0" cy="0"/>
        </a:xfrm>
      </p:grpSpPr>
      <p:sp>
        <p:nvSpPr>
          <p:cNvPr id="271" name="Google Shape;271;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Pasitikrinkite žinias</a:t>
            </a:r>
            <a:endParaRPr sz="3400"/>
          </a:p>
        </p:txBody>
      </p:sp>
      <p:sp>
        <p:nvSpPr>
          <p:cNvPr id="272" name="Google Shape;272;p3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282F74"/>
              </a:buClr>
              <a:buSzPts val="3200"/>
              <a:buChar char="•"/>
            </a:pPr>
            <a:r>
              <a:rPr lang="lt-LT" u="sng">
                <a:solidFill>
                  <a:schemeClr val="hlink"/>
                </a:solidFill>
                <a:hlinkClick r:id="rId3"/>
              </a:rPr>
              <a:t>Praktinės užduotys</a:t>
            </a:r>
            <a:endParaRPr/>
          </a:p>
          <a:p>
            <a:pPr indent="-342900" lvl="0" marL="342900" rtl="0" algn="l">
              <a:spcBef>
                <a:spcPts val="640"/>
              </a:spcBef>
              <a:spcAft>
                <a:spcPts val="0"/>
              </a:spcAft>
              <a:buClr>
                <a:srgbClr val="282F74"/>
              </a:buClr>
              <a:buSzPts val="3200"/>
              <a:buChar char="•"/>
            </a:pPr>
            <a:r>
              <a:rPr lang="lt-LT" u="sng">
                <a:solidFill>
                  <a:schemeClr val="hlink"/>
                </a:solidFill>
                <a:hlinkClick r:id="rId4"/>
              </a:rPr>
              <a:t>Savikontrolės testas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Įvadas</a:t>
            </a:r>
            <a:endParaRPr sz="3400"/>
          </a:p>
        </p:txBody>
      </p:sp>
      <p:sp>
        <p:nvSpPr>
          <p:cNvPr id="97" name="Google Shape;97;p14"/>
          <p:cNvSpPr txBox="1"/>
          <p:nvPr>
            <p:ph idx="1" type="body"/>
          </p:nvPr>
        </p:nvSpPr>
        <p:spPr>
          <a:xfrm>
            <a:off x="457200" y="1600200"/>
            <a:ext cx="7355160" cy="452596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282F74"/>
              </a:buClr>
              <a:buSzPts val="3200"/>
              <a:buNone/>
            </a:pPr>
            <a:r>
              <a:rPr lang="lt-LT" sz="3000"/>
              <a:t>Modulio tikslas – supažindinti su atvirojo mokslo samprata ir poveikiu mokslinės komunikacijos procesams, suteikti žinių apie atvirosios prieigos modelius ir mokslo duomenų valdymo principus bei finansuojančių institucijų reikalavimus ir rekomendacijas dėl prieigos prie mokslo rezultatų.</a:t>
            </a:r>
            <a:endParaRPr sz="3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Google Shape;102;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Žinios ir gebėjimai</a:t>
            </a:r>
            <a:endParaRPr sz="3400"/>
          </a:p>
        </p:txBody>
      </p:sp>
      <p:sp>
        <p:nvSpPr>
          <p:cNvPr id="103" name="Google Shape;103;p15"/>
          <p:cNvSpPr txBox="1"/>
          <p:nvPr>
            <p:ph idx="1" type="body"/>
          </p:nvPr>
        </p:nvSpPr>
        <p:spPr>
          <a:xfrm>
            <a:off x="467544" y="1412776"/>
            <a:ext cx="7571184" cy="4525963"/>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rgbClr val="282F74"/>
              </a:buClr>
              <a:buSzPts val="2240"/>
              <a:buNone/>
            </a:pPr>
            <a:r>
              <a:rPr lang="lt-LT" sz="2000"/>
              <a:t>Susipažinę su šiuo moduliu:</a:t>
            </a:r>
            <a:endParaRPr sz="2000"/>
          </a:p>
          <a:p>
            <a:pPr indent="-327660" lvl="0" marL="342900" rtl="0" algn="l">
              <a:lnSpc>
                <a:spcPct val="80000"/>
              </a:lnSpc>
              <a:spcBef>
                <a:spcPts val="448"/>
              </a:spcBef>
              <a:spcAft>
                <a:spcPts val="0"/>
              </a:spcAft>
              <a:buClr>
                <a:srgbClr val="282F74"/>
              </a:buClr>
              <a:buSzPts val="2000"/>
              <a:buChar char="•"/>
            </a:pPr>
            <a:r>
              <a:rPr lang="lt-LT" sz="2000"/>
              <a:t>suvoksite, kas yra atvirasis mokslas;</a:t>
            </a:r>
            <a:endParaRPr sz="2000"/>
          </a:p>
          <a:p>
            <a:pPr indent="-327660" lvl="0" marL="342900" rtl="0" algn="l">
              <a:lnSpc>
                <a:spcPct val="80000"/>
              </a:lnSpc>
              <a:spcBef>
                <a:spcPts val="448"/>
              </a:spcBef>
              <a:spcAft>
                <a:spcPts val="0"/>
              </a:spcAft>
              <a:buClr>
                <a:srgbClr val="282F74"/>
              </a:buClr>
              <a:buSzPts val="2000"/>
              <a:buChar char="•"/>
            </a:pPr>
            <a:r>
              <a:rPr lang="lt-LT" sz="2000"/>
              <a:t>suprasite, kodėl atvirasis mokslas naudingas mokslininkams ir visuomenei;</a:t>
            </a:r>
            <a:endParaRPr sz="2000"/>
          </a:p>
          <a:p>
            <a:pPr indent="-327660" lvl="0" marL="342900" rtl="0" algn="l">
              <a:lnSpc>
                <a:spcPct val="80000"/>
              </a:lnSpc>
              <a:spcBef>
                <a:spcPts val="448"/>
              </a:spcBef>
              <a:spcAft>
                <a:spcPts val="0"/>
              </a:spcAft>
              <a:buClr>
                <a:srgbClr val="282F74"/>
              </a:buClr>
              <a:buSzPts val="2000"/>
              <a:buChar char="•"/>
            </a:pPr>
            <a:r>
              <a:rPr lang="lt-LT" sz="2000"/>
              <a:t>žinosite pagrindinius atvirosios prieigos modelius;</a:t>
            </a:r>
            <a:endParaRPr sz="2000"/>
          </a:p>
          <a:p>
            <a:pPr indent="-327660" lvl="0" marL="342900" rtl="0" algn="l">
              <a:lnSpc>
                <a:spcPct val="80000"/>
              </a:lnSpc>
              <a:spcBef>
                <a:spcPts val="448"/>
              </a:spcBef>
              <a:spcAft>
                <a:spcPts val="0"/>
              </a:spcAft>
              <a:buClr>
                <a:srgbClr val="282F74"/>
              </a:buClr>
              <a:buSzPts val="2000"/>
              <a:buChar char="•"/>
            </a:pPr>
            <a:r>
              <a:rPr lang="lt-LT" sz="2000"/>
              <a:t>suprasite, kodėl svarbu dalytis tyrimų duomenimis;</a:t>
            </a:r>
            <a:endParaRPr sz="2000"/>
          </a:p>
          <a:p>
            <a:pPr indent="-327660" lvl="0" marL="342900" rtl="0" algn="l">
              <a:lnSpc>
                <a:spcPct val="80000"/>
              </a:lnSpc>
              <a:spcBef>
                <a:spcPts val="448"/>
              </a:spcBef>
              <a:spcAft>
                <a:spcPts val="0"/>
              </a:spcAft>
              <a:buClr>
                <a:srgbClr val="282F74"/>
              </a:buClr>
              <a:buSzPts val="2000"/>
              <a:buChar char="•"/>
            </a:pPr>
            <a:r>
              <a:rPr lang="lt-LT" sz="2000"/>
              <a:t>žinosite mokslo duomenims taikomus FAIR (angl. </a:t>
            </a:r>
            <a:r>
              <a:rPr i="1" lang="lt-LT" sz="2000"/>
              <a:t>Findable-Accessible-Interoperable-Re-usable</a:t>
            </a:r>
            <a:r>
              <a:rPr lang="lt-LT" sz="2000"/>
              <a:t>) principus;</a:t>
            </a:r>
            <a:endParaRPr sz="2000"/>
          </a:p>
          <a:p>
            <a:pPr indent="-327660" lvl="0" marL="342900" rtl="0" algn="l">
              <a:lnSpc>
                <a:spcPct val="80000"/>
              </a:lnSpc>
              <a:spcBef>
                <a:spcPts val="448"/>
              </a:spcBef>
              <a:spcAft>
                <a:spcPts val="0"/>
              </a:spcAft>
              <a:buClr>
                <a:srgbClr val="282F74"/>
              </a:buClr>
              <a:buSzPts val="2000"/>
              <a:buChar char="•"/>
            </a:pPr>
            <a:r>
              <a:rPr lang="lt-LT" sz="2000"/>
              <a:t>mokėsite parengti mokslo duomenų valdymo planą;</a:t>
            </a:r>
            <a:endParaRPr sz="2000"/>
          </a:p>
          <a:p>
            <a:pPr indent="-327660" lvl="0" marL="342900" rtl="0" algn="l">
              <a:lnSpc>
                <a:spcPct val="80000"/>
              </a:lnSpc>
              <a:spcBef>
                <a:spcPts val="448"/>
              </a:spcBef>
              <a:spcAft>
                <a:spcPts val="0"/>
              </a:spcAft>
              <a:buClr>
                <a:srgbClr val="282F74"/>
              </a:buClr>
              <a:buSzPts val="2000"/>
              <a:buChar char="•"/>
            </a:pPr>
            <a:r>
              <a:rPr lang="lt-LT" sz="2000"/>
              <a:t>gebėsite tvarkyti mokslo duomenis ir rasti tinkamą talpyklą jiems saugoti;</a:t>
            </a:r>
            <a:endParaRPr sz="2000"/>
          </a:p>
          <a:p>
            <a:pPr indent="-327660" lvl="0" marL="342900" rtl="0" algn="l">
              <a:lnSpc>
                <a:spcPct val="80000"/>
              </a:lnSpc>
              <a:spcBef>
                <a:spcPts val="448"/>
              </a:spcBef>
              <a:spcAft>
                <a:spcPts val="0"/>
              </a:spcAft>
              <a:buClr>
                <a:srgbClr val="282F74"/>
              </a:buClr>
              <a:buSzPts val="2000"/>
              <a:buChar char="•"/>
            </a:pPr>
            <a:r>
              <a:rPr lang="lt-LT" sz="2000"/>
              <a:t>žinosite, kaip padidinti mokslo duomenų poveikį mokslo ir visuomenės vystymuisi.</a:t>
            </a:r>
            <a:endParaRPr sz="2000"/>
          </a:p>
          <a:p>
            <a:pPr indent="-200660" lvl="0" marL="342900" rtl="0" algn="l">
              <a:lnSpc>
                <a:spcPct val="80000"/>
              </a:lnSpc>
              <a:spcBef>
                <a:spcPts val="448"/>
              </a:spcBef>
              <a:spcAft>
                <a:spcPts val="0"/>
              </a:spcAft>
              <a:buClr>
                <a:srgbClr val="282F74"/>
              </a:buClr>
              <a:buSzPts val="2240"/>
              <a:buNone/>
            </a:pPr>
            <a:r>
              <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08" name="Shape 108"/>
        <p:cNvGrpSpPr/>
        <p:nvPr/>
      </p:nvGrpSpPr>
      <p:grpSpPr>
        <a:xfrm>
          <a:off x="0" y="0"/>
          <a:ext cx="0" cy="0"/>
          <a:chOff x="0" y="0"/>
          <a:chExt cx="0" cy="0"/>
        </a:xfrm>
      </p:grpSpPr>
      <p:sp>
        <p:nvSpPr>
          <p:cNvPr id="109" name="Google Shape;109;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Atvirasis mokslas</a:t>
            </a:r>
            <a:endParaRPr sz="3400"/>
          </a:p>
        </p:txBody>
      </p:sp>
      <p:sp>
        <p:nvSpPr>
          <p:cNvPr id="110" name="Google Shape;110;p16"/>
          <p:cNvSpPr txBox="1"/>
          <p:nvPr/>
        </p:nvSpPr>
        <p:spPr>
          <a:xfrm>
            <a:off x="755576" y="1700808"/>
            <a:ext cx="7488832" cy="3989039"/>
          </a:xfrm>
          <a:prstGeom prst="rect">
            <a:avLst/>
          </a:prstGeom>
          <a:noFill/>
          <a:ln>
            <a:noFill/>
          </a:ln>
        </p:spPr>
        <p:txBody>
          <a:bodyPr anchorCtr="0" anchor="t" bIns="45700" lIns="91425" spcFirstLastPara="1" rIns="91425" wrap="square" tIns="45700">
            <a:noAutofit/>
          </a:bodyPr>
          <a:lstStyle/>
          <a:p>
            <a:pPr indent="-330200" lvl="0" marL="342900" marR="0" rtl="0" algn="l">
              <a:spcBef>
                <a:spcPts val="0"/>
              </a:spcBef>
              <a:spcAft>
                <a:spcPts val="0"/>
              </a:spcAft>
              <a:buClr>
                <a:srgbClr val="282F74"/>
              </a:buClr>
              <a:buSzPts val="2400"/>
              <a:buFont typeface="Arial"/>
              <a:buChar char="•"/>
            </a:pPr>
            <a:r>
              <a:rPr b="0" i="0" lang="lt-LT" sz="2400" u="none" cap="none" strike="noStrike">
                <a:solidFill>
                  <a:srgbClr val="282F74"/>
                </a:solidFill>
                <a:latin typeface="Calibri"/>
                <a:ea typeface="Calibri"/>
                <a:cs typeface="Calibri"/>
                <a:sym typeface="Calibri"/>
              </a:rPr>
              <a:t>Tai skaidrios ir prieinamos žinios, kuriomis yra dalijamasi ir kurios vystomos per bendradarbiavimo tinklus. </a:t>
            </a:r>
            <a:endParaRPr sz="2400"/>
          </a:p>
          <a:p>
            <a:pPr indent="-330200" lvl="0" marL="342900" marR="0" rtl="0" algn="l">
              <a:spcBef>
                <a:spcPts val="520"/>
              </a:spcBef>
              <a:spcAft>
                <a:spcPts val="0"/>
              </a:spcAft>
              <a:buClr>
                <a:srgbClr val="282F74"/>
              </a:buClr>
              <a:buSzPts val="2400"/>
              <a:buFont typeface="Arial"/>
              <a:buChar char="•"/>
            </a:pPr>
            <a:r>
              <a:rPr b="0" i="0" lang="lt-LT" sz="2400" u="none" cap="none" strike="noStrike">
                <a:solidFill>
                  <a:srgbClr val="282F74"/>
                </a:solidFill>
                <a:latin typeface="Calibri"/>
                <a:ea typeface="Calibri"/>
                <a:cs typeface="Calibri"/>
                <a:sym typeface="Calibri"/>
              </a:rPr>
              <a:t>Atvirasis mokslas grindžiamas įtraukties, sąžiningumo, teisingumo ir dalijimosi principais. </a:t>
            </a:r>
            <a:endParaRPr sz="2400"/>
          </a:p>
        </p:txBody>
      </p:sp>
      <p:pic>
        <p:nvPicPr>
          <p:cNvPr id="111" name="Google Shape;111;p16"/>
          <p:cNvPicPr preferRelativeResize="0"/>
          <p:nvPr/>
        </p:nvPicPr>
        <p:blipFill rotWithShape="1">
          <a:blip r:embed="rId4">
            <a:alphaModFix/>
          </a:blip>
          <a:srcRect b="0" l="0" r="0" t="0"/>
          <a:stretch/>
        </p:blipFill>
        <p:spPr>
          <a:xfrm>
            <a:off x="1475422" y="4227552"/>
            <a:ext cx="6193155" cy="185928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15" name="Shape 115"/>
        <p:cNvGrpSpPr/>
        <p:nvPr/>
      </p:nvGrpSpPr>
      <p:grpSpPr>
        <a:xfrm>
          <a:off x="0" y="0"/>
          <a:ext cx="0" cy="0"/>
          <a:chOff x="0" y="0"/>
          <a:chExt cx="0" cy="0"/>
        </a:xfrm>
      </p:grpSpPr>
      <p:sp>
        <p:nvSpPr>
          <p:cNvPr id="116" name="Google Shape;116;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Atvirojo mokslo nauda</a:t>
            </a:r>
            <a:endParaRPr sz="3400"/>
          </a:p>
        </p:txBody>
      </p:sp>
      <p:pic>
        <p:nvPicPr>
          <p:cNvPr id="117" name="Google Shape;117;p17"/>
          <p:cNvPicPr preferRelativeResize="0"/>
          <p:nvPr/>
        </p:nvPicPr>
        <p:blipFill rotWithShape="1">
          <a:blip r:embed="rId4">
            <a:alphaModFix/>
          </a:blip>
          <a:srcRect b="0" l="0" r="81646" t="98152"/>
          <a:stretch/>
        </p:blipFill>
        <p:spPr>
          <a:xfrm>
            <a:off x="6516216" y="6525344"/>
            <a:ext cx="2329180" cy="175260"/>
          </a:xfrm>
          <a:prstGeom prst="rect">
            <a:avLst/>
          </a:prstGeom>
          <a:noFill/>
          <a:ln>
            <a:noFill/>
          </a:ln>
        </p:spPr>
      </p:pic>
      <p:sp>
        <p:nvSpPr>
          <p:cNvPr id="118" name="Google Shape;118;p1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282F74"/>
              </a:buClr>
              <a:buSzPts val="3200"/>
              <a:buNone/>
            </a:pPr>
            <a:r>
              <a:rPr lang="lt-LT"/>
              <a:t> </a:t>
            </a:r>
            <a:endParaRPr/>
          </a:p>
        </p:txBody>
      </p:sp>
      <p:pic>
        <p:nvPicPr>
          <p:cNvPr id="119" name="Google Shape;119;p17"/>
          <p:cNvPicPr preferRelativeResize="0"/>
          <p:nvPr/>
        </p:nvPicPr>
        <p:blipFill rotWithShape="1">
          <a:blip r:embed="rId5">
            <a:alphaModFix/>
          </a:blip>
          <a:srcRect b="0" l="0" r="0" t="0"/>
          <a:stretch/>
        </p:blipFill>
        <p:spPr>
          <a:xfrm>
            <a:off x="1475656" y="1418674"/>
            <a:ext cx="6300470" cy="5194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sp>
        <p:nvSpPr>
          <p:cNvPr id="124" name="Google Shape;124;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Atviroji prieiga prie mokslinių publikacijų ir mokslo duomenų </a:t>
            </a:r>
            <a:endParaRPr sz="3400"/>
          </a:p>
        </p:txBody>
      </p:sp>
      <p:sp>
        <p:nvSpPr>
          <p:cNvPr id="125" name="Google Shape;125;p18"/>
          <p:cNvSpPr txBox="1"/>
          <p:nvPr>
            <p:ph idx="1" type="body"/>
          </p:nvPr>
        </p:nvSpPr>
        <p:spPr>
          <a:xfrm>
            <a:off x="457200" y="1600200"/>
            <a:ext cx="6923112" cy="3989039"/>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282F74"/>
              </a:buClr>
              <a:buSzPts val="2600"/>
              <a:buNone/>
            </a:pPr>
            <a:r>
              <a:rPr lang="lt-LT" sz="2400"/>
              <a:t>Tai nemokama ir nevaržoma prieiga internete prie mokslinių publikacijų, tyrimų duomenų ir kitos publikuotos bei nepublikuotos kokybiškos recenzuotos mokslinių tyrimų medžiagos, kurią kiekvienas vartotojas gali laisvai skaityti, kopijuoti ir atlikti automatizuotą turinio analizę nepažeisdamas autorinių teisių.</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29" name="Shape 129"/>
        <p:cNvGrpSpPr/>
        <p:nvPr/>
      </p:nvGrpSpPr>
      <p:grpSpPr>
        <a:xfrm>
          <a:off x="0" y="0"/>
          <a:ext cx="0" cy="0"/>
          <a:chOff x="0" y="0"/>
          <a:chExt cx="0" cy="0"/>
        </a:xfrm>
      </p:grpSpPr>
      <p:sp>
        <p:nvSpPr>
          <p:cNvPr id="130" name="Google Shape;130;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Atvirosios prieigos modeliai</a:t>
            </a:r>
            <a:endParaRPr sz="3400"/>
          </a:p>
        </p:txBody>
      </p:sp>
      <p:grpSp>
        <p:nvGrpSpPr>
          <p:cNvPr id="131" name="Google Shape;131;p19"/>
          <p:cNvGrpSpPr/>
          <p:nvPr/>
        </p:nvGrpSpPr>
        <p:grpSpPr>
          <a:xfrm>
            <a:off x="-4659792" y="816335"/>
            <a:ext cx="13284108" cy="6093694"/>
            <a:chOff x="-5116992" y="-783865"/>
            <a:chExt cx="13284108" cy="6093694"/>
          </a:xfrm>
        </p:grpSpPr>
        <p:sp>
          <p:nvSpPr>
            <p:cNvPr id="132" name="Google Shape;132;p19"/>
            <p:cNvSpPr/>
            <p:nvPr/>
          </p:nvSpPr>
          <p:spPr>
            <a:xfrm>
              <a:off x="-5116992" y="-783865"/>
              <a:ext cx="6093694" cy="6093694"/>
            </a:xfrm>
            <a:prstGeom prst="blockArc">
              <a:avLst>
                <a:gd fmla="val 18900000" name="adj1"/>
                <a:gd fmla="val 2700000" name="adj2"/>
                <a:gd fmla="val 354" name="adj3"/>
              </a:avLst>
            </a:prstGeom>
            <a:noFill/>
            <a:ln cap="flat" cmpd="sng" w="25400">
              <a:solidFill>
                <a:srgbClr val="3B64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9"/>
            <p:cNvSpPr/>
            <p:nvPr/>
          </p:nvSpPr>
          <p:spPr>
            <a:xfrm>
              <a:off x="511409" y="347956"/>
              <a:ext cx="7655707" cy="696274"/>
            </a:xfrm>
            <a:prstGeom prst="rect">
              <a:avLst/>
            </a:prstGeom>
            <a:solidFill>
              <a:schemeClr val="lt1"/>
            </a:solidFill>
            <a:ln cap="flat" cmpd="sng" w="25400">
              <a:solidFill>
                <a:srgbClr val="4674A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9"/>
            <p:cNvSpPr txBox="1"/>
            <p:nvPr/>
          </p:nvSpPr>
          <p:spPr>
            <a:xfrm>
              <a:off x="511409" y="347956"/>
              <a:ext cx="7655707" cy="696274"/>
            </a:xfrm>
            <a:prstGeom prst="rect">
              <a:avLst/>
            </a:prstGeom>
            <a:noFill/>
            <a:ln>
              <a:noFill/>
            </a:ln>
          </p:spPr>
          <p:txBody>
            <a:bodyPr anchorCtr="0" anchor="ctr" bIns="91425" lIns="552650" spcFirstLastPara="1" rIns="91425" wrap="square" tIns="91425">
              <a:noAutofit/>
            </a:bodyPr>
            <a:lstStyle/>
            <a:p>
              <a:pPr indent="0" lvl="0" marL="0" marR="0" rtl="0" algn="l">
                <a:lnSpc>
                  <a:spcPct val="90000"/>
                </a:lnSpc>
                <a:spcBef>
                  <a:spcPts val="0"/>
                </a:spcBef>
                <a:spcAft>
                  <a:spcPts val="0"/>
                </a:spcAft>
                <a:buClr>
                  <a:srgbClr val="282F74"/>
                </a:buClr>
                <a:buSzPts val="3600"/>
                <a:buFont typeface="Calibri"/>
                <a:buNone/>
              </a:pPr>
              <a:r>
                <a:rPr i="0" lang="lt-LT" sz="3300" u="none" cap="none" strike="noStrike">
                  <a:solidFill>
                    <a:srgbClr val="282F74"/>
                  </a:solidFill>
                </a:rPr>
                <a:t>Auksinis atvirosios prieigos modelis</a:t>
              </a:r>
              <a:endParaRPr sz="3300"/>
            </a:p>
          </p:txBody>
        </p:sp>
        <p:sp>
          <p:nvSpPr>
            <p:cNvPr id="135" name="Google Shape;135;p19"/>
            <p:cNvSpPr/>
            <p:nvPr/>
          </p:nvSpPr>
          <p:spPr>
            <a:xfrm>
              <a:off x="76237" y="260921"/>
              <a:ext cx="870342" cy="870342"/>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9"/>
            <p:cNvSpPr/>
            <p:nvPr/>
          </p:nvSpPr>
          <p:spPr>
            <a:xfrm>
              <a:off x="910599" y="1392548"/>
              <a:ext cx="7256517" cy="696274"/>
            </a:xfrm>
            <a:prstGeom prst="rect">
              <a:avLst/>
            </a:prstGeom>
            <a:solidFill>
              <a:schemeClr val="lt1"/>
            </a:solidFill>
            <a:ln cap="flat" cmpd="sng" w="25400">
              <a:solidFill>
                <a:srgbClr val="4674A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9"/>
            <p:cNvSpPr txBox="1"/>
            <p:nvPr/>
          </p:nvSpPr>
          <p:spPr>
            <a:xfrm>
              <a:off x="910599" y="1392548"/>
              <a:ext cx="7256517" cy="696274"/>
            </a:xfrm>
            <a:prstGeom prst="rect">
              <a:avLst/>
            </a:prstGeom>
            <a:noFill/>
            <a:ln>
              <a:noFill/>
            </a:ln>
          </p:spPr>
          <p:txBody>
            <a:bodyPr anchorCtr="0" anchor="ctr" bIns="91425" lIns="552650" spcFirstLastPara="1" rIns="91425" wrap="square" tIns="91425">
              <a:noAutofit/>
            </a:bodyPr>
            <a:lstStyle/>
            <a:p>
              <a:pPr indent="0" lvl="0" marL="0" marR="0" rtl="0" algn="l">
                <a:lnSpc>
                  <a:spcPct val="90000"/>
                </a:lnSpc>
                <a:spcBef>
                  <a:spcPts val="0"/>
                </a:spcBef>
                <a:spcAft>
                  <a:spcPts val="0"/>
                </a:spcAft>
                <a:buClr>
                  <a:srgbClr val="282F74"/>
                </a:buClr>
                <a:buSzPts val="3600"/>
                <a:buFont typeface="Calibri"/>
                <a:buNone/>
              </a:pPr>
              <a:r>
                <a:rPr i="0" lang="lt-LT" sz="3300" u="none" cap="none" strike="noStrike">
                  <a:solidFill>
                    <a:srgbClr val="282F74"/>
                  </a:solidFill>
                </a:rPr>
                <a:t>Žaliasis atvirosios prieigos modelis</a:t>
              </a:r>
              <a:endParaRPr sz="3300"/>
            </a:p>
          </p:txBody>
        </p:sp>
        <p:sp>
          <p:nvSpPr>
            <p:cNvPr id="138" name="Google Shape;138;p19"/>
            <p:cNvSpPr/>
            <p:nvPr/>
          </p:nvSpPr>
          <p:spPr>
            <a:xfrm>
              <a:off x="475427" y="1305514"/>
              <a:ext cx="870342" cy="870342"/>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9"/>
            <p:cNvSpPr/>
            <p:nvPr/>
          </p:nvSpPr>
          <p:spPr>
            <a:xfrm>
              <a:off x="910599" y="2437140"/>
              <a:ext cx="7256517" cy="696274"/>
            </a:xfrm>
            <a:prstGeom prst="rect">
              <a:avLst/>
            </a:prstGeom>
            <a:solidFill>
              <a:schemeClr val="lt1"/>
            </a:solidFill>
            <a:ln cap="flat" cmpd="sng" w="25400">
              <a:solidFill>
                <a:srgbClr val="4674A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9"/>
            <p:cNvSpPr txBox="1"/>
            <p:nvPr/>
          </p:nvSpPr>
          <p:spPr>
            <a:xfrm>
              <a:off x="910599" y="2437140"/>
              <a:ext cx="7256517" cy="696274"/>
            </a:xfrm>
            <a:prstGeom prst="rect">
              <a:avLst/>
            </a:prstGeom>
            <a:noFill/>
            <a:ln>
              <a:noFill/>
            </a:ln>
          </p:spPr>
          <p:txBody>
            <a:bodyPr anchorCtr="0" anchor="ctr" bIns="91425" lIns="552650" spcFirstLastPara="1" rIns="91425" wrap="square" tIns="91425">
              <a:noAutofit/>
            </a:bodyPr>
            <a:lstStyle/>
            <a:p>
              <a:pPr indent="0" lvl="0" marL="0" marR="0" rtl="0" algn="l">
                <a:lnSpc>
                  <a:spcPct val="90000"/>
                </a:lnSpc>
                <a:spcBef>
                  <a:spcPts val="0"/>
                </a:spcBef>
                <a:spcAft>
                  <a:spcPts val="0"/>
                </a:spcAft>
                <a:buClr>
                  <a:srgbClr val="282F74"/>
                </a:buClr>
                <a:buSzPts val="3600"/>
                <a:buFont typeface="Calibri"/>
                <a:buNone/>
              </a:pPr>
              <a:r>
                <a:rPr i="0" lang="lt-LT" sz="3300" u="none" cap="none" strike="noStrike">
                  <a:solidFill>
                    <a:srgbClr val="282F74"/>
                  </a:solidFill>
                </a:rPr>
                <a:t>Mišrios prieigos (hibridinis) modelis</a:t>
              </a:r>
              <a:endParaRPr sz="3300"/>
            </a:p>
          </p:txBody>
        </p:sp>
        <p:sp>
          <p:nvSpPr>
            <p:cNvPr id="141" name="Google Shape;141;p19"/>
            <p:cNvSpPr/>
            <p:nvPr/>
          </p:nvSpPr>
          <p:spPr>
            <a:xfrm>
              <a:off x="475427" y="2350106"/>
              <a:ext cx="870342" cy="870342"/>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9"/>
            <p:cNvSpPr/>
            <p:nvPr/>
          </p:nvSpPr>
          <p:spPr>
            <a:xfrm>
              <a:off x="511409" y="3481732"/>
              <a:ext cx="7655707" cy="696274"/>
            </a:xfrm>
            <a:prstGeom prst="rect">
              <a:avLst/>
            </a:prstGeom>
            <a:solidFill>
              <a:schemeClr val="lt1"/>
            </a:solidFill>
            <a:ln cap="flat" cmpd="sng" w="25400">
              <a:solidFill>
                <a:srgbClr val="4674A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9"/>
            <p:cNvSpPr txBox="1"/>
            <p:nvPr/>
          </p:nvSpPr>
          <p:spPr>
            <a:xfrm>
              <a:off x="511409" y="3481732"/>
              <a:ext cx="7655707" cy="696274"/>
            </a:xfrm>
            <a:prstGeom prst="rect">
              <a:avLst/>
            </a:prstGeom>
            <a:noFill/>
            <a:ln>
              <a:noFill/>
            </a:ln>
          </p:spPr>
          <p:txBody>
            <a:bodyPr anchorCtr="0" anchor="ctr" bIns="91425" lIns="552650" spcFirstLastPara="1" rIns="91425" wrap="square" tIns="91425">
              <a:noAutofit/>
            </a:bodyPr>
            <a:lstStyle/>
            <a:p>
              <a:pPr indent="0" lvl="0" marL="0" marR="0" rtl="0" algn="l">
                <a:lnSpc>
                  <a:spcPct val="90000"/>
                </a:lnSpc>
                <a:spcBef>
                  <a:spcPts val="0"/>
                </a:spcBef>
                <a:spcAft>
                  <a:spcPts val="0"/>
                </a:spcAft>
                <a:buClr>
                  <a:srgbClr val="282F74"/>
                </a:buClr>
                <a:buSzPts val="3600"/>
                <a:buFont typeface="Calibri"/>
                <a:buNone/>
              </a:pPr>
              <a:r>
                <a:rPr i="0" lang="lt-LT" sz="3300" u="none" cap="none" strike="noStrike">
                  <a:solidFill>
                    <a:srgbClr val="282F74"/>
                  </a:solidFill>
                </a:rPr>
                <a:t>Bronzinis atvirosios prieigos modelis</a:t>
              </a:r>
              <a:endParaRPr sz="3300"/>
            </a:p>
          </p:txBody>
        </p:sp>
        <p:sp>
          <p:nvSpPr>
            <p:cNvPr id="144" name="Google Shape;144;p19"/>
            <p:cNvSpPr/>
            <p:nvPr/>
          </p:nvSpPr>
          <p:spPr>
            <a:xfrm>
              <a:off x="76237" y="3394698"/>
              <a:ext cx="870342" cy="870342"/>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48" name="Shape 148"/>
        <p:cNvGrpSpPr/>
        <p:nvPr/>
      </p:nvGrpSpPr>
      <p:grpSpPr>
        <a:xfrm>
          <a:off x="0" y="0"/>
          <a:ext cx="0" cy="0"/>
          <a:chOff x="0" y="0"/>
          <a:chExt cx="0" cy="0"/>
        </a:xfrm>
      </p:grpSpPr>
      <p:sp>
        <p:nvSpPr>
          <p:cNvPr id="149" name="Google Shape;149;p20"/>
          <p:cNvSpPr txBox="1"/>
          <p:nvPr>
            <p:ph type="title"/>
          </p:nvPr>
        </p:nvSpPr>
        <p:spPr>
          <a:xfrm>
            <a:off x="539552" y="0"/>
            <a:ext cx="8229600" cy="1052736"/>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Atvirosios prieigos procese naudojami įrankiai ir paslaugos</a:t>
            </a:r>
            <a:endParaRPr sz="3400"/>
          </a:p>
        </p:txBody>
      </p:sp>
      <p:sp>
        <p:nvSpPr>
          <p:cNvPr id="150" name="Google Shape;150;p2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139700" lvl="0" marL="342900" rtl="0" algn="l">
              <a:spcBef>
                <a:spcPts val="0"/>
              </a:spcBef>
              <a:spcAft>
                <a:spcPts val="0"/>
              </a:spcAft>
              <a:buClr>
                <a:srgbClr val="282F74"/>
              </a:buClr>
              <a:buSzPts val="3200"/>
              <a:buNone/>
            </a:pPr>
            <a:r>
              <a:t/>
            </a:r>
            <a:endParaRPr/>
          </a:p>
        </p:txBody>
      </p:sp>
      <p:grpSp>
        <p:nvGrpSpPr>
          <p:cNvPr id="151" name="Google Shape;151;p20"/>
          <p:cNvGrpSpPr/>
          <p:nvPr/>
        </p:nvGrpSpPr>
        <p:grpSpPr>
          <a:xfrm>
            <a:off x="323528" y="1053305"/>
            <a:ext cx="8568951" cy="5516092"/>
            <a:chOff x="0" y="569"/>
            <a:chExt cx="8568951" cy="5516092"/>
          </a:xfrm>
        </p:grpSpPr>
        <p:sp>
          <p:nvSpPr>
            <p:cNvPr id="152" name="Google Shape;152;p20"/>
            <p:cNvSpPr/>
            <p:nvPr/>
          </p:nvSpPr>
          <p:spPr>
            <a:xfrm rot="5400000">
              <a:off x="5556952" y="-2404076"/>
              <a:ext cx="539869" cy="5484129"/>
            </a:xfrm>
            <a:prstGeom prst="round2SameRect">
              <a:avLst>
                <a:gd fmla="val 16667" name="adj1"/>
                <a:gd fmla="val 0" name="adj2"/>
              </a:avLst>
            </a:prstGeom>
            <a:solidFill>
              <a:srgbClr val="CFD7E7">
                <a:alpha val="89803"/>
              </a:srgbClr>
            </a:solidFill>
            <a:ln cap="flat" cmpd="sng" w="25400">
              <a:solidFill>
                <a:srgbClr val="CFD7E7">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0"/>
            <p:cNvSpPr txBox="1"/>
            <p:nvPr/>
          </p:nvSpPr>
          <p:spPr>
            <a:xfrm>
              <a:off x="3084822" y="94408"/>
              <a:ext cx="5457775" cy="487161"/>
            </a:xfrm>
            <a:prstGeom prst="rect">
              <a:avLst/>
            </a:prstGeom>
            <a:noFill/>
            <a:ln>
              <a:noFill/>
            </a:ln>
          </p:spPr>
          <p:txBody>
            <a:bodyPr anchorCtr="0" anchor="ctr" bIns="26650" lIns="53325" spcFirstLastPara="1" rIns="53325" wrap="square" tIns="26650">
              <a:noAutofit/>
            </a:bodyPr>
            <a:lstStyle/>
            <a:p>
              <a:pPr indent="-101600" lvl="1" marL="114300" marR="0" rtl="0" algn="l">
                <a:lnSpc>
                  <a:spcPct val="90000"/>
                </a:lnSpc>
                <a:spcBef>
                  <a:spcPts val="0"/>
                </a:spcBef>
                <a:spcAft>
                  <a:spcPts val="0"/>
                </a:spcAft>
                <a:buClr>
                  <a:schemeClr val="dk1"/>
                </a:buClr>
                <a:buSzPts val="1200"/>
                <a:buChar char="•"/>
              </a:pPr>
              <a:r>
                <a:rPr i="1" lang="lt-LT" sz="1200" u="none" cap="none" strike="noStrike">
                  <a:solidFill>
                    <a:schemeClr val="dk1"/>
                  </a:solidFill>
                </a:rPr>
                <a:t>DOI</a:t>
              </a:r>
              <a:r>
                <a:rPr i="0" lang="lt-LT" sz="1200" u="none" cap="none" strike="noStrike">
                  <a:solidFill>
                    <a:schemeClr val="dk1"/>
                  </a:solidFill>
                </a:rPr>
                <a:t> &lt;</a:t>
              </a:r>
              <a:r>
                <a:rPr i="0" lang="lt-LT" sz="1200" u="sng" cap="none" strike="noStrike">
                  <a:solidFill>
                    <a:schemeClr val="hlink"/>
                  </a:solidFill>
                  <a:hlinkClick r:id="rId4"/>
                </a:rPr>
                <a:t>https://www.doi.org</a:t>
              </a:r>
              <a:r>
                <a:rPr i="0" lang="lt-LT" sz="1200" u="none" cap="none" strike="noStrike">
                  <a:solidFill>
                    <a:schemeClr val="dk1"/>
                  </a:solidFill>
                </a:rPr>
                <a:t>&gt;  </a:t>
              </a:r>
              <a:endParaRPr sz="1200"/>
            </a:p>
            <a:p>
              <a:pPr indent="-101600" lvl="1" marL="114300" marR="0" rtl="0" algn="l">
                <a:lnSpc>
                  <a:spcPct val="90000"/>
                </a:lnSpc>
                <a:spcBef>
                  <a:spcPts val="210"/>
                </a:spcBef>
                <a:spcAft>
                  <a:spcPts val="0"/>
                </a:spcAft>
                <a:buClr>
                  <a:schemeClr val="dk1"/>
                </a:buClr>
                <a:buSzPts val="1200"/>
                <a:buChar char="•"/>
              </a:pPr>
              <a:r>
                <a:rPr i="1" lang="lt-LT" sz="1200" u="none" cap="none" strike="noStrike">
                  <a:solidFill>
                    <a:schemeClr val="dk1"/>
                  </a:solidFill>
                </a:rPr>
                <a:t>ORCID</a:t>
              </a:r>
              <a:r>
                <a:rPr i="0" lang="lt-LT" sz="1200" u="none" cap="none" strike="noStrike">
                  <a:solidFill>
                    <a:schemeClr val="dk1"/>
                  </a:solidFill>
                </a:rPr>
                <a:t> &lt;</a:t>
              </a:r>
              <a:r>
                <a:rPr i="0" lang="lt-LT" sz="1200" u="sng" cap="none" strike="noStrike">
                  <a:solidFill>
                    <a:schemeClr val="hlink"/>
                  </a:solidFill>
                  <a:hlinkClick r:id="rId5"/>
                </a:rPr>
                <a:t>https://orcid.org</a:t>
              </a:r>
              <a:r>
                <a:rPr i="0" lang="lt-LT" sz="1200" u="none" cap="none" strike="noStrike">
                  <a:solidFill>
                    <a:schemeClr val="dk1"/>
                  </a:solidFill>
                </a:rPr>
                <a:t>&gt; </a:t>
              </a:r>
              <a:endParaRPr sz="1200"/>
            </a:p>
          </p:txBody>
        </p:sp>
        <p:sp>
          <p:nvSpPr>
            <p:cNvPr id="154" name="Google Shape;154;p20"/>
            <p:cNvSpPr/>
            <p:nvPr/>
          </p:nvSpPr>
          <p:spPr>
            <a:xfrm>
              <a:off x="0" y="569"/>
              <a:ext cx="3084822" cy="674837"/>
            </a:xfrm>
            <a:prstGeom prst="roundRect">
              <a:avLst>
                <a:gd fmla="val 16667" name="adj"/>
              </a:avLst>
            </a:prstGeom>
            <a:solidFill>
              <a:srgbClr val="8F135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0"/>
            <p:cNvSpPr txBox="1"/>
            <p:nvPr/>
          </p:nvSpPr>
          <p:spPr>
            <a:xfrm>
              <a:off x="32943" y="33512"/>
              <a:ext cx="3018936" cy="608951"/>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Calibri"/>
                <a:buNone/>
              </a:pPr>
              <a:r>
                <a:rPr i="0" lang="lt-LT" sz="2100" u="none" cap="none" strike="noStrike">
                  <a:solidFill>
                    <a:schemeClr val="lt1"/>
                  </a:solidFill>
                </a:rPr>
                <a:t>Identifikatoriai</a:t>
              </a:r>
              <a:endParaRPr sz="2100"/>
            </a:p>
          </p:txBody>
        </p:sp>
        <p:sp>
          <p:nvSpPr>
            <p:cNvPr id="156" name="Google Shape;156;p20"/>
            <p:cNvSpPr/>
            <p:nvPr/>
          </p:nvSpPr>
          <p:spPr>
            <a:xfrm rot="5400000">
              <a:off x="5382185" y="-1591226"/>
              <a:ext cx="878022" cy="5478773"/>
            </a:xfrm>
            <a:prstGeom prst="round2SameRect">
              <a:avLst>
                <a:gd fmla="val 16667" name="adj1"/>
                <a:gd fmla="val 0" name="adj2"/>
              </a:avLst>
            </a:prstGeom>
            <a:solidFill>
              <a:srgbClr val="CFD7E7">
                <a:alpha val="89803"/>
              </a:srgbClr>
            </a:solidFill>
            <a:ln cap="flat" cmpd="sng" w="25400">
              <a:solidFill>
                <a:srgbClr val="CFD7E7">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20"/>
            <p:cNvSpPr txBox="1"/>
            <p:nvPr/>
          </p:nvSpPr>
          <p:spPr>
            <a:xfrm>
              <a:off x="3081810" y="752011"/>
              <a:ext cx="5435911" cy="792298"/>
            </a:xfrm>
            <a:prstGeom prst="rect">
              <a:avLst/>
            </a:prstGeom>
            <a:noFill/>
            <a:ln>
              <a:noFill/>
            </a:ln>
          </p:spPr>
          <p:txBody>
            <a:bodyPr anchorCtr="0" anchor="ctr" bIns="26650" lIns="53325" spcFirstLastPara="1" rIns="53325" wrap="square" tIns="26650">
              <a:noAutofit/>
            </a:bodyPr>
            <a:lstStyle/>
            <a:p>
              <a:pPr indent="-101600" lvl="1" marL="114300" marR="0" rtl="0" algn="l">
                <a:lnSpc>
                  <a:spcPct val="90000"/>
                </a:lnSpc>
                <a:spcBef>
                  <a:spcPts val="0"/>
                </a:spcBef>
                <a:spcAft>
                  <a:spcPts val="0"/>
                </a:spcAft>
                <a:buClr>
                  <a:schemeClr val="dk1"/>
                </a:buClr>
                <a:buSzPts val="1200"/>
                <a:buChar char="•"/>
              </a:pPr>
              <a:r>
                <a:rPr i="1" lang="lt-LT" sz="1200" u="none" cap="none" strike="noStrike">
                  <a:solidFill>
                    <a:schemeClr val="dk1"/>
                  </a:solidFill>
                </a:rPr>
                <a:t>DOAJ</a:t>
              </a:r>
              <a:r>
                <a:rPr i="0" lang="lt-LT" sz="1200" u="none" cap="none" strike="noStrike">
                  <a:solidFill>
                    <a:schemeClr val="dk1"/>
                  </a:solidFill>
                </a:rPr>
                <a:t> &lt;</a:t>
              </a:r>
              <a:r>
                <a:rPr i="0" lang="lt-LT" sz="1200" u="sng" cap="none" strike="noStrike">
                  <a:solidFill>
                    <a:schemeClr val="hlink"/>
                  </a:solidFill>
                  <a:hlinkClick r:id="rId6"/>
                </a:rPr>
                <a:t>http://doaj.org</a:t>
              </a:r>
              <a:r>
                <a:rPr i="0" lang="lt-LT" sz="1200" u="none" cap="none" strike="noStrike">
                  <a:solidFill>
                    <a:schemeClr val="dk1"/>
                  </a:solidFill>
                </a:rPr>
                <a:t>&gt;  </a:t>
              </a:r>
              <a:endParaRPr sz="1200"/>
            </a:p>
            <a:p>
              <a:pPr indent="-101600" lvl="1" marL="114300" marR="0" rtl="0" algn="l">
                <a:lnSpc>
                  <a:spcPct val="90000"/>
                </a:lnSpc>
                <a:spcBef>
                  <a:spcPts val="210"/>
                </a:spcBef>
                <a:spcAft>
                  <a:spcPts val="0"/>
                </a:spcAft>
                <a:buClr>
                  <a:schemeClr val="dk1"/>
                </a:buClr>
                <a:buSzPts val="1200"/>
                <a:buChar char="•"/>
              </a:pPr>
              <a:r>
                <a:rPr i="1" lang="lt-LT" sz="1200" u="none" cap="none" strike="noStrike">
                  <a:solidFill>
                    <a:schemeClr val="dk1"/>
                  </a:solidFill>
                </a:rPr>
                <a:t>DOAB</a:t>
              </a:r>
              <a:r>
                <a:rPr i="0" lang="lt-LT" sz="1200" u="none" cap="none" strike="noStrike">
                  <a:solidFill>
                    <a:schemeClr val="dk1"/>
                  </a:solidFill>
                </a:rPr>
                <a:t> &lt;</a:t>
              </a:r>
              <a:r>
                <a:rPr i="0" lang="lt-LT" sz="1200" u="sng" cap="none" strike="noStrike">
                  <a:solidFill>
                    <a:schemeClr val="hlink"/>
                  </a:solidFill>
                  <a:hlinkClick r:id="rId7"/>
                </a:rPr>
                <a:t>https://www.doabooks.org</a:t>
              </a:r>
              <a:r>
                <a:rPr i="0" lang="lt-LT" sz="1200" u="none" cap="none" strike="noStrike">
                  <a:solidFill>
                    <a:schemeClr val="dk1"/>
                  </a:solidFill>
                </a:rPr>
                <a:t>&gt; </a:t>
              </a:r>
              <a:endParaRPr sz="1200"/>
            </a:p>
            <a:p>
              <a:pPr indent="-101600" lvl="1" marL="114300" marR="0" rtl="0" algn="l">
                <a:lnSpc>
                  <a:spcPct val="90000"/>
                </a:lnSpc>
                <a:spcBef>
                  <a:spcPts val="210"/>
                </a:spcBef>
                <a:spcAft>
                  <a:spcPts val="0"/>
                </a:spcAft>
                <a:buClr>
                  <a:schemeClr val="dk1"/>
                </a:buClr>
                <a:buSzPts val="1200"/>
                <a:buChar char="•"/>
              </a:pPr>
              <a:r>
                <a:rPr i="1" lang="lt-LT" sz="1200" u="none" cap="none" strike="noStrike">
                  <a:solidFill>
                    <a:schemeClr val="dk1"/>
                  </a:solidFill>
                </a:rPr>
                <a:t>BASE</a:t>
              </a:r>
              <a:r>
                <a:rPr i="0" lang="lt-LT" sz="1200" u="none" cap="none" strike="noStrike">
                  <a:solidFill>
                    <a:schemeClr val="dk1"/>
                  </a:solidFill>
                </a:rPr>
                <a:t> &lt;</a:t>
              </a:r>
              <a:r>
                <a:rPr i="0" lang="lt-LT" sz="1200" u="sng" cap="none" strike="noStrike">
                  <a:solidFill>
                    <a:schemeClr val="hlink"/>
                  </a:solidFill>
                  <a:hlinkClick r:id="rId8"/>
                </a:rPr>
                <a:t>https://www.base-search.net</a:t>
              </a:r>
              <a:r>
                <a:rPr i="0" lang="lt-LT" sz="1200" u="none" cap="none" strike="noStrike">
                  <a:solidFill>
                    <a:schemeClr val="dk1"/>
                  </a:solidFill>
                </a:rPr>
                <a:t>&gt; </a:t>
              </a:r>
              <a:endParaRPr sz="1200"/>
            </a:p>
            <a:p>
              <a:pPr indent="-101600" lvl="1" marL="114300" marR="0" rtl="0" algn="l">
                <a:lnSpc>
                  <a:spcPct val="90000"/>
                </a:lnSpc>
                <a:spcBef>
                  <a:spcPts val="210"/>
                </a:spcBef>
                <a:spcAft>
                  <a:spcPts val="0"/>
                </a:spcAft>
                <a:buClr>
                  <a:schemeClr val="dk1"/>
                </a:buClr>
                <a:buSzPts val="1200"/>
                <a:buChar char="•"/>
              </a:pPr>
              <a:r>
                <a:rPr i="1" lang="lt-LT" sz="1200" u="none" cap="none" strike="noStrike">
                  <a:solidFill>
                    <a:schemeClr val="dk1"/>
                  </a:solidFill>
                </a:rPr>
                <a:t>OpenAIRE </a:t>
              </a:r>
              <a:r>
                <a:rPr i="0" lang="lt-LT" sz="1200" u="none" cap="none" strike="noStrike">
                  <a:solidFill>
                    <a:schemeClr val="dk1"/>
                  </a:solidFill>
                </a:rPr>
                <a:t>&lt;</a:t>
              </a:r>
              <a:r>
                <a:rPr i="0" lang="lt-LT" sz="1200" u="sng" cap="none" strike="noStrike">
                  <a:solidFill>
                    <a:schemeClr val="hlink"/>
                  </a:solidFill>
                  <a:hlinkClick r:id="rId9"/>
                </a:rPr>
                <a:t>https://www.openaire.eu/</a:t>
              </a:r>
              <a:r>
                <a:rPr i="0" lang="lt-LT" sz="1200" u="none" cap="none" strike="noStrike">
                  <a:solidFill>
                    <a:schemeClr val="dk1"/>
                  </a:solidFill>
                </a:rPr>
                <a:t>&gt; </a:t>
              </a:r>
              <a:endParaRPr sz="1200"/>
            </a:p>
          </p:txBody>
        </p:sp>
        <p:sp>
          <p:nvSpPr>
            <p:cNvPr id="158" name="Google Shape;158;p20"/>
            <p:cNvSpPr/>
            <p:nvPr/>
          </p:nvSpPr>
          <p:spPr>
            <a:xfrm>
              <a:off x="0" y="810741"/>
              <a:ext cx="3081810" cy="674837"/>
            </a:xfrm>
            <a:prstGeom prst="roundRect">
              <a:avLst>
                <a:gd fmla="val 16667" name="adj"/>
              </a:avLst>
            </a:prstGeom>
            <a:solidFill>
              <a:srgbClr val="8F135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20"/>
            <p:cNvSpPr txBox="1"/>
            <p:nvPr/>
          </p:nvSpPr>
          <p:spPr>
            <a:xfrm>
              <a:off x="32943" y="843684"/>
              <a:ext cx="3015924" cy="608951"/>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Calibri"/>
                <a:buNone/>
              </a:pPr>
              <a:r>
                <a:rPr i="0" lang="lt-LT" sz="2100" u="none" cap="none" strike="noStrike">
                  <a:solidFill>
                    <a:schemeClr val="lt1"/>
                  </a:solidFill>
                </a:rPr>
                <a:t>Indeksavimo įrankiai</a:t>
              </a:r>
              <a:endParaRPr sz="2100"/>
            </a:p>
          </p:txBody>
        </p:sp>
        <p:sp>
          <p:nvSpPr>
            <p:cNvPr id="160" name="Google Shape;160;p20"/>
            <p:cNvSpPr/>
            <p:nvPr/>
          </p:nvSpPr>
          <p:spPr>
            <a:xfrm rot="5400000">
              <a:off x="5556952" y="-783732"/>
              <a:ext cx="539869" cy="5484129"/>
            </a:xfrm>
            <a:prstGeom prst="round2SameRect">
              <a:avLst>
                <a:gd fmla="val 16667" name="adj1"/>
                <a:gd fmla="val 0" name="adj2"/>
              </a:avLst>
            </a:prstGeom>
            <a:solidFill>
              <a:srgbClr val="CFD7E7">
                <a:alpha val="89803"/>
              </a:srgbClr>
            </a:solidFill>
            <a:ln cap="flat" cmpd="sng" w="25400">
              <a:solidFill>
                <a:srgbClr val="CFD7E7">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0"/>
            <p:cNvSpPr txBox="1"/>
            <p:nvPr/>
          </p:nvSpPr>
          <p:spPr>
            <a:xfrm>
              <a:off x="3084822" y="1714752"/>
              <a:ext cx="5457775" cy="487161"/>
            </a:xfrm>
            <a:prstGeom prst="rect">
              <a:avLst/>
            </a:prstGeom>
            <a:noFill/>
            <a:ln>
              <a:noFill/>
            </a:ln>
          </p:spPr>
          <p:txBody>
            <a:bodyPr anchorCtr="0" anchor="ctr" bIns="26650" lIns="53325" spcFirstLastPara="1" rIns="53325" wrap="square" tIns="26650">
              <a:noAutofit/>
            </a:bodyPr>
            <a:lstStyle/>
            <a:p>
              <a:pPr indent="-101600" lvl="1" marL="114300" marR="0" rtl="0" algn="l">
                <a:lnSpc>
                  <a:spcPct val="90000"/>
                </a:lnSpc>
                <a:spcBef>
                  <a:spcPts val="0"/>
                </a:spcBef>
                <a:spcAft>
                  <a:spcPts val="0"/>
                </a:spcAft>
                <a:buClr>
                  <a:schemeClr val="dk1"/>
                </a:buClr>
                <a:buSzPts val="1200"/>
                <a:buChar char="•"/>
              </a:pPr>
              <a:r>
                <a:rPr i="1" lang="lt-LT" sz="1200" u="none" cap="none" strike="noStrike">
                  <a:solidFill>
                    <a:schemeClr val="dk1"/>
                  </a:solidFill>
                </a:rPr>
                <a:t>Sherpa/RoMEO</a:t>
              </a:r>
              <a:r>
                <a:rPr i="0" lang="lt-LT" sz="1200" u="none" cap="none" strike="noStrike">
                  <a:solidFill>
                    <a:schemeClr val="dk1"/>
                  </a:solidFill>
                </a:rPr>
                <a:t> &lt;</a:t>
              </a:r>
              <a:r>
                <a:rPr i="0" lang="lt-LT" sz="1200" u="sng" cap="none" strike="noStrike">
                  <a:solidFill>
                    <a:schemeClr val="hlink"/>
                  </a:solidFill>
                  <a:hlinkClick r:id="rId10"/>
                </a:rPr>
                <a:t>http://www.sherpa.ac.uk/romeo</a:t>
              </a:r>
              <a:r>
                <a:rPr i="0" lang="lt-LT" sz="1200" u="sng" cap="none" strike="noStrike">
                  <a:solidFill>
                    <a:schemeClr val="dk1"/>
                  </a:solidFill>
                </a:rPr>
                <a:t>&gt;</a:t>
              </a:r>
              <a:r>
                <a:rPr i="1" lang="lt-LT" sz="1200" u="sng" cap="none" strike="noStrike">
                  <a:solidFill>
                    <a:schemeClr val="dk1"/>
                  </a:solidFill>
                </a:rPr>
                <a:t> </a:t>
              </a:r>
              <a:endParaRPr i="0" sz="1200" u="none" cap="none" strike="noStrike">
                <a:solidFill>
                  <a:schemeClr val="dk1"/>
                </a:solidFill>
              </a:endParaRPr>
            </a:p>
            <a:p>
              <a:pPr indent="-101600" lvl="1" marL="114300" marR="0" rtl="0" algn="l">
                <a:lnSpc>
                  <a:spcPct val="90000"/>
                </a:lnSpc>
                <a:spcBef>
                  <a:spcPts val="210"/>
                </a:spcBef>
                <a:spcAft>
                  <a:spcPts val="0"/>
                </a:spcAft>
                <a:buClr>
                  <a:schemeClr val="dk1"/>
                </a:buClr>
                <a:buSzPts val="1200"/>
                <a:buChar char="•"/>
              </a:pPr>
              <a:r>
                <a:rPr i="1" lang="lt-LT" sz="1200" u="none" cap="none" strike="noStrike">
                  <a:solidFill>
                    <a:schemeClr val="dk1"/>
                  </a:solidFill>
                </a:rPr>
                <a:t>OpenDOAR</a:t>
              </a:r>
              <a:r>
                <a:rPr i="0" lang="lt-LT" sz="1200" u="none" cap="none" strike="noStrike">
                  <a:solidFill>
                    <a:schemeClr val="dk1"/>
                  </a:solidFill>
                </a:rPr>
                <a:t> &lt;</a:t>
              </a:r>
              <a:r>
                <a:rPr i="0" lang="lt-LT" sz="1200" u="sng" cap="none" strike="noStrike">
                  <a:solidFill>
                    <a:schemeClr val="hlink"/>
                  </a:solidFill>
                  <a:hlinkClick r:id="rId11"/>
                </a:rPr>
                <a:t>http://v2.sherpa.ac.uk/opendoar/</a:t>
              </a:r>
              <a:r>
                <a:rPr i="0" lang="lt-LT" sz="1200" u="none" cap="none" strike="noStrike">
                  <a:solidFill>
                    <a:schemeClr val="dk1"/>
                  </a:solidFill>
                </a:rPr>
                <a:t>&gt; </a:t>
              </a:r>
              <a:endParaRPr sz="1200"/>
            </a:p>
          </p:txBody>
        </p:sp>
        <p:sp>
          <p:nvSpPr>
            <p:cNvPr id="162" name="Google Shape;162;p20"/>
            <p:cNvSpPr/>
            <p:nvPr/>
          </p:nvSpPr>
          <p:spPr>
            <a:xfrm>
              <a:off x="0" y="1620913"/>
              <a:ext cx="3084822" cy="674837"/>
            </a:xfrm>
            <a:prstGeom prst="roundRect">
              <a:avLst>
                <a:gd fmla="val 16667" name="adj"/>
              </a:avLst>
            </a:prstGeom>
            <a:solidFill>
              <a:srgbClr val="8F135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0"/>
            <p:cNvSpPr txBox="1"/>
            <p:nvPr/>
          </p:nvSpPr>
          <p:spPr>
            <a:xfrm>
              <a:off x="32943" y="1653856"/>
              <a:ext cx="3018936" cy="608951"/>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Calibri"/>
                <a:buNone/>
              </a:pPr>
              <a:r>
                <a:rPr i="0" lang="lt-LT" sz="2100" u="none" cap="none" strike="noStrike">
                  <a:solidFill>
                    <a:schemeClr val="lt1"/>
                  </a:solidFill>
                </a:rPr>
                <a:t>Parama ir sklaida</a:t>
              </a:r>
              <a:endParaRPr sz="2100"/>
            </a:p>
          </p:txBody>
        </p:sp>
        <p:sp>
          <p:nvSpPr>
            <p:cNvPr id="164" name="Google Shape;164;p20"/>
            <p:cNvSpPr/>
            <p:nvPr/>
          </p:nvSpPr>
          <p:spPr>
            <a:xfrm rot="5400000">
              <a:off x="5323045" y="42459"/>
              <a:ext cx="996302" cy="5478773"/>
            </a:xfrm>
            <a:prstGeom prst="round2SameRect">
              <a:avLst>
                <a:gd fmla="val 16667" name="adj1"/>
                <a:gd fmla="val 0" name="adj2"/>
              </a:avLst>
            </a:prstGeom>
            <a:solidFill>
              <a:srgbClr val="CFD7E7">
                <a:alpha val="89803"/>
              </a:srgbClr>
            </a:solidFill>
            <a:ln cap="flat" cmpd="sng" w="25400">
              <a:solidFill>
                <a:srgbClr val="CFD7E7">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0"/>
            <p:cNvSpPr txBox="1"/>
            <p:nvPr/>
          </p:nvSpPr>
          <p:spPr>
            <a:xfrm>
              <a:off x="3081810" y="2332330"/>
              <a:ext cx="5430138" cy="899032"/>
            </a:xfrm>
            <a:prstGeom prst="rect">
              <a:avLst/>
            </a:prstGeom>
            <a:noFill/>
            <a:ln>
              <a:noFill/>
            </a:ln>
          </p:spPr>
          <p:txBody>
            <a:bodyPr anchorCtr="0" anchor="ctr" bIns="26650" lIns="53325" spcFirstLastPara="1" rIns="53325" wrap="square" tIns="26650">
              <a:noAutofit/>
            </a:bodyPr>
            <a:lstStyle/>
            <a:p>
              <a:pPr indent="-101600" lvl="1" marL="114300" marR="0" rtl="0" algn="l">
                <a:lnSpc>
                  <a:spcPct val="90000"/>
                </a:lnSpc>
                <a:spcBef>
                  <a:spcPts val="0"/>
                </a:spcBef>
                <a:spcAft>
                  <a:spcPts val="0"/>
                </a:spcAft>
                <a:buClr>
                  <a:schemeClr val="dk1"/>
                </a:buClr>
                <a:buSzPts val="1200"/>
                <a:buChar char="•"/>
              </a:pPr>
              <a:r>
                <a:rPr i="1" lang="lt-LT" sz="1200" u="none" cap="none" strike="noStrike">
                  <a:solidFill>
                    <a:schemeClr val="dk1"/>
                  </a:solidFill>
                </a:rPr>
                <a:t>1Science</a:t>
              </a:r>
              <a:r>
                <a:rPr i="0" lang="lt-LT" sz="1200" u="none" cap="none" strike="noStrike">
                  <a:solidFill>
                    <a:schemeClr val="dk1"/>
                  </a:solidFill>
                </a:rPr>
                <a:t>&lt; </a:t>
              </a:r>
              <a:r>
                <a:rPr i="0" lang="lt-LT" sz="1200" u="sng" cap="none" strike="noStrike">
                  <a:solidFill>
                    <a:schemeClr val="hlink"/>
                  </a:solidFill>
                  <a:hlinkClick r:id="rId12"/>
                </a:rPr>
                <a:t>https://www.1science.com/1findr/</a:t>
              </a:r>
              <a:r>
                <a:rPr i="0" lang="lt-LT" sz="1200" u="none" cap="none" strike="noStrike">
                  <a:solidFill>
                    <a:schemeClr val="dk1"/>
                  </a:solidFill>
                </a:rPr>
                <a:t>&gt;</a:t>
              </a:r>
              <a:endParaRPr sz="1200"/>
            </a:p>
            <a:p>
              <a:pPr indent="-101600" lvl="1" marL="114300" marR="0" rtl="0" algn="l">
                <a:lnSpc>
                  <a:spcPct val="90000"/>
                </a:lnSpc>
                <a:spcBef>
                  <a:spcPts val="210"/>
                </a:spcBef>
                <a:spcAft>
                  <a:spcPts val="0"/>
                </a:spcAft>
                <a:buClr>
                  <a:schemeClr val="dk1"/>
                </a:buClr>
                <a:buSzPts val="1200"/>
                <a:buChar char="•"/>
              </a:pPr>
              <a:r>
                <a:rPr i="1" lang="lt-LT" sz="1200" u="none" cap="none" strike="noStrike">
                  <a:solidFill>
                    <a:schemeClr val="dk1"/>
                  </a:solidFill>
                </a:rPr>
                <a:t>Open Access Button </a:t>
              </a:r>
              <a:r>
                <a:rPr i="0" lang="lt-LT" sz="1200" u="none" cap="none" strike="noStrike">
                  <a:solidFill>
                    <a:schemeClr val="dk1"/>
                  </a:solidFill>
                </a:rPr>
                <a:t>&lt;</a:t>
              </a:r>
              <a:r>
                <a:rPr i="0" lang="lt-LT" sz="1200" u="sng" cap="none" strike="noStrike">
                  <a:solidFill>
                    <a:schemeClr val="hlink"/>
                  </a:solidFill>
                  <a:hlinkClick r:id="rId13"/>
                </a:rPr>
                <a:t>https:/openaccessbutton.org</a:t>
              </a:r>
              <a:r>
                <a:rPr i="0" lang="lt-LT" sz="1200" u="none" cap="none" strike="noStrike">
                  <a:solidFill>
                    <a:schemeClr val="dk1"/>
                  </a:solidFill>
                </a:rPr>
                <a:t>&gt; </a:t>
              </a:r>
              <a:endParaRPr sz="1200"/>
            </a:p>
            <a:p>
              <a:pPr indent="-101600" lvl="1" marL="114300" marR="0" rtl="0" algn="l">
                <a:lnSpc>
                  <a:spcPct val="90000"/>
                </a:lnSpc>
                <a:spcBef>
                  <a:spcPts val="210"/>
                </a:spcBef>
                <a:spcAft>
                  <a:spcPts val="0"/>
                </a:spcAft>
                <a:buClr>
                  <a:schemeClr val="dk1"/>
                </a:buClr>
                <a:buSzPts val="1200"/>
                <a:buChar char="•"/>
              </a:pPr>
              <a:r>
                <a:rPr i="1" lang="lt-LT" sz="1200" u="none" cap="none" strike="noStrike">
                  <a:solidFill>
                    <a:schemeClr val="dk1"/>
                  </a:solidFill>
                </a:rPr>
                <a:t>ScienceOpen </a:t>
              </a:r>
              <a:r>
                <a:rPr i="0" lang="lt-LT" sz="1200" u="none" cap="none" strike="noStrike">
                  <a:solidFill>
                    <a:schemeClr val="dk1"/>
                  </a:solidFill>
                </a:rPr>
                <a:t>&lt;</a:t>
              </a:r>
              <a:r>
                <a:rPr i="0" lang="lt-LT" sz="1200" u="sng" cap="none" strike="noStrike">
                  <a:solidFill>
                    <a:schemeClr val="hlink"/>
                  </a:solidFill>
                  <a:hlinkClick r:id="rId14"/>
                </a:rPr>
                <a:t>https://www.scienceopen.com</a:t>
              </a:r>
              <a:r>
                <a:rPr i="0" lang="lt-LT" sz="1200" u="none" cap="none" strike="noStrike">
                  <a:solidFill>
                    <a:schemeClr val="dk1"/>
                  </a:solidFill>
                </a:rPr>
                <a:t>&gt;</a:t>
              </a:r>
              <a:endParaRPr sz="1200"/>
            </a:p>
            <a:p>
              <a:pPr indent="-101600" lvl="1" marL="114300" marR="0" rtl="0" algn="l">
                <a:lnSpc>
                  <a:spcPct val="90000"/>
                </a:lnSpc>
                <a:spcBef>
                  <a:spcPts val="210"/>
                </a:spcBef>
                <a:spcAft>
                  <a:spcPts val="0"/>
                </a:spcAft>
                <a:buClr>
                  <a:schemeClr val="dk1"/>
                </a:buClr>
                <a:buSzPts val="1200"/>
                <a:buChar char="•"/>
              </a:pPr>
              <a:r>
                <a:rPr i="1" lang="lt-LT" sz="1200" u="none" cap="none" strike="noStrike">
                  <a:solidFill>
                    <a:schemeClr val="dk1"/>
                  </a:solidFill>
                </a:rPr>
                <a:t>Unpaywall </a:t>
              </a:r>
              <a:r>
                <a:rPr i="0" lang="lt-LT" sz="1200" u="none" cap="none" strike="noStrike">
                  <a:solidFill>
                    <a:schemeClr val="dk1"/>
                  </a:solidFill>
                </a:rPr>
                <a:t>&lt;</a:t>
              </a:r>
              <a:r>
                <a:rPr i="0" lang="lt-LT" sz="1200" u="sng" cap="none" strike="noStrike">
                  <a:solidFill>
                    <a:schemeClr val="hlink"/>
                  </a:solidFill>
                  <a:hlinkClick r:id="rId15"/>
                </a:rPr>
                <a:t>https://unpaywall.org</a:t>
              </a:r>
              <a:r>
                <a:rPr i="0" lang="lt-LT" sz="1200" u="none" cap="none" strike="noStrike">
                  <a:solidFill>
                    <a:schemeClr val="dk1"/>
                  </a:solidFill>
                </a:rPr>
                <a:t>&gt; </a:t>
              </a:r>
              <a:endParaRPr sz="1200"/>
            </a:p>
          </p:txBody>
        </p:sp>
        <p:sp>
          <p:nvSpPr>
            <p:cNvPr id="166" name="Google Shape;166;p20"/>
            <p:cNvSpPr/>
            <p:nvPr/>
          </p:nvSpPr>
          <p:spPr>
            <a:xfrm>
              <a:off x="0" y="2490225"/>
              <a:ext cx="3081810" cy="674837"/>
            </a:xfrm>
            <a:prstGeom prst="roundRect">
              <a:avLst>
                <a:gd fmla="val 16667" name="adj"/>
              </a:avLst>
            </a:prstGeom>
            <a:solidFill>
              <a:srgbClr val="8F135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0"/>
            <p:cNvSpPr txBox="1"/>
            <p:nvPr/>
          </p:nvSpPr>
          <p:spPr>
            <a:xfrm>
              <a:off x="32943" y="2523168"/>
              <a:ext cx="3015924" cy="608951"/>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Calibri"/>
                <a:buNone/>
              </a:pPr>
              <a:r>
                <a:rPr i="0" lang="lt-LT" sz="2100" u="none" cap="none" strike="noStrike">
                  <a:solidFill>
                    <a:schemeClr val="lt1"/>
                  </a:solidFill>
                </a:rPr>
                <a:t>Prieiga</a:t>
              </a:r>
              <a:endParaRPr sz="2100"/>
            </a:p>
          </p:txBody>
        </p:sp>
        <p:sp>
          <p:nvSpPr>
            <p:cNvPr id="168" name="Google Shape;168;p20"/>
            <p:cNvSpPr/>
            <p:nvPr/>
          </p:nvSpPr>
          <p:spPr>
            <a:xfrm rot="5400000">
              <a:off x="5451213" y="990133"/>
              <a:ext cx="739967" cy="5478773"/>
            </a:xfrm>
            <a:prstGeom prst="round2SameRect">
              <a:avLst>
                <a:gd fmla="val 16667" name="adj1"/>
                <a:gd fmla="val 0" name="adj2"/>
              </a:avLst>
            </a:prstGeom>
            <a:solidFill>
              <a:srgbClr val="CFD7E7">
                <a:alpha val="89803"/>
              </a:srgbClr>
            </a:solidFill>
            <a:ln cap="flat" cmpd="sng" w="25400">
              <a:solidFill>
                <a:srgbClr val="CFD7E7">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20"/>
            <p:cNvSpPr txBox="1"/>
            <p:nvPr/>
          </p:nvSpPr>
          <p:spPr>
            <a:xfrm>
              <a:off x="3081810" y="3395658"/>
              <a:ext cx="5442651" cy="667723"/>
            </a:xfrm>
            <a:prstGeom prst="rect">
              <a:avLst/>
            </a:prstGeom>
            <a:noFill/>
            <a:ln>
              <a:noFill/>
            </a:ln>
          </p:spPr>
          <p:txBody>
            <a:bodyPr anchorCtr="0" anchor="ctr" bIns="26650" lIns="53325" spcFirstLastPara="1" rIns="53325" wrap="square" tIns="26650">
              <a:noAutofit/>
            </a:bodyPr>
            <a:lstStyle/>
            <a:p>
              <a:pPr indent="-101600" lvl="1" marL="114300" marR="0" rtl="0" algn="l">
                <a:lnSpc>
                  <a:spcPct val="90000"/>
                </a:lnSpc>
                <a:spcBef>
                  <a:spcPts val="0"/>
                </a:spcBef>
                <a:spcAft>
                  <a:spcPts val="0"/>
                </a:spcAft>
                <a:buClr>
                  <a:schemeClr val="dk1"/>
                </a:buClr>
                <a:buSzPts val="1200"/>
                <a:buChar char="•"/>
              </a:pPr>
              <a:r>
                <a:rPr i="1" lang="lt-LT" sz="1200" u="none" cap="none" strike="noStrike">
                  <a:solidFill>
                    <a:schemeClr val="dk1"/>
                  </a:solidFill>
                </a:rPr>
                <a:t>arXiv</a:t>
              </a:r>
              <a:r>
                <a:rPr i="0" lang="lt-LT" sz="1200" u="none" cap="none" strike="noStrike">
                  <a:solidFill>
                    <a:schemeClr val="dk1"/>
                  </a:solidFill>
                </a:rPr>
                <a:t> &lt;</a:t>
              </a:r>
              <a:r>
                <a:rPr i="0" lang="lt-LT" sz="1200" u="sng" cap="none" strike="noStrike">
                  <a:solidFill>
                    <a:schemeClr val="hlink"/>
                  </a:solidFill>
                  <a:hlinkClick r:id="rId16"/>
                </a:rPr>
                <a:t>https://arxiv.org</a:t>
              </a:r>
              <a:r>
                <a:rPr i="0" lang="lt-LT" sz="1200" u="none" cap="none" strike="noStrike">
                  <a:solidFill>
                    <a:schemeClr val="dk1"/>
                  </a:solidFill>
                </a:rPr>
                <a:t>&gt; </a:t>
              </a:r>
              <a:endParaRPr sz="1200"/>
            </a:p>
            <a:p>
              <a:pPr indent="-101600" lvl="1" marL="114300" marR="0" rtl="0" algn="l">
                <a:lnSpc>
                  <a:spcPct val="90000"/>
                </a:lnSpc>
                <a:spcBef>
                  <a:spcPts val="210"/>
                </a:spcBef>
                <a:spcAft>
                  <a:spcPts val="0"/>
                </a:spcAft>
                <a:buClr>
                  <a:schemeClr val="dk1"/>
                </a:buClr>
                <a:buSzPts val="1200"/>
                <a:buChar char="•"/>
              </a:pPr>
              <a:r>
                <a:rPr i="1" lang="lt-LT" sz="1200" u="none" cap="none" strike="noStrike">
                  <a:solidFill>
                    <a:schemeClr val="dk1"/>
                  </a:solidFill>
                </a:rPr>
                <a:t>PubMedCentral </a:t>
              </a:r>
              <a:r>
                <a:rPr i="0" lang="lt-LT" sz="1200" u="none" cap="none" strike="noStrike">
                  <a:solidFill>
                    <a:schemeClr val="dk1"/>
                  </a:solidFill>
                </a:rPr>
                <a:t>&lt;</a:t>
              </a:r>
              <a:r>
                <a:rPr i="0" lang="lt-LT" sz="1200" u="sng" cap="none" strike="noStrike">
                  <a:solidFill>
                    <a:schemeClr val="hlink"/>
                  </a:solidFill>
                  <a:hlinkClick r:id="rId17"/>
                </a:rPr>
                <a:t>https://www.ncbi.nlm.nih.gov/pmc/</a:t>
              </a:r>
              <a:r>
                <a:rPr i="0" lang="lt-LT" sz="1200" u="none" cap="none" strike="noStrike">
                  <a:solidFill>
                    <a:schemeClr val="dk1"/>
                  </a:solidFill>
                </a:rPr>
                <a:t>&gt; </a:t>
              </a:r>
              <a:endParaRPr sz="1200"/>
            </a:p>
            <a:p>
              <a:pPr indent="-101600" lvl="1" marL="114300" marR="0" rtl="0" algn="l">
                <a:lnSpc>
                  <a:spcPct val="90000"/>
                </a:lnSpc>
                <a:spcBef>
                  <a:spcPts val="210"/>
                </a:spcBef>
                <a:spcAft>
                  <a:spcPts val="0"/>
                </a:spcAft>
                <a:buClr>
                  <a:schemeClr val="dk1"/>
                </a:buClr>
                <a:buSzPts val="1200"/>
                <a:buChar char="•"/>
              </a:pPr>
              <a:r>
                <a:rPr i="1" lang="lt-LT" sz="1200" u="none" cap="none" strike="noStrike">
                  <a:solidFill>
                    <a:schemeClr val="dk1"/>
                  </a:solidFill>
                </a:rPr>
                <a:t>Zenodo</a:t>
              </a:r>
              <a:r>
                <a:rPr i="0" lang="lt-LT" sz="1200" u="none" cap="none" strike="noStrike">
                  <a:solidFill>
                    <a:schemeClr val="dk1"/>
                  </a:solidFill>
                </a:rPr>
                <a:t> &lt;</a:t>
              </a:r>
              <a:r>
                <a:rPr i="0" lang="lt-LT" sz="1200" u="sng" cap="none" strike="noStrike">
                  <a:solidFill>
                    <a:schemeClr val="hlink"/>
                  </a:solidFill>
                  <a:hlinkClick r:id="rId18"/>
                </a:rPr>
                <a:t>https://zenodo.org</a:t>
              </a:r>
              <a:r>
                <a:rPr i="0" lang="lt-LT" sz="1200" u="none" cap="none" strike="noStrike">
                  <a:solidFill>
                    <a:schemeClr val="dk1"/>
                  </a:solidFill>
                </a:rPr>
                <a:t>&gt;  </a:t>
              </a:r>
              <a:endParaRPr sz="1200"/>
            </a:p>
          </p:txBody>
        </p:sp>
        <p:sp>
          <p:nvSpPr>
            <p:cNvPr id="170" name="Google Shape;170;p20"/>
            <p:cNvSpPr/>
            <p:nvPr/>
          </p:nvSpPr>
          <p:spPr>
            <a:xfrm>
              <a:off x="0" y="3392101"/>
              <a:ext cx="3081810" cy="674837"/>
            </a:xfrm>
            <a:prstGeom prst="roundRect">
              <a:avLst>
                <a:gd fmla="val 16667" name="adj"/>
              </a:avLst>
            </a:prstGeom>
            <a:solidFill>
              <a:srgbClr val="8F135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20"/>
            <p:cNvSpPr txBox="1"/>
            <p:nvPr/>
          </p:nvSpPr>
          <p:spPr>
            <a:xfrm>
              <a:off x="32943" y="3425044"/>
              <a:ext cx="3015924" cy="608951"/>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Calibri"/>
                <a:buNone/>
              </a:pPr>
              <a:r>
                <a:rPr i="0" lang="lt-LT" sz="2100" u="none" cap="none" strike="noStrike">
                  <a:solidFill>
                    <a:schemeClr val="lt1"/>
                  </a:solidFill>
                </a:rPr>
                <a:t>Talpyklos</a:t>
              </a:r>
              <a:endParaRPr sz="2100"/>
            </a:p>
          </p:txBody>
        </p:sp>
        <p:sp>
          <p:nvSpPr>
            <p:cNvPr id="172" name="Google Shape;172;p20"/>
            <p:cNvSpPr/>
            <p:nvPr/>
          </p:nvSpPr>
          <p:spPr>
            <a:xfrm rot="5400000">
              <a:off x="5556952" y="1728599"/>
              <a:ext cx="539869" cy="5484129"/>
            </a:xfrm>
            <a:prstGeom prst="round2SameRect">
              <a:avLst>
                <a:gd fmla="val 16667" name="adj1"/>
                <a:gd fmla="val 0" name="adj2"/>
              </a:avLst>
            </a:prstGeom>
            <a:solidFill>
              <a:srgbClr val="CFD7E7">
                <a:alpha val="89803"/>
              </a:srgbClr>
            </a:solidFill>
            <a:ln cap="flat" cmpd="sng" w="25400">
              <a:solidFill>
                <a:srgbClr val="CFD7E7">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0"/>
            <p:cNvSpPr txBox="1"/>
            <p:nvPr/>
          </p:nvSpPr>
          <p:spPr>
            <a:xfrm>
              <a:off x="3084822" y="4227083"/>
              <a:ext cx="5457775" cy="487161"/>
            </a:xfrm>
            <a:prstGeom prst="rect">
              <a:avLst/>
            </a:prstGeom>
            <a:noFill/>
            <a:ln>
              <a:noFill/>
            </a:ln>
          </p:spPr>
          <p:txBody>
            <a:bodyPr anchorCtr="0" anchor="ctr" bIns="60950" lIns="121900" spcFirstLastPara="1" rIns="121900" wrap="square" tIns="60950">
              <a:noAutofit/>
            </a:bodyPr>
            <a:lstStyle/>
            <a:p>
              <a:pPr indent="-101600" lvl="1" marL="114300" marR="0" rtl="0" algn="l">
                <a:lnSpc>
                  <a:spcPct val="90000"/>
                </a:lnSpc>
                <a:spcBef>
                  <a:spcPts val="0"/>
                </a:spcBef>
                <a:spcAft>
                  <a:spcPts val="0"/>
                </a:spcAft>
                <a:buClr>
                  <a:schemeClr val="dk1"/>
                </a:buClr>
                <a:buSzPts val="1200"/>
                <a:buChar char="•"/>
              </a:pPr>
              <a:r>
                <a:rPr i="1" lang="lt-LT" sz="1200" u="none" cap="none" strike="noStrike">
                  <a:solidFill>
                    <a:schemeClr val="dk1"/>
                  </a:solidFill>
                </a:rPr>
                <a:t>Open Journal Systems </a:t>
              </a:r>
              <a:r>
                <a:rPr i="0" lang="lt-LT" sz="1200" u="none" cap="none" strike="noStrike">
                  <a:solidFill>
                    <a:schemeClr val="dk1"/>
                  </a:solidFill>
                </a:rPr>
                <a:t>&lt;</a:t>
              </a:r>
              <a:r>
                <a:rPr i="0" lang="lt-LT" sz="1200" u="sng" cap="none" strike="noStrike">
                  <a:solidFill>
                    <a:schemeClr val="hlink"/>
                  </a:solidFill>
                  <a:hlinkClick r:id="rId19"/>
                </a:rPr>
                <a:t>https://openjournalsystems.com</a:t>
              </a:r>
              <a:r>
                <a:rPr i="0" lang="lt-LT" sz="1200" u="none" cap="none" strike="noStrike">
                  <a:solidFill>
                    <a:schemeClr val="dk1"/>
                  </a:solidFill>
                </a:rPr>
                <a:t>&gt;  </a:t>
              </a:r>
              <a:endParaRPr sz="1200"/>
            </a:p>
          </p:txBody>
        </p:sp>
        <p:sp>
          <p:nvSpPr>
            <p:cNvPr id="174" name="Google Shape;174;p20"/>
            <p:cNvSpPr/>
            <p:nvPr/>
          </p:nvSpPr>
          <p:spPr>
            <a:xfrm>
              <a:off x="0" y="4133245"/>
              <a:ext cx="3084822" cy="674837"/>
            </a:xfrm>
            <a:prstGeom prst="roundRect">
              <a:avLst>
                <a:gd fmla="val 16667" name="adj"/>
              </a:avLst>
            </a:prstGeom>
            <a:solidFill>
              <a:srgbClr val="8F135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0"/>
            <p:cNvSpPr txBox="1"/>
            <p:nvPr/>
          </p:nvSpPr>
          <p:spPr>
            <a:xfrm>
              <a:off x="32943" y="4166188"/>
              <a:ext cx="3018936" cy="608951"/>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Calibri"/>
                <a:buNone/>
              </a:pPr>
              <a:r>
                <a:rPr i="0" lang="lt-LT" sz="2100" u="none" cap="none" strike="noStrike">
                  <a:solidFill>
                    <a:schemeClr val="lt1"/>
                  </a:solidFill>
                </a:rPr>
                <a:t>Publikavimo paslaugos</a:t>
              </a:r>
              <a:endParaRPr sz="2100"/>
            </a:p>
          </p:txBody>
        </p:sp>
        <p:sp>
          <p:nvSpPr>
            <p:cNvPr id="176" name="Google Shape;176;p20"/>
            <p:cNvSpPr/>
            <p:nvPr/>
          </p:nvSpPr>
          <p:spPr>
            <a:xfrm rot="5400000">
              <a:off x="5556952" y="2437178"/>
              <a:ext cx="539869" cy="5484129"/>
            </a:xfrm>
            <a:prstGeom prst="round2SameRect">
              <a:avLst>
                <a:gd fmla="val 16667" name="adj1"/>
                <a:gd fmla="val 0" name="adj2"/>
              </a:avLst>
            </a:prstGeom>
            <a:solidFill>
              <a:srgbClr val="CFD7E7">
                <a:alpha val="89803"/>
              </a:srgbClr>
            </a:solidFill>
            <a:ln cap="flat" cmpd="sng" w="25400">
              <a:solidFill>
                <a:srgbClr val="CFD7E7">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0"/>
            <p:cNvSpPr txBox="1"/>
            <p:nvPr/>
          </p:nvSpPr>
          <p:spPr>
            <a:xfrm>
              <a:off x="3084822" y="4935662"/>
              <a:ext cx="5457775" cy="487161"/>
            </a:xfrm>
            <a:prstGeom prst="rect">
              <a:avLst/>
            </a:prstGeom>
            <a:noFill/>
            <a:ln>
              <a:noFill/>
            </a:ln>
          </p:spPr>
          <p:txBody>
            <a:bodyPr anchorCtr="0" anchor="ctr" bIns="26650" lIns="53325" spcFirstLastPara="1" rIns="53325" wrap="square" tIns="26650">
              <a:noAutofit/>
            </a:bodyPr>
            <a:lstStyle/>
            <a:p>
              <a:pPr indent="-101600" lvl="1" marL="114300" marR="0" rtl="0" algn="l">
                <a:lnSpc>
                  <a:spcPct val="90000"/>
                </a:lnSpc>
                <a:spcBef>
                  <a:spcPts val="0"/>
                </a:spcBef>
                <a:spcAft>
                  <a:spcPts val="0"/>
                </a:spcAft>
                <a:buClr>
                  <a:schemeClr val="dk1"/>
                </a:buClr>
                <a:buSzPts val="1200"/>
                <a:buChar char="•"/>
              </a:pPr>
              <a:r>
                <a:rPr i="1" lang="lt-LT" sz="1200" u="none" cap="none" strike="noStrike">
                  <a:solidFill>
                    <a:schemeClr val="dk1"/>
                  </a:solidFill>
                </a:rPr>
                <a:t>OpenAIRE</a:t>
              </a:r>
              <a:r>
                <a:rPr i="0" lang="lt-LT" sz="1200" u="none" cap="none" strike="noStrike">
                  <a:solidFill>
                    <a:schemeClr val="dk1"/>
                  </a:solidFill>
                </a:rPr>
                <a:t> &lt;</a:t>
              </a:r>
              <a:r>
                <a:rPr i="0" lang="lt-LT" sz="1200" u="sng" cap="none" strike="noStrike">
                  <a:solidFill>
                    <a:schemeClr val="hlink"/>
                  </a:solidFill>
                  <a:hlinkClick r:id="rId20"/>
                </a:rPr>
                <a:t>https://www.openaire.eu</a:t>
              </a:r>
              <a:r>
                <a:rPr i="0" lang="lt-LT" sz="1200" u="none" cap="none" strike="noStrike">
                  <a:solidFill>
                    <a:schemeClr val="dk1"/>
                  </a:solidFill>
                </a:rPr>
                <a:t>&gt;  </a:t>
              </a:r>
              <a:endParaRPr sz="1200"/>
            </a:p>
            <a:p>
              <a:pPr indent="-101600" lvl="1" marL="114300" marR="0" rtl="0" algn="l">
                <a:lnSpc>
                  <a:spcPct val="90000"/>
                </a:lnSpc>
                <a:spcBef>
                  <a:spcPts val="210"/>
                </a:spcBef>
                <a:spcAft>
                  <a:spcPts val="0"/>
                </a:spcAft>
                <a:buClr>
                  <a:schemeClr val="dk1"/>
                </a:buClr>
                <a:buSzPts val="1200"/>
                <a:buChar char="•"/>
              </a:pPr>
              <a:r>
                <a:rPr i="1" lang="lt-LT" sz="1200" u="none" cap="none" strike="noStrike">
                  <a:solidFill>
                    <a:schemeClr val="dk1"/>
                  </a:solidFill>
                </a:rPr>
                <a:t>IRUS-UK</a:t>
              </a:r>
              <a:r>
                <a:rPr i="0" lang="lt-LT" sz="1200" u="none" cap="none" strike="noStrike">
                  <a:solidFill>
                    <a:schemeClr val="dk1"/>
                  </a:solidFill>
                </a:rPr>
                <a:t> &lt;</a:t>
              </a:r>
              <a:r>
                <a:rPr i="0" lang="lt-LT" sz="1200" u="sng" cap="none" strike="noStrike">
                  <a:solidFill>
                    <a:schemeClr val="hlink"/>
                  </a:solidFill>
                  <a:hlinkClick r:id="rId21"/>
                </a:rPr>
                <a:t>http://irus.mimas.ac.uk</a:t>
              </a:r>
              <a:r>
                <a:rPr i="0" lang="lt-LT" sz="1200" u="none" cap="none" strike="noStrike">
                  <a:solidFill>
                    <a:schemeClr val="dk1"/>
                  </a:solidFill>
                </a:rPr>
                <a:t>&gt;</a:t>
              </a:r>
              <a:endParaRPr sz="1200"/>
            </a:p>
          </p:txBody>
        </p:sp>
        <p:sp>
          <p:nvSpPr>
            <p:cNvPr id="178" name="Google Shape;178;p20"/>
            <p:cNvSpPr/>
            <p:nvPr/>
          </p:nvSpPr>
          <p:spPr>
            <a:xfrm>
              <a:off x="0" y="4841824"/>
              <a:ext cx="3084822" cy="674837"/>
            </a:xfrm>
            <a:prstGeom prst="roundRect">
              <a:avLst>
                <a:gd fmla="val 16667" name="adj"/>
              </a:avLst>
            </a:prstGeom>
            <a:solidFill>
              <a:srgbClr val="8F135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20"/>
            <p:cNvSpPr txBox="1"/>
            <p:nvPr/>
          </p:nvSpPr>
          <p:spPr>
            <a:xfrm>
              <a:off x="32943" y="4874767"/>
              <a:ext cx="3018936" cy="608951"/>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Calibri"/>
                <a:buNone/>
              </a:pPr>
              <a:r>
                <a:rPr i="0" lang="lt-LT" sz="2100" u="none" cap="none" strike="noStrike">
                  <a:solidFill>
                    <a:schemeClr val="lt1"/>
                  </a:solidFill>
                </a:rPr>
                <a:t>Stebėsenos paslaugos</a:t>
              </a:r>
              <a:endParaRPr sz="2100"/>
            </a:p>
          </p:txBody>
        </p:sp>
      </p:grpSp>
      <p:sp>
        <p:nvSpPr>
          <p:cNvPr id="180" name="Google Shape;180;p20"/>
          <p:cNvSpPr/>
          <p:nvPr/>
        </p:nvSpPr>
        <p:spPr>
          <a:xfrm>
            <a:off x="5508104" y="6596390"/>
            <a:ext cx="3418037" cy="261610"/>
          </a:xfrm>
          <a:prstGeom prst="rect">
            <a:avLst/>
          </a:prstGeom>
          <a:noFill/>
          <a:ln>
            <a:noFill/>
          </a:ln>
        </p:spPr>
        <p:txBody>
          <a:bodyPr anchorCtr="0" anchor="t" bIns="45700" lIns="91425" spcFirstLastPara="1" rIns="91425" wrap="square" tIns="45700">
            <a:noAutofit/>
          </a:bodyPr>
          <a:lstStyle/>
          <a:p>
            <a:pPr indent="539750" lvl="0" marL="0" marR="0" rtl="0" algn="r">
              <a:spcBef>
                <a:spcPts val="0"/>
              </a:spcBef>
              <a:spcAft>
                <a:spcPts val="0"/>
              </a:spcAft>
              <a:buNone/>
            </a:pPr>
            <a:r>
              <a:rPr i="0" lang="lt-LT" sz="1100" u="sng" cap="none" strike="noStrike">
                <a:solidFill>
                  <a:schemeClr val="hlink"/>
                </a:solidFill>
                <a:hlinkClick r:id="rId22"/>
              </a:rPr>
              <a:t>Knowledge Exchange</a:t>
            </a:r>
            <a:r>
              <a:rPr i="0" lang="lt-LT" sz="1100" u="none" cap="none" strike="noStrike">
                <a:solidFill>
                  <a:srgbClr val="000000"/>
                </a:solidFill>
              </a:rPr>
              <a:t>, 2016</a:t>
            </a:r>
            <a:endParaRPr i="0" sz="1800" u="none" cap="none" strike="noStrike">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Google Shape;185;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8F135B"/>
              </a:buClr>
              <a:buSzPts val="3600"/>
              <a:buFont typeface="Calibri"/>
              <a:buNone/>
            </a:pPr>
            <a:r>
              <a:rPr lang="lt-LT" sz="3400"/>
              <a:t>Mokslinių tyrimų duomenys </a:t>
            </a:r>
            <a:endParaRPr sz="3400"/>
          </a:p>
        </p:txBody>
      </p:sp>
      <p:sp>
        <p:nvSpPr>
          <p:cNvPr id="186" name="Google Shape;186;p21"/>
          <p:cNvSpPr txBox="1"/>
          <p:nvPr>
            <p:ph idx="1" type="body"/>
          </p:nvPr>
        </p:nvSpPr>
        <p:spPr>
          <a:xfrm>
            <a:off x="457200" y="1412776"/>
            <a:ext cx="7211144" cy="4752528"/>
          </a:xfrm>
          <a:prstGeom prst="rect">
            <a:avLst/>
          </a:prstGeom>
          <a:noFill/>
          <a:ln>
            <a:noFill/>
          </a:ln>
        </p:spPr>
        <p:txBody>
          <a:bodyPr anchorCtr="0" anchor="t" bIns="45700" lIns="91425" spcFirstLastPara="1" rIns="91425" wrap="square" tIns="45700">
            <a:noAutofit/>
          </a:bodyPr>
          <a:lstStyle/>
          <a:p>
            <a:pPr indent="-321500" lvl="0" marL="342900" rtl="0" algn="l">
              <a:lnSpc>
                <a:spcPct val="80000"/>
              </a:lnSpc>
              <a:spcBef>
                <a:spcPts val="0"/>
              </a:spcBef>
              <a:spcAft>
                <a:spcPts val="0"/>
              </a:spcAft>
              <a:buClr>
                <a:srgbClr val="282F74"/>
              </a:buClr>
              <a:buSzPts val="2900"/>
              <a:buChar char="•"/>
            </a:pPr>
            <a:r>
              <a:rPr lang="lt-LT" sz="2900"/>
              <a:t>Tai informacija, surinkta vykdant stebėjimus, apklausas, atliekant eksperimentus ir kt. tyrimų metu ir naudojama originalių mokslinių tyrimų rezultatams patvirtinti. </a:t>
            </a:r>
            <a:endParaRPr sz="2900"/>
          </a:p>
          <a:p>
            <a:pPr indent="-321500" lvl="0" marL="342900" rtl="0" algn="l">
              <a:lnSpc>
                <a:spcPct val="80000"/>
              </a:lnSpc>
              <a:spcBef>
                <a:spcPts val="647"/>
              </a:spcBef>
              <a:spcAft>
                <a:spcPts val="0"/>
              </a:spcAft>
              <a:buClr>
                <a:srgbClr val="282F74"/>
              </a:buClr>
              <a:buSzPts val="2900"/>
              <a:buChar char="•"/>
            </a:pPr>
            <a:r>
              <a:rPr lang="lt-LT" sz="2900"/>
              <a:t>Tyrimų duomenys apima pirminius duomenis, kurie renkami naudojant sensorius, instrumentus, prietaisus, atliekant stebėjimus ir apklausas, naudojant kitus duomenų rinkimo būdus.</a:t>
            </a:r>
            <a:r>
              <a:rPr b="1" lang="lt-LT" sz="2900"/>
              <a:t> </a:t>
            </a:r>
            <a:endParaRPr sz="2900"/>
          </a:p>
        </p:txBody>
      </p:sp>
    </p:spTree>
  </p:cSld>
  <p:clrMapOvr>
    <a:masterClrMapping/>
  </p:clrMapOvr>
</p:sld>
</file>

<file path=ppt/theme/theme1.xml><?xml version="1.0" encoding="utf-8"?>
<a:theme xmlns:a="http://schemas.openxmlformats.org/drawingml/2006/main" xmlns:r="http://schemas.openxmlformats.org/officeDocument/2006/relationships" name="„Office“ tem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