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079612" y="260648"/>
            <a:ext cx="6984776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b="1"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59832" y="5517232"/>
            <a:ext cx="262433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  <a:defRPr>
                <a:solidFill>
                  <a:srgbClr val="282F74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82F74"/>
              </a:buClr>
              <a:buSzPts val="2800"/>
              <a:buChar char="–"/>
              <a:defRPr>
                <a:solidFill>
                  <a:srgbClr val="282F74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  <a:defRPr>
                <a:solidFill>
                  <a:srgbClr val="282F74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–"/>
              <a:defRPr>
                <a:solidFill>
                  <a:srgbClr val="282F74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»"/>
              <a:defRPr>
                <a:solidFill>
                  <a:srgbClr val="282F7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i="0" sz="32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sz="24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c.lnb.lt/cc-by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ltmetric.com/" TargetMode="External"/><Relationship Id="rId4" Type="http://schemas.openxmlformats.org/officeDocument/2006/relationships/hyperlink" Target="https://plumanalytics.com/" TargetMode="External"/><Relationship Id="rId5" Type="http://schemas.openxmlformats.org/officeDocument/2006/relationships/hyperlink" Target="https://plumanalytics.com/" TargetMode="External"/><Relationship Id="rId6" Type="http://schemas.openxmlformats.org/officeDocument/2006/relationships/hyperlink" Target="https://plumanalytics.com/" TargetMode="External"/><Relationship Id="rId7" Type="http://schemas.openxmlformats.org/officeDocument/2006/relationships/hyperlink" Target="https://plumanalytics.com/" TargetMode="External"/><Relationship Id="rId8" Type="http://schemas.openxmlformats.org/officeDocument/2006/relationships/hyperlink" Target="https://impactstory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.ktu.edu/mod/book/view.php?id=1569" TargetMode="External"/><Relationship Id="rId4" Type="http://schemas.openxmlformats.org/officeDocument/2006/relationships/hyperlink" Target="https://open.ktu.edu/mod/page/view.php?id=1570" TargetMode="External"/><Relationship Id="rId5" Type="http://schemas.openxmlformats.org/officeDocument/2006/relationships/hyperlink" Target="https://open.ktu.edu/mod/page/view.php?id=1571" TargetMode="External"/><Relationship Id="rId6" Type="http://schemas.openxmlformats.org/officeDocument/2006/relationships/hyperlink" Target="https://www.youtube.com/playlist?list=PLLP77gNFsj4SU49kshcDCxzBNmQ9GWDeZ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.ktu.edu/mod/page/view.php?id=1572" TargetMode="External"/><Relationship Id="rId4" Type="http://schemas.openxmlformats.org/officeDocument/2006/relationships/hyperlink" Target="https://open.ktu.edu/mod/hvp/view.php?id=155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079612" y="188640"/>
            <a:ext cx="6984776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Mokslo rezultatų vertinimas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292080" y="4581128"/>
            <a:ext cx="2304256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40"/>
              <a:buNone/>
            </a:pPr>
            <a:r>
              <a:rPr lang="lt-LT" sz="2040"/>
              <a:t>dr. Ieva Cesevičiūtė </a:t>
            </a:r>
            <a:endParaRPr sz="2040"/>
          </a:p>
        </p:txBody>
      </p:sp>
      <p:sp>
        <p:nvSpPr>
          <p:cNvPr id="86" name="Google Shape;86;p13"/>
          <p:cNvSpPr txBox="1"/>
          <p:nvPr/>
        </p:nvSpPr>
        <p:spPr>
          <a:xfrm>
            <a:off x="4572000" y="6309320"/>
            <a:ext cx="410445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b="0" i="1" lang="lt-LT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Lietuvos mokslinių bibliotekų asociacija, 2019</a:t>
            </a:r>
            <a:endParaRPr/>
          </a:p>
        </p:txBody>
      </p:sp>
      <p:sp>
        <p:nvSpPr>
          <p:cNvPr id="87" name="Google Shape;87;p13">
            <a:hlinkClick r:id="rId3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r>
              <a:rPr lang="lt-LT"/>
              <a:t>Mokslo rezultatų vertinimo priemonės</a:t>
            </a:r>
            <a:br>
              <a:rPr lang="lt-LT"/>
            </a:b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/>
              <a:t>Komerciniai produktai: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i="1" lang="lt-LT"/>
              <a:t>InCites</a:t>
            </a:r>
            <a:r>
              <a:rPr lang="lt-LT"/>
              <a:t> (</a:t>
            </a:r>
            <a:r>
              <a:rPr i="1" lang="lt-LT"/>
              <a:t>Clarivate Analytics</a:t>
            </a:r>
            <a:r>
              <a:rPr lang="lt-LT"/>
              <a:t>),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i="1" lang="lt-LT"/>
              <a:t>SciVal</a:t>
            </a:r>
            <a:r>
              <a:rPr lang="lt-LT"/>
              <a:t> (</a:t>
            </a:r>
            <a:r>
              <a:rPr i="1" lang="lt-LT"/>
              <a:t>Elsevier</a:t>
            </a:r>
            <a:r>
              <a:rPr lang="lt-LT"/>
              <a:t>).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/>
              <a:t>Laisvai prieinamos: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i="1" lang="lt-LT"/>
              <a:t>SCImago Journal &amp; Country Rank,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i="1" lang="lt-LT"/>
              <a:t>Google Scholar</a:t>
            </a:r>
            <a:r>
              <a:rPr lang="lt-LT"/>
              <a:t>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b="1"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b="1"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b="1"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r>
              <a:rPr lang="lt-LT"/>
              <a:t>Alternatyvus mokslo rezultatų vertinimas</a:t>
            </a:r>
            <a:br>
              <a:rPr lang="lt-LT"/>
            </a:b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Altmetrijos (angl. </a:t>
            </a:r>
            <a:r>
              <a:rPr i="1" lang="lt-LT" sz="2600"/>
              <a:t>Altmetrics</a:t>
            </a:r>
            <a:r>
              <a:rPr lang="lt-LT" sz="2600"/>
              <a:t>) uždavinys yra straipsnių, mokslinių žurnalų, individualių mokslininkų poveikio matavimui naudoti kiekybinius duomenis iš naujųjų komunikacijos kanalų ir duomenų šaltinių. </a:t>
            </a:r>
            <a:endParaRPr sz="2600"/>
          </a:p>
          <a:p>
            <a:pPr indent="-320040" lvl="0" marL="342900" rtl="0" algn="l"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Populiariausios altmetrijos priemonės:</a:t>
            </a:r>
            <a:endParaRPr sz="2600"/>
          </a:p>
          <a:p>
            <a:pPr indent="0" lvl="1" marL="400050" rtl="0" algn="l">
              <a:spcBef>
                <a:spcPts val="518"/>
              </a:spcBef>
              <a:spcAft>
                <a:spcPts val="0"/>
              </a:spcAft>
              <a:buClr>
                <a:srgbClr val="282F74"/>
              </a:buClr>
              <a:buSzPts val="2590"/>
              <a:buNone/>
            </a:pPr>
            <a:r>
              <a:rPr i="1" lang="lt-LT" sz="2590"/>
              <a:t>- </a:t>
            </a:r>
            <a:r>
              <a:rPr i="1" lang="lt-LT" sz="2400" u="sng">
                <a:solidFill>
                  <a:schemeClr val="hlink"/>
                </a:solidFill>
                <a:hlinkClick r:id="rId3"/>
              </a:rPr>
              <a:t>Altmetric</a:t>
            </a:r>
            <a:r>
              <a:rPr i="1" lang="lt-LT" sz="2400"/>
              <a:t> </a:t>
            </a:r>
            <a:r>
              <a:rPr lang="lt-LT" sz="2400"/>
              <a:t>(komercinis produktas), </a:t>
            </a:r>
            <a:endParaRPr sz="2400"/>
          </a:p>
          <a:p>
            <a:pPr indent="0" lvl="1" marL="400050" rtl="0" algn="l">
              <a:spcBef>
                <a:spcPts val="518"/>
              </a:spcBef>
              <a:spcAft>
                <a:spcPts val="0"/>
              </a:spcAft>
              <a:buClr>
                <a:srgbClr val="282F74"/>
              </a:buClr>
              <a:buSzPts val="2590"/>
              <a:buNone/>
            </a:pPr>
            <a:r>
              <a:rPr i="1" lang="lt-LT" sz="2400"/>
              <a:t>- </a:t>
            </a:r>
            <a:r>
              <a:rPr i="1" lang="lt-LT" sz="2400" u="sng">
                <a:solidFill>
                  <a:schemeClr val="hlink"/>
                </a:solidFill>
                <a:hlinkClick r:id="rId4"/>
              </a:rPr>
              <a:t>Plum Analytics</a:t>
            </a:r>
            <a:r>
              <a:rPr lang="lt-LT" sz="2400" u="sng">
                <a:solidFill>
                  <a:schemeClr val="hlink"/>
                </a:solidFill>
                <a:hlinkClick r:id="rId5"/>
              </a:rPr>
              <a:t> / </a:t>
            </a:r>
            <a:r>
              <a:rPr i="1" lang="lt-LT" sz="2400" u="sng">
                <a:solidFill>
                  <a:schemeClr val="hlink"/>
                </a:solidFill>
                <a:hlinkClick r:id="rId6"/>
              </a:rPr>
              <a:t>PlumX Metrics</a:t>
            </a:r>
            <a:r>
              <a:rPr lang="lt-LT" sz="2400" u="sng">
                <a:solidFill>
                  <a:schemeClr val="hlink"/>
                </a:solidFill>
                <a:hlinkClick r:id="rId7"/>
              </a:rPr>
              <a:t> </a:t>
            </a:r>
            <a:r>
              <a:rPr lang="lt-LT" sz="2400"/>
              <a:t>(komercinis produktas),</a:t>
            </a:r>
            <a:endParaRPr sz="2400"/>
          </a:p>
          <a:p>
            <a:pPr indent="0" lvl="1" marL="400050" rtl="0" algn="l">
              <a:spcBef>
                <a:spcPts val="518"/>
              </a:spcBef>
              <a:spcAft>
                <a:spcPts val="0"/>
              </a:spcAft>
              <a:buClr>
                <a:srgbClr val="282F74"/>
              </a:buClr>
              <a:buSzPts val="2590"/>
              <a:buNone/>
            </a:pPr>
            <a:r>
              <a:rPr i="1" lang="lt-LT" sz="2400"/>
              <a:t>- </a:t>
            </a:r>
            <a:r>
              <a:rPr i="1" lang="lt-LT" sz="2400" u="sng">
                <a:solidFill>
                  <a:schemeClr val="hlink"/>
                </a:solidFill>
                <a:hlinkClick r:id="rId8"/>
              </a:rPr>
              <a:t>ImpactStory</a:t>
            </a:r>
            <a:r>
              <a:rPr i="1" lang="lt-LT" sz="2400"/>
              <a:t> </a:t>
            </a:r>
            <a:r>
              <a:rPr lang="lt-LT" sz="2400"/>
              <a:t>(laisvai prieinamas).</a:t>
            </a:r>
            <a:endParaRPr sz="240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r>
              <a:rPr lang="lt-LT"/>
              <a:t>Mokslo rezultatų vertinimo tendencijos</a:t>
            </a:r>
            <a:br>
              <a:rPr lang="lt-LT"/>
            </a:b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Vien tradiciniai bibliometriniai vertinimo metodai nebeatitinka atvirojo mokslo koncepcijos poreikių. 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Naujieji alternatyvūs metodai dar negali pasiūlyti patikimų vertinimo rodiklių. 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Naujausios iniciatyvos (pvz., EK ekspertų grupės (angl. </a:t>
            </a:r>
            <a:r>
              <a:rPr i="1" lang="lt-LT" sz="2600">
                <a:solidFill>
                  <a:srgbClr val="0070C0"/>
                </a:solidFill>
              </a:rPr>
              <a:t>Expert Group on Indicators for Researchers’ Engagement with Open Science and its Impacts</a:t>
            </a:r>
            <a:r>
              <a:rPr lang="lt-LT" sz="2600"/>
              <a:t>) veikla) siekia pasiūlyti rodiklius, skatinančius atvirojo mokslo praktiką ir vertinančius jos rezultatus. </a:t>
            </a:r>
            <a:endParaRPr sz="2600"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600"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Sužinokite daugiau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3"/>
              </a:rPr>
              <a:t>Tekstas</a:t>
            </a:r>
            <a:r>
              <a:rPr lang="lt-LT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4"/>
              </a:rPr>
              <a:t>Nuorodos</a:t>
            </a:r>
            <a:r>
              <a:rPr lang="lt-LT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5"/>
              </a:rPr>
              <a:t>Naudota ir rekomenduojama literatūra</a:t>
            </a:r>
            <a:r>
              <a:rPr lang="lt-LT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6"/>
              </a:rPr>
              <a:t>Vaizdo paskaita ir klipai</a:t>
            </a:r>
            <a:r>
              <a:rPr lang="lt-LT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Pasitikrinkite žinias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3"/>
              </a:rPr>
              <a:t>Praktinės užduotys</a:t>
            </a:r>
            <a:r>
              <a:rPr lang="lt-LT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4"/>
              </a:rPr>
              <a:t>Savikontrolės testas</a:t>
            </a:r>
            <a:r>
              <a:rPr lang="lt-LT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Įvadas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600"/>
              <a:buNone/>
            </a:pPr>
            <a:r>
              <a:rPr lang="lt-LT" sz="3600"/>
              <a:t>Modulio tikslas – išryškinti pagrindinius mokslo rezultatų vertinimo rodiklius ir akcentus, kurie svarbūs pastarojo meto pasaulinėje, nacionalinėje ir institucinėje praktikoje.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Žinios ir gebėjimai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600"/>
              <a:buNone/>
            </a:pPr>
            <a:r>
              <a:rPr lang="lt-LT" sz="3600"/>
              <a:t>Baigę šį modulį, būsite susipažinę su mokslo rezultatų vertinimo tikslais, metodais ir rodikliais, formaliais ir alternatyviais mokslininkų veiklos vertinimo įrankiais. </a:t>
            </a:r>
            <a:endParaRPr sz="36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332656"/>
            <a:ext cx="8229600" cy="1267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r>
              <a:rPr lang="lt-LT"/>
              <a:t>Pagrindiniai mokslo rezultatų vertinimo tikslai</a:t>
            </a:r>
            <a:br>
              <a:rPr lang="lt-LT"/>
            </a:b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Tinkamas ribotų išteklių paskirstymas mokslo ir inovacijų finansavimui. 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Investicijų grąžos įvertinimas. 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Individualių mokslininkų konkursinis finansavimas.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r>
              <a:rPr lang="lt-LT"/>
              <a:t>Mokslo rezultatų vertinimo metodai</a:t>
            </a:r>
            <a:br>
              <a:rPr lang="lt-LT"/>
            </a:b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Kiekybiniai metodai (bibliometrija). 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Kokybiniai metodai (recenzavimas). 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282F74"/>
              </a:buClr>
              <a:buSzPts val="3600"/>
              <a:buChar char="•"/>
            </a:pPr>
            <a:r>
              <a:rPr lang="lt-LT" sz="3600"/>
              <a:t>Kiekybinių ir kokybinių metodų deriniai (ekspertinis vertinimas). </a:t>
            </a:r>
            <a:endParaRPr sz="36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Mokslo rezultatų vertinimo rodikliai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rPr b="1" lang="lt-LT" sz="2600"/>
              <a:t>Lietuvoje aktualu: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rPr lang="lt-LT" sz="2600"/>
              <a:t>„Tarptautiniai žurnalai yra duomenų bazėse </a:t>
            </a:r>
            <a:r>
              <a:rPr i="1" lang="lt-LT" sz="2600"/>
              <a:t>Clarivate Analytics</a:t>
            </a:r>
            <a:r>
              <a:rPr lang="lt-LT" sz="2600"/>
              <a:t> ir </a:t>
            </a:r>
            <a:r>
              <a:rPr i="1" lang="lt-LT" sz="2600"/>
              <a:t>Scopus</a:t>
            </a:r>
            <a:r>
              <a:rPr lang="lt-LT" sz="2600"/>
              <a:t> referuojami žurnalai ir (taikoma iki 2022 m.) Lietuvoje leidžiami recenzuojami leidiniai, kuriuose per paskutinius trejus metus paskelbtuose straipsniuose užsienio autorių prieskyrų svoris yra didesnis nei Lietuvos autorių“.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70C0"/>
              </a:buClr>
              <a:buSzPts val="2220"/>
              <a:buNone/>
            </a:pPr>
            <a:r>
              <a:rPr i="1" lang="lt-LT" sz="2220">
                <a:solidFill>
                  <a:srgbClr val="0070C0"/>
                </a:solidFill>
              </a:rPr>
              <a:t>Kasmetinio universitetų ir mokslinių tyrimų institutų mokslinių tyrimų ir eksperimentinės plėtros ir meno veiklos vertinimo </a:t>
            </a:r>
            <a:br>
              <a:rPr i="1" lang="lt-LT" sz="2220">
                <a:solidFill>
                  <a:srgbClr val="0070C0"/>
                </a:solidFill>
              </a:rPr>
            </a:br>
            <a:r>
              <a:rPr i="1" lang="lt-LT" sz="2220">
                <a:solidFill>
                  <a:srgbClr val="0070C0"/>
                </a:solidFill>
              </a:rPr>
              <a:t>reglamentas (2017) 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/>
            </a:br>
            <a:br>
              <a:rPr lang="lt-LT"/>
            </a:br>
            <a:r>
              <a:rPr lang="lt-LT"/>
              <a:t>Žurnalų vertinimo rodikliai duomenų bazėje </a:t>
            </a:r>
            <a:r>
              <a:rPr i="1" lang="lt-LT"/>
              <a:t>Web of Science</a:t>
            </a:r>
            <a:br>
              <a:rPr lang="lt-LT"/>
            </a:br>
            <a:br>
              <a:rPr lang="lt-LT"/>
            </a:b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877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Cituojamumo rodiklis </a:t>
            </a:r>
            <a:r>
              <a:rPr lang="lt-LT" sz="2100"/>
              <a:t>(angl. </a:t>
            </a:r>
            <a:r>
              <a:rPr i="1" lang="lt-LT" sz="2100"/>
              <a:t>Impact Factor</a:t>
            </a:r>
            <a:r>
              <a:rPr lang="lt-LT" sz="2100"/>
              <a:t>, </a:t>
            </a:r>
            <a:r>
              <a:rPr i="1" lang="lt-LT" sz="2100"/>
              <a:t>IF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Agreguotasis cituojamumo rodiklis </a:t>
            </a:r>
            <a:r>
              <a:rPr lang="lt-LT" sz="2100"/>
              <a:t>(angl. </a:t>
            </a:r>
            <a:r>
              <a:rPr i="1" lang="lt-LT" sz="2100"/>
              <a:t>Aggregate Impact Factor</a:t>
            </a:r>
            <a:r>
              <a:rPr lang="lt-LT" sz="2100"/>
              <a:t>, </a:t>
            </a:r>
            <a:r>
              <a:rPr i="1" lang="lt-LT" sz="2100"/>
              <a:t>AIF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Bendrasis citavimų skaičius </a:t>
            </a:r>
            <a:r>
              <a:rPr lang="lt-LT" sz="2100"/>
              <a:t>(angl. </a:t>
            </a:r>
            <a:r>
              <a:rPr i="1" lang="lt-LT" sz="2100"/>
              <a:t>Total Cites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Kvartilis mokslo kategorijoje </a:t>
            </a:r>
            <a:r>
              <a:rPr lang="lt-LT" sz="2100"/>
              <a:t>(angl. </a:t>
            </a:r>
            <a:r>
              <a:rPr i="1" lang="lt-LT" sz="2100"/>
              <a:t>Quartile in Category, Q</a:t>
            </a:r>
            <a:r>
              <a:rPr lang="lt-LT" sz="2100"/>
              <a:t>). </a:t>
            </a:r>
            <a:r>
              <a:rPr i="1" lang="lt-LT" sz="2100"/>
              <a:t> 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Žurnalo reikšmingumo rodiklis </a:t>
            </a:r>
            <a:r>
              <a:rPr lang="lt-LT" sz="2100"/>
              <a:t>(angl. </a:t>
            </a:r>
            <a:r>
              <a:rPr i="1" lang="lt-LT" sz="2100"/>
              <a:t>Eigenfactor Score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Straipsnio svarbos arba įtakos rodiklis </a:t>
            </a:r>
            <a:r>
              <a:rPr lang="lt-LT" sz="2100"/>
              <a:t>(angl. </a:t>
            </a:r>
            <a:r>
              <a:rPr i="1" lang="lt-LT" sz="2100"/>
              <a:t>Article Influence Score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Savicitavimų skaičius </a:t>
            </a:r>
            <a:r>
              <a:rPr lang="lt-LT" sz="2100"/>
              <a:t>(angl. </a:t>
            </a:r>
            <a:r>
              <a:rPr i="1" lang="lt-LT" sz="2100"/>
              <a:t>Self- cites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Tiesioginis citavimų skaičius arba operatyvumo rodiklis </a:t>
            </a:r>
            <a:r>
              <a:rPr lang="lt-LT" sz="2100"/>
              <a:t>(angl. </a:t>
            </a:r>
            <a:r>
              <a:rPr i="1" lang="lt-LT" sz="2100"/>
              <a:t>Immediacy Index</a:t>
            </a:r>
            <a:r>
              <a:rPr lang="lt-LT" sz="2100"/>
              <a:t>).</a:t>
            </a:r>
            <a:endParaRPr sz="2100"/>
          </a:p>
          <a:p>
            <a:pPr indent="-31877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282F74"/>
              </a:buClr>
              <a:buSzPts val="2100"/>
              <a:buChar char="•"/>
            </a:pPr>
            <a:r>
              <a:rPr b="1" lang="lt-LT" sz="2100"/>
              <a:t>Citavimo pusamžis </a:t>
            </a:r>
            <a:r>
              <a:rPr lang="lt-LT" sz="2100"/>
              <a:t>(angl. </a:t>
            </a:r>
            <a:r>
              <a:rPr i="1" lang="lt-LT" sz="2100"/>
              <a:t>Cited Half-Life</a:t>
            </a:r>
            <a:r>
              <a:rPr lang="lt-LT" sz="2100"/>
              <a:t>).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Žurnalų vertinimo rodikliai duomenų bazėje </a:t>
            </a:r>
            <a:r>
              <a:rPr i="1" lang="lt-LT"/>
              <a:t>Scopus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57200" y="1600200"/>
            <a:ext cx="8075240" cy="4421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b="1" i="1" lang="lt-LT" sz="2600"/>
              <a:t>CiteScore</a:t>
            </a:r>
            <a:r>
              <a:rPr b="1" lang="lt-LT" sz="2600"/>
              <a:t> rodiklis </a:t>
            </a:r>
            <a:r>
              <a:rPr lang="lt-LT" sz="2600"/>
              <a:t>(angl. </a:t>
            </a:r>
            <a:r>
              <a:rPr i="1" lang="lt-LT" sz="2600"/>
              <a:t>CiteScore</a:t>
            </a:r>
            <a:r>
              <a:rPr lang="lt-LT" sz="2600"/>
              <a:t>).</a:t>
            </a:r>
            <a:endParaRPr sz="2600"/>
          </a:p>
          <a:p>
            <a:pPr indent="-3200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b="1" lang="lt-LT" sz="2600"/>
              <a:t>Normuotasis žurnalo cituojamumo rodiklis </a:t>
            </a:r>
            <a:r>
              <a:rPr lang="lt-LT" sz="2600"/>
              <a:t>(angl. </a:t>
            </a:r>
            <a:r>
              <a:rPr i="1" lang="lt-LT" sz="2600"/>
              <a:t>Source-Normalized Impact per Paper,</a:t>
            </a:r>
            <a:r>
              <a:rPr lang="lt-LT" sz="2600"/>
              <a:t> </a:t>
            </a:r>
            <a:r>
              <a:rPr i="1" lang="lt-LT" sz="2600"/>
              <a:t>SNIP</a:t>
            </a:r>
            <a:r>
              <a:rPr lang="lt-LT" sz="2600"/>
              <a:t>).</a:t>
            </a:r>
            <a:endParaRPr sz="2600"/>
          </a:p>
          <a:p>
            <a:pPr indent="-3200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b="1" i="1" lang="lt-LT" sz="2600"/>
              <a:t>SCImago</a:t>
            </a:r>
            <a:r>
              <a:rPr b="1" lang="lt-LT" sz="2600"/>
              <a:t> žurnalų rodiklis </a:t>
            </a:r>
            <a:r>
              <a:rPr lang="lt-LT" sz="2600"/>
              <a:t>(angl. </a:t>
            </a:r>
            <a:r>
              <a:rPr i="1" lang="lt-LT" sz="2600"/>
              <a:t>SCImago Journal Rank,</a:t>
            </a:r>
            <a:r>
              <a:rPr lang="lt-LT" sz="2600"/>
              <a:t> </a:t>
            </a:r>
            <a:r>
              <a:rPr i="1" lang="lt-LT" sz="2600"/>
              <a:t>SJR</a:t>
            </a:r>
            <a:r>
              <a:rPr lang="lt-LT" sz="2600"/>
              <a:t>).</a:t>
            </a:r>
            <a:endParaRPr sz="2600"/>
          </a:p>
          <a:p>
            <a:pPr indent="-3200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b="1" i="1" lang="lt-LT" sz="2600"/>
              <a:t>CiteScore</a:t>
            </a:r>
            <a:r>
              <a:rPr b="1" lang="lt-LT" sz="2600"/>
              <a:t> procentilis</a:t>
            </a:r>
            <a:r>
              <a:rPr b="1" i="1" lang="lt-LT" sz="2600"/>
              <a:t> </a:t>
            </a:r>
            <a:r>
              <a:rPr lang="lt-LT" sz="2600"/>
              <a:t>(angl.</a:t>
            </a:r>
            <a:r>
              <a:rPr i="1" lang="lt-LT" sz="2600"/>
              <a:t>  CiteScore Percentile.</a:t>
            </a:r>
            <a:r>
              <a:rPr lang="lt-LT" sz="2600"/>
              <a:t>)</a:t>
            </a:r>
            <a:endParaRPr sz="2600"/>
          </a:p>
          <a:p>
            <a:pPr indent="-3200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b="1" i="1" lang="lt-LT" sz="2600"/>
              <a:t>CiteScore</a:t>
            </a:r>
            <a:r>
              <a:rPr b="1" lang="lt-LT" sz="2600"/>
              <a:t> kvartilis </a:t>
            </a:r>
            <a:r>
              <a:rPr lang="lt-LT" sz="2600"/>
              <a:t>(angl. </a:t>
            </a:r>
            <a:r>
              <a:rPr i="1" lang="lt-LT" sz="2600"/>
              <a:t>CiteScore Quartile</a:t>
            </a:r>
            <a:r>
              <a:rPr lang="lt-LT" sz="2600"/>
              <a:t>).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46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br>
              <a:rPr lang="lt-LT" sz="3400"/>
            </a:br>
            <a:r>
              <a:rPr lang="lt-LT" sz="3400"/>
              <a:t>H indeksas – populiariausias individualaus mokslininkų vertinimo rodiklis</a:t>
            </a:r>
            <a:br>
              <a:rPr lang="lt-LT" sz="3400"/>
            </a:br>
            <a:endParaRPr sz="3400"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57200" y="1805874"/>
            <a:ext cx="8229600" cy="4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Suderina kiekybę (publikacijų skaičių) su kokybe (citavimų skaičiumi). </a:t>
            </a:r>
            <a:endParaRPr sz="3000"/>
          </a:p>
          <a:p>
            <a:pPr indent="-304800" lvl="0" marL="342900" rtl="0" algn="l">
              <a:spcBef>
                <a:spcPts val="72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Parodo mokslininko darbų reikšmingumą per visą karjerą ar pasirinktą laikotarpį. 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8F135B"/>
              </a:buClr>
              <a:buSzPts val="3200"/>
              <a:buNone/>
            </a:pPr>
            <a:r>
              <a:rPr lang="lt-LT" sz="3000">
                <a:solidFill>
                  <a:srgbClr val="8F135B"/>
                </a:solidFill>
              </a:rPr>
              <a:t>Svarbu!</a:t>
            </a:r>
            <a:r>
              <a:rPr lang="lt-LT" sz="3000"/>
              <a:t> Mokslininko H indeksas laikui bėgant didėja net tada, jei mokslininkas nebevykdo mokslinės veiklos.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