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4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ma.Klusovskiene" initials="R" lastIdx="6" clrIdx="0">
    <p:extLst/>
  </p:cmAuthor>
  <p:cmAuthor id="2" name="Emilija" initials="E" lastIdx="8" clrIdx="1"/>
  <p:cmAuthor id="3" name="User" initials="U" lastIdx="2" clrIdx="2"/>
  <p:cmAuthor id="4" name="Windows User" initials="WU" lastIdx="1" clrIdx="3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35B"/>
    <a:srgbClr val="282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612" y="260648"/>
            <a:ext cx="6984776" cy="1224136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8F13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832" y="5517232"/>
            <a:ext cx="2624336" cy="10801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8F13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82F74"/>
                </a:solidFill>
              </a:defRPr>
            </a:lvl1pPr>
            <a:lvl2pPr>
              <a:defRPr>
                <a:solidFill>
                  <a:srgbClr val="282F74"/>
                </a:solidFill>
              </a:defRPr>
            </a:lvl2pPr>
            <a:lvl3pPr>
              <a:defRPr>
                <a:solidFill>
                  <a:srgbClr val="282F74"/>
                </a:solidFill>
              </a:defRPr>
            </a:lvl3pPr>
            <a:lvl4pPr>
              <a:defRPr>
                <a:solidFill>
                  <a:srgbClr val="282F74"/>
                </a:solidFill>
              </a:defRPr>
            </a:lvl4pPr>
            <a:lvl5pPr>
              <a:defRPr>
                <a:solidFill>
                  <a:srgbClr val="282F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9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0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4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3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72D0-175B-4DDB-BD89-F712ED8716A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59A8-87FA-4076-B24F-51B1DCB9C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c.lnb.lt/cc-b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umanalytics.com/" TargetMode="External"/><Relationship Id="rId2" Type="http://schemas.openxmlformats.org/officeDocument/2006/relationships/hyperlink" Target="https://www.altmetric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pactstory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ktu.edu/mod/page/view.php?id=1570" TargetMode="External"/><Relationship Id="rId2" Type="http://schemas.openxmlformats.org/officeDocument/2006/relationships/hyperlink" Target="https://open.ktu.edu/mod/book/view.php?id=156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playlist?list=PLLP77gNFsj4SU49kshcDCxzBNmQ9GWDeZ" TargetMode="External"/><Relationship Id="rId4" Type="http://schemas.openxmlformats.org/officeDocument/2006/relationships/hyperlink" Target="https://open.ktu.edu/mod/page/view.php?id=157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ktu.edu/mod/hvp/view.php?id=1558" TargetMode="External"/><Relationship Id="rId2" Type="http://schemas.openxmlformats.org/officeDocument/2006/relationships/hyperlink" Target="https://open.ktu.edu/mod/page/view.php?id=157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612" y="188640"/>
            <a:ext cx="6984776" cy="1224136"/>
          </a:xfrm>
        </p:spPr>
        <p:txBody>
          <a:bodyPr>
            <a:normAutofit/>
          </a:bodyPr>
          <a:lstStyle/>
          <a:p>
            <a:r>
              <a:rPr lang="lt-LT" dirty="0"/>
              <a:t>Mokslo rezultatų vertinimas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080" y="4581128"/>
            <a:ext cx="2304256" cy="57606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/>
              <a:t>dr. </a:t>
            </a:r>
            <a:r>
              <a:rPr lang="en-US" dirty="0" err="1"/>
              <a:t>Ieva</a:t>
            </a:r>
            <a:r>
              <a:rPr lang="en-US" dirty="0"/>
              <a:t> </a:t>
            </a:r>
            <a:r>
              <a:rPr lang="en-US" dirty="0" err="1"/>
              <a:t>Cesevi</a:t>
            </a:r>
            <a:r>
              <a:rPr lang="lt-LT" dirty="0" err="1"/>
              <a:t>čiūtė</a:t>
            </a:r>
            <a:r>
              <a:rPr lang="lt-LT" dirty="0"/>
              <a:t>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0" y="6309320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1200" i="1" dirty="0"/>
              <a:t>Lietuvos mokslinių bibliotekų asociacija, 201</a:t>
            </a:r>
            <a:r>
              <a:rPr lang="en-US" sz="1200" i="1" dirty="0"/>
              <a:t>9</a:t>
            </a:r>
          </a:p>
        </p:txBody>
      </p:sp>
      <p:sp>
        <p:nvSpPr>
          <p:cNvPr id="5" name="Stačiakampis 4">
            <a:hlinkClick r:id="rId2"/>
          </p:cNvPr>
          <p:cNvSpPr/>
          <p:nvPr/>
        </p:nvSpPr>
        <p:spPr>
          <a:xfrm>
            <a:off x="323528" y="6165304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83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lt-LT" dirty="0"/>
            </a:br>
            <a:r>
              <a:rPr lang="lt-LT" dirty="0"/>
              <a:t>Mokslo rezultatų vertinimo priemonės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Komerciniai produktai: </a:t>
            </a:r>
          </a:p>
          <a:p>
            <a:r>
              <a:rPr lang="lt-LT" i="1" dirty="0" err="1"/>
              <a:t>InCites</a:t>
            </a:r>
            <a:r>
              <a:rPr lang="lt-LT" dirty="0"/>
              <a:t> (</a:t>
            </a:r>
            <a:r>
              <a:rPr lang="lt-LT" i="1" dirty="0" err="1"/>
              <a:t>Clarivate</a:t>
            </a:r>
            <a:r>
              <a:rPr lang="lt-LT" i="1" dirty="0"/>
              <a:t> </a:t>
            </a:r>
            <a:r>
              <a:rPr lang="lt-LT" i="1" dirty="0" err="1"/>
              <a:t>Analytics</a:t>
            </a:r>
            <a:r>
              <a:rPr lang="lt-LT" dirty="0"/>
              <a:t>),</a:t>
            </a:r>
          </a:p>
          <a:p>
            <a:r>
              <a:rPr lang="lt-LT" i="1" dirty="0" err="1"/>
              <a:t>SciVal</a:t>
            </a:r>
            <a:r>
              <a:rPr lang="lt-LT" dirty="0"/>
              <a:t> (</a:t>
            </a:r>
            <a:r>
              <a:rPr lang="lt-LT" i="1" dirty="0" err="1"/>
              <a:t>Elsevier</a:t>
            </a:r>
            <a:r>
              <a:rPr lang="lt-LT" dirty="0"/>
              <a:t>)</a:t>
            </a:r>
            <a:r>
              <a:rPr lang="en-US" dirty="0"/>
              <a:t>.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Laisvai prieinamos: </a:t>
            </a:r>
          </a:p>
          <a:p>
            <a:r>
              <a:rPr lang="lt-LT" i="1" dirty="0" err="1"/>
              <a:t>SCImago</a:t>
            </a:r>
            <a:r>
              <a:rPr lang="lt-LT" i="1" dirty="0"/>
              <a:t> </a:t>
            </a:r>
            <a:r>
              <a:rPr lang="lt-LT" i="1" dirty="0" err="1"/>
              <a:t>Journal</a:t>
            </a:r>
            <a:r>
              <a:rPr lang="lt-LT" i="1" dirty="0"/>
              <a:t> &amp; </a:t>
            </a:r>
            <a:r>
              <a:rPr lang="lt-LT" i="1" dirty="0" err="1"/>
              <a:t>Country</a:t>
            </a:r>
            <a:r>
              <a:rPr lang="lt-LT" i="1" dirty="0"/>
              <a:t> </a:t>
            </a:r>
            <a:r>
              <a:rPr lang="lt-LT" i="1" dirty="0" err="1"/>
              <a:t>Rank</a:t>
            </a:r>
            <a:r>
              <a:rPr lang="lt-LT" i="1" dirty="0"/>
              <a:t>,</a:t>
            </a:r>
            <a:endParaRPr lang="lt-LT" dirty="0"/>
          </a:p>
          <a:p>
            <a:r>
              <a:rPr lang="lt-LT" i="1" dirty="0"/>
              <a:t>Google </a:t>
            </a:r>
            <a:r>
              <a:rPr lang="lt-LT" i="1" dirty="0" err="1"/>
              <a:t>Scholar</a:t>
            </a:r>
            <a:r>
              <a:rPr lang="en-US" dirty="0"/>
              <a:t>.</a:t>
            </a:r>
            <a:r>
              <a:rPr lang="lt-LT" dirty="0"/>
              <a:t> </a:t>
            </a:r>
            <a:endParaRPr lang="en-US" dirty="0"/>
          </a:p>
          <a:p>
            <a:endParaRPr lang="en-US" b="1" i="1" dirty="0"/>
          </a:p>
          <a:p>
            <a:endParaRPr lang="lt-LT" b="1" i="1" dirty="0"/>
          </a:p>
          <a:p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1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lt-LT" dirty="0"/>
            </a:br>
            <a:r>
              <a:rPr lang="lt-LT" dirty="0"/>
              <a:t>Alternatyvus mokslo rezultatų vertinimas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err="1"/>
              <a:t>Altmetrijos</a:t>
            </a:r>
            <a:r>
              <a:rPr lang="lt-LT" dirty="0"/>
              <a:t> (angl. </a:t>
            </a:r>
            <a:r>
              <a:rPr lang="lt-LT" i="1" dirty="0" err="1"/>
              <a:t>Altmetrics</a:t>
            </a:r>
            <a:r>
              <a:rPr lang="lt-LT" dirty="0"/>
              <a:t>) uždavinys yra straipsnių, mokslinių žurnalų, individualių mokslininkų poveikio matavimui naudoti kiekybinius duomenis iš naujųjų komunikacijos kanalų ir duomenų šaltinių. </a:t>
            </a:r>
          </a:p>
          <a:p>
            <a:r>
              <a:rPr lang="lt-LT" dirty="0"/>
              <a:t>Populiariausios </a:t>
            </a:r>
            <a:r>
              <a:rPr lang="lt-LT" dirty="0" err="1"/>
              <a:t>altmetrijos</a:t>
            </a:r>
            <a:r>
              <a:rPr lang="lt-LT" dirty="0"/>
              <a:t> priemonės:</a:t>
            </a:r>
          </a:p>
          <a:p>
            <a:pPr marL="400050" lvl="1" indent="0">
              <a:buNone/>
            </a:pPr>
            <a:r>
              <a:rPr lang="lt-LT" i="1" dirty="0"/>
              <a:t>- </a:t>
            </a:r>
            <a:r>
              <a:rPr lang="lt-LT" i="1" dirty="0" err="1">
                <a:hlinkClick r:id="rId2"/>
              </a:rPr>
              <a:t>Altmetric</a:t>
            </a:r>
            <a:r>
              <a:rPr lang="lt-LT" i="1" dirty="0"/>
              <a:t> </a:t>
            </a:r>
            <a:r>
              <a:rPr lang="lt-LT" dirty="0"/>
              <a:t>(komercinis produktas), </a:t>
            </a:r>
            <a:endParaRPr lang="en-US" dirty="0"/>
          </a:p>
          <a:p>
            <a:pPr marL="400050" lvl="1" indent="0">
              <a:buNone/>
            </a:pPr>
            <a:r>
              <a:rPr lang="lt-LT" i="1" dirty="0"/>
              <a:t>- </a:t>
            </a:r>
            <a:r>
              <a:rPr lang="lt-LT" i="1" dirty="0" err="1">
                <a:hlinkClick r:id="rId3"/>
              </a:rPr>
              <a:t>Plum</a:t>
            </a:r>
            <a:r>
              <a:rPr lang="lt-LT" i="1" dirty="0">
                <a:hlinkClick r:id="rId3"/>
              </a:rPr>
              <a:t> Analytics</a:t>
            </a:r>
            <a:r>
              <a:rPr lang="lt-LT" dirty="0">
                <a:hlinkClick r:id="rId3"/>
              </a:rPr>
              <a:t> / </a:t>
            </a:r>
            <a:r>
              <a:rPr lang="lt-LT" i="1" dirty="0" err="1">
                <a:hlinkClick r:id="rId3"/>
              </a:rPr>
              <a:t>PlumX</a:t>
            </a:r>
            <a:r>
              <a:rPr lang="lt-LT" i="1" dirty="0">
                <a:hlinkClick r:id="rId3"/>
              </a:rPr>
              <a:t> </a:t>
            </a:r>
            <a:r>
              <a:rPr lang="lt-LT" i="1" dirty="0" err="1">
                <a:hlinkClick r:id="rId3"/>
              </a:rPr>
              <a:t>Metrics</a:t>
            </a:r>
            <a:r>
              <a:rPr lang="lt-LT" dirty="0">
                <a:hlinkClick r:id="rId3"/>
              </a:rPr>
              <a:t> </a:t>
            </a:r>
            <a:r>
              <a:rPr lang="lt-LT" dirty="0"/>
              <a:t>(komercinis produktas),</a:t>
            </a:r>
            <a:endParaRPr lang="en-US" dirty="0"/>
          </a:p>
          <a:p>
            <a:pPr marL="400050" lvl="1" indent="0">
              <a:buNone/>
            </a:pPr>
            <a:r>
              <a:rPr lang="lt-LT" i="1" dirty="0"/>
              <a:t>- </a:t>
            </a:r>
            <a:r>
              <a:rPr lang="en-US" i="1" dirty="0" err="1">
                <a:hlinkClick r:id="rId4"/>
              </a:rPr>
              <a:t>ImpactStory</a:t>
            </a:r>
            <a:r>
              <a:rPr lang="lt-LT" i="1" dirty="0"/>
              <a:t> </a:t>
            </a:r>
            <a:r>
              <a:rPr lang="lt-LT" dirty="0"/>
              <a:t>(laisvai prie</a:t>
            </a:r>
            <a:r>
              <a:rPr lang="en-US" dirty="0" err="1"/>
              <a:t>i</a:t>
            </a:r>
            <a:r>
              <a:rPr lang="lt-LT" dirty="0"/>
              <a:t>namas).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lt-LT" dirty="0"/>
            </a:br>
            <a:r>
              <a:rPr lang="lt-LT" dirty="0"/>
              <a:t>Mokslo rezultatų vertinimo tendencijos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/>
              <a:t>Vien tradiciniai bibliometriniai vertinimo metodai nebeatitinka atvirojo mokslo koncepcijos poreikių. </a:t>
            </a:r>
          </a:p>
          <a:p>
            <a:r>
              <a:rPr lang="lt-LT" dirty="0"/>
              <a:t>Naujieji alternatyvūs metodai dar negali pasiūlyti patikimų vertinimo rodiklių. </a:t>
            </a:r>
          </a:p>
          <a:p>
            <a:r>
              <a:rPr lang="lt-LT" dirty="0"/>
              <a:t>Naujausios iniciatyvos (pvz., EK ekspertų grupės (</a:t>
            </a:r>
            <a:r>
              <a:rPr lang="lt-LT" dirty="0" err="1"/>
              <a:t>angl</a:t>
            </a:r>
            <a:r>
              <a:rPr lang="lt-LT" dirty="0"/>
              <a:t>. </a:t>
            </a:r>
            <a:r>
              <a:rPr lang="en-US" i="1" dirty="0">
                <a:solidFill>
                  <a:srgbClr val="0070C0"/>
                </a:solidFill>
              </a:rPr>
              <a:t>Expert Group on Indicators for Researchers’ Engagement with Open Science and its Impacts</a:t>
            </a:r>
            <a:r>
              <a:rPr lang="lt-LT" dirty="0"/>
              <a:t>) veikla) siekia pasiūlyti rodiklius, skatinančius atvirojo mokslo praktiką ir vertinančius jos rezultatus.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Sužinokite daugiau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Tekstas</a:t>
            </a:r>
            <a:r>
              <a:rPr lang="lt-LT" dirty="0"/>
              <a:t> </a:t>
            </a:r>
          </a:p>
          <a:p>
            <a:r>
              <a:rPr lang="lt-LT" dirty="0">
                <a:hlinkClick r:id="rId3"/>
              </a:rPr>
              <a:t>Nuorodos</a:t>
            </a:r>
            <a:r>
              <a:rPr lang="lt-LT" dirty="0"/>
              <a:t> </a:t>
            </a:r>
          </a:p>
          <a:p>
            <a:r>
              <a:rPr lang="lt-LT" dirty="0">
                <a:hlinkClick r:id="rId4"/>
              </a:rPr>
              <a:t>Naudota ir rekomenduojama literatūra</a:t>
            </a:r>
            <a:r>
              <a:rPr lang="lt-LT" dirty="0"/>
              <a:t> </a:t>
            </a:r>
          </a:p>
          <a:p>
            <a:r>
              <a:rPr lang="lt-LT" dirty="0">
                <a:hlinkClick r:id="rId5"/>
              </a:rPr>
              <a:t>Vaizdo paskaita ir klipai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Pasitikrinkite žinias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Praktinės užduotys</a:t>
            </a:r>
            <a:r>
              <a:rPr lang="lt-LT" dirty="0"/>
              <a:t> </a:t>
            </a:r>
          </a:p>
          <a:p>
            <a:r>
              <a:rPr lang="lt-LT" dirty="0">
                <a:hlinkClick r:id="rId3"/>
              </a:rPr>
              <a:t>Savikontrolės testas</a:t>
            </a:r>
            <a:r>
              <a:rPr lang="lt-L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1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Įvadas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</a:t>
            </a:r>
            <a:r>
              <a:rPr lang="lt-LT" sz="3600" dirty="0"/>
              <a:t>odulio tikslas – išryškinti pagrindinius mokslo rezultatų vertinimo rodiklius ir akcentus, kurie svarbūs pastarojo meto pasaulinė</a:t>
            </a:r>
            <a:r>
              <a:rPr lang="en-US" sz="3600" dirty="0"/>
              <a:t>j</a:t>
            </a:r>
            <a:r>
              <a:rPr lang="lt-LT" sz="3600" dirty="0"/>
              <a:t>e, nacionalinė</a:t>
            </a:r>
            <a:r>
              <a:rPr lang="en-US" sz="3600" dirty="0"/>
              <a:t>j</a:t>
            </a:r>
            <a:r>
              <a:rPr lang="lt-LT" sz="3600" dirty="0"/>
              <a:t>e ir institucinė</a:t>
            </a:r>
            <a:r>
              <a:rPr lang="en-US" sz="3600" dirty="0"/>
              <a:t>j</a:t>
            </a:r>
            <a:r>
              <a:rPr lang="lt-LT" sz="3600" dirty="0"/>
              <a:t>e praktiko</a:t>
            </a:r>
            <a:r>
              <a:rPr lang="en-US" sz="3600" dirty="0"/>
              <a:t>j</a:t>
            </a:r>
            <a:r>
              <a:rPr lang="lt-LT" sz="3600" dirty="0"/>
              <a:t>e. </a:t>
            </a:r>
          </a:p>
        </p:txBody>
      </p:sp>
    </p:spTree>
    <p:extLst>
      <p:ext uri="{BB962C8B-B14F-4D97-AF65-F5344CB8AC3E}">
        <p14:creationId xmlns:p14="http://schemas.microsoft.com/office/powerpoint/2010/main" val="37138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Žinios ir gebėjimai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3600" dirty="0"/>
              <a:t>Baigę šį modulį, būsite susipažinę su mokslo rezultatų vertinimo tikslais, metodais ir rodikliais, formaliais ir alternatyviais mokslininkų veiklos vertinimo įrankiais.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>
            <a:noAutofit/>
          </a:bodyPr>
          <a:lstStyle/>
          <a:p>
            <a:br>
              <a:rPr lang="lt-LT" dirty="0"/>
            </a:br>
            <a:r>
              <a:rPr lang="lt-LT" dirty="0"/>
              <a:t>Pagrindiniai mokslo rezultatų vertinimo tikslai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3600" dirty="0"/>
              <a:t>Tinkamas ribotų išteklių paskirstymas mokslo ir inovacijų finansavimui. </a:t>
            </a:r>
          </a:p>
          <a:p>
            <a:r>
              <a:rPr lang="lt-LT" sz="3600" dirty="0"/>
              <a:t>Investicijų grąžos įvertinimas. </a:t>
            </a:r>
          </a:p>
          <a:p>
            <a:r>
              <a:rPr lang="lt-LT" sz="3600" dirty="0"/>
              <a:t>Individualių mokslininkų konkursinis finansavimas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42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lt-LT" dirty="0"/>
            </a:br>
            <a:r>
              <a:rPr lang="lt-LT" dirty="0"/>
              <a:t>Mokslo rezultatų vertinimo metodai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600" dirty="0"/>
              <a:t>Kiekybiniai metodai (</a:t>
            </a:r>
            <a:r>
              <a:rPr lang="lt-LT" sz="3600" dirty="0" err="1"/>
              <a:t>bibliometrija</a:t>
            </a:r>
            <a:r>
              <a:rPr lang="lt-LT" sz="3600" dirty="0"/>
              <a:t>). </a:t>
            </a:r>
          </a:p>
          <a:p>
            <a:r>
              <a:rPr lang="lt-LT" sz="3600" dirty="0"/>
              <a:t>Kokybiniai metodai (recenzavimas). </a:t>
            </a:r>
          </a:p>
          <a:p>
            <a:r>
              <a:rPr lang="lt-LT" sz="3600" dirty="0"/>
              <a:t>Kiekybinių ir kokybinių metodų deriniai (ekspertinis vertinimas)</a:t>
            </a:r>
            <a:r>
              <a:rPr lang="en-US" sz="3600" dirty="0"/>
              <a:t>.</a:t>
            </a:r>
            <a:r>
              <a:rPr lang="lt-LT" sz="3600" dirty="0"/>
              <a:t>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9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Mokslo rezultatų vertinimo rodikliai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b="1" dirty="0"/>
              <a:t>Lietuvoje aktualu: </a:t>
            </a:r>
          </a:p>
          <a:p>
            <a:pPr marL="0" indent="0">
              <a:buNone/>
            </a:pPr>
            <a:r>
              <a:rPr lang="lt-LT" dirty="0"/>
              <a:t>„</a:t>
            </a:r>
            <a:r>
              <a:rPr lang="en-US" dirty="0"/>
              <a:t>T</a:t>
            </a:r>
            <a:r>
              <a:rPr lang="lt-LT" dirty="0" err="1"/>
              <a:t>arptautiniai</a:t>
            </a:r>
            <a:r>
              <a:rPr lang="lt-LT" dirty="0"/>
              <a:t> žurnalai yra duomenų bazėse </a:t>
            </a:r>
            <a:r>
              <a:rPr lang="lt-LT" i="1" dirty="0" err="1"/>
              <a:t>Clarivate</a:t>
            </a:r>
            <a:r>
              <a:rPr lang="lt-LT" i="1" dirty="0"/>
              <a:t> Analytics</a:t>
            </a:r>
            <a:r>
              <a:rPr lang="lt-LT" dirty="0"/>
              <a:t> ir </a:t>
            </a:r>
            <a:r>
              <a:rPr lang="lt-LT" i="1" dirty="0" err="1"/>
              <a:t>Scopus</a:t>
            </a:r>
            <a:r>
              <a:rPr lang="lt-LT" dirty="0"/>
              <a:t> referuojami žurnalai ir (taikoma iki 2022 m.) Lietuvoje leidžiami recenzuojami leidiniai, kuriuose per paskutinius trejus metus paskelbtuose straipsniuose užsienio autorių </a:t>
            </a:r>
            <a:r>
              <a:rPr lang="lt-LT" dirty="0" err="1"/>
              <a:t>prieskyrų</a:t>
            </a:r>
            <a:r>
              <a:rPr lang="lt-LT" dirty="0"/>
              <a:t> svoris yra didesnis nei Lietuvos autorių“.</a:t>
            </a:r>
          </a:p>
          <a:p>
            <a:pPr marL="0" indent="0">
              <a:buNone/>
            </a:pPr>
            <a:r>
              <a:rPr lang="lt-LT" sz="2400" i="1" dirty="0">
                <a:solidFill>
                  <a:srgbClr val="0070C0"/>
                </a:solidFill>
              </a:rPr>
              <a:t>Kasmetinio universitetų ir mokslinių tyrimų institutų mokslinių tyrimų ir eksperimentinės plėtros ir meno veiklos vertinimo </a:t>
            </a:r>
            <a:br>
              <a:rPr lang="en-US" sz="2400" i="1" dirty="0">
                <a:solidFill>
                  <a:srgbClr val="0070C0"/>
                </a:solidFill>
              </a:rPr>
            </a:br>
            <a:r>
              <a:rPr lang="lt-LT" sz="2400" i="1" dirty="0">
                <a:solidFill>
                  <a:srgbClr val="0070C0"/>
                </a:solidFill>
              </a:rPr>
              <a:t>reglamentas (2017)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7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lt-LT" dirty="0"/>
            </a:br>
            <a:br>
              <a:rPr lang="lt-LT" dirty="0"/>
            </a:br>
            <a:r>
              <a:rPr lang="lt-LT" dirty="0"/>
              <a:t>Žurnalų vertinimo rodikliai duomenų bazėje </a:t>
            </a:r>
            <a:r>
              <a:rPr lang="lt-LT" i="1" dirty="0" err="1"/>
              <a:t>Web</a:t>
            </a:r>
            <a:r>
              <a:rPr lang="lt-LT" i="1" dirty="0"/>
              <a:t> </a:t>
            </a:r>
            <a:r>
              <a:rPr lang="lt-LT" i="1" dirty="0" err="1"/>
              <a:t>of</a:t>
            </a:r>
            <a:r>
              <a:rPr lang="lt-LT" i="1" dirty="0"/>
              <a:t> </a:t>
            </a:r>
            <a:r>
              <a:rPr lang="lt-LT" i="1" dirty="0" err="1"/>
              <a:t>Science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b="1" dirty="0" err="1"/>
              <a:t>Cituojamumo</a:t>
            </a:r>
            <a:r>
              <a:rPr lang="lt-LT" b="1" dirty="0"/>
              <a:t> rodiklis </a:t>
            </a:r>
            <a:r>
              <a:rPr lang="lt-LT" dirty="0"/>
              <a:t>(angl. </a:t>
            </a:r>
            <a:r>
              <a:rPr lang="lt-LT" i="1" dirty="0" err="1"/>
              <a:t>Impact</a:t>
            </a:r>
            <a:r>
              <a:rPr lang="lt-LT" i="1" dirty="0"/>
              <a:t> </a:t>
            </a:r>
            <a:r>
              <a:rPr lang="lt-LT" i="1" dirty="0" err="1"/>
              <a:t>Factor</a:t>
            </a:r>
            <a:r>
              <a:rPr lang="lt-LT" dirty="0"/>
              <a:t>, </a:t>
            </a:r>
            <a:r>
              <a:rPr lang="lt-LT" i="1" dirty="0"/>
              <a:t>IF</a:t>
            </a:r>
            <a:r>
              <a:rPr lang="lt-LT" dirty="0"/>
              <a:t>)</a:t>
            </a:r>
            <a:r>
              <a:rPr lang="en-US" dirty="0"/>
              <a:t>.</a:t>
            </a:r>
          </a:p>
          <a:p>
            <a:r>
              <a:rPr lang="lt-LT" b="1" dirty="0"/>
              <a:t>Agreguotasis </a:t>
            </a:r>
            <a:r>
              <a:rPr lang="lt-LT" b="1" dirty="0" err="1"/>
              <a:t>cituojamumo</a:t>
            </a:r>
            <a:r>
              <a:rPr lang="lt-LT" b="1" dirty="0"/>
              <a:t> rodiklis </a:t>
            </a:r>
            <a:r>
              <a:rPr lang="lt-LT" dirty="0"/>
              <a:t>(angl. </a:t>
            </a:r>
            <a:r>
              <a:rPr lang="lt-LT" i="1" dirty="0" err="1"/>
              <a:t>Aggregate</a:t>
            </a:r>
            <a:r>
              <a:rPr lang="lt-LT" i="1" dirty="0"/>
              <a:t> </a:t>
            </a:r>
            <a:r>
              <a:rPr lang="lt-LT" i="1" dirty="0" err="1"/>
              <a:t>Impact</a:t>
            </a:r>
            <a:r>
              <a:rPr lang="lt-LT" i="1" dirty="0"/>
              <a:t> </a:t>
            </a:r>
            <a:r>
              <a:rPr lang="lt-LT" i="1" dirty="0" err="1"/>
              <a:t>Factor</a:t>
            </a:r>
            <a:r>
              <a:rPr lang="lt-LT" dirty="0"/>
              <a:t>, </a:t>
            </a:r>
            <a:r>
              <a:rPr lang="lt-LT" i="1" dirty="0"/>
              <a:t>AIF</a:t>
            </a:r>
            <a:r>
              <a:rPr lang="lt-LT" dirty="0"/>
              <a:t>)</a:t>
            </a:r>
            <a:r>
              <a:rPr lang="en-US" dirty="0"/>
              <a:t>.</a:t>
            </a:r>
          </a:p>
          <a:p>
            <a:r>
              <a:rPr lang="lt-LT" b="1" dirty="0"/>
              <a:t>Bendrasis citavimų skaičius </a:t>
            </a:r>
            <a:r>
              <a:rPr lang="lt-LT" dirty="0"/>
              <a:t>(angl. </a:t>
            </a:r>
            <a:r>
              <a:rPr lang="lt-LT" i="1" dirty="0" err="1"/>
              <a:t>Total</a:t>
            </a:r>
            <a:r>
              <a:rPr lang="lt-LT" i="1" dirty="0"/>
              <a:t> </a:t>
            </a:r>
            <a:r>
              <a:rPr lang="lt-LT" i="1" dirty="0" err="1"/>
              <a:t>Cites</a:t>
            </a:r>
            <a:r>
              <a:rPr lang="lt-LT" dirty="0"/>
              <a:t>)</a:t>
            </a:r>
            <a:r>
              <a:rPr lang="en-US" dirty="0"/>
              <a:t>.</a:t>
            </a:r>
          </a:p>
          <a:p>
            <a:r>
              <a:rPr lang="lt-LT" b="1" dirty="0"/>
              <a:t>Kvartilis mokslo kategorijoje </a:t>
            </a:r>
            <a:r>
              <a:rPr lang="lt-LT" dirty="0"/>
              <a:t>(angl. </a:t>
            </a:r>
            <a:r>
              <a:rPr lang="lt-LT" i="1" dirty="0" err="1"/>
              <a:t>Quartile</a:t>
            </a:r>
            <a:r>
              <a:rPr lang="lt-LT" i="1" dirty="0"/>
              <a:t> in Category, Q</a:t>
            </a:r>
            <a:r>
              <a:rPr lang="lt-LT" dirty="0"/>
              <a:t>)</a:t>
            </a:r>
            <a:r>
              <a:rPr lang="en-US" dirty="0"/>
              <a:t>.</a:t>
            </a:r>
            <a:r>
              <a:rPr lang="lt-LT" dirty="0"/>
              <a:t> </a:t>
            </a:r>
            <a:r>
              <a:rPr lang="lt-LT" i="1" dirty="0"/>
              <a:t> </a:t>
            </a:r>
            <a:endParaRPr lang="en-US" dirty="0"/>
          </a:p>
          <a:p>
            <a:r>
              <a:rPr lang="lt-LT" b="1" dirty="0"/>
              <a:t>Žurnalo reikšmingumo rodiklis </a:t>
            </a:r>
            <a:r>
              <a:rPr lang="lt-LT" dirty="0"/>
              <a:t>(angl. </a:t>
            </a:r>
            <a:r>
              <a:rPr lang="lt-LT" i="1" dirty="0" err="1"/>
              <a:t>Eigenfactor</a:t>
            </a:r>
            <a:r>
              <a:rPr lang="lt-LT" i="1" dirty="0"/>
              <a:t> </a:t>
            </a:r>
            <a:r>
              <a:rPr lang="lt-LT" i="1" dirty="0" err="1"/>
              <a:t>Score</a:t>
            </a:r>
            <a:r>
              <a:rPr lang="lt-LT" dirty="0"/>
              <a:t>).</a:t>
            </a:r>
            <a:endParaRPr lang="en-US" dirty="0"/>
          </a:p>
          <a:p>
            <a:r>
              <a:rPr lang="lt-LT" b="1" dirty="0"/>
              <a:t>Straipsnio svarbos arba įtakos rodiklis </a:t>
            </a:r>
            <a:r>
              <a:rPr lang="lt-LT" dirty="0"/>
              <a:t>(angl. </a:t>
            </a:r>
            <a:r>
              <a:rPr lang="lt-LT" i="1" dirty="0" err="1"/>
              <a:t>Article</a:t>
            </a:r>
            <a:r>
              <a:rPr lang="lt-LT" i="1" dirty="0"/>
              <a:t> </a:t>
            </a:r>
            <a:r>
              <a:rPr lang="lt-LT" i="1" dirty="0" err="1"/>
              <a:t>Influence</a:t>
            </a:r>
            <a:r>
              <a:rPr lang="lt-LT" i="1" dirty="0"/>
              <a:t> </a:t>
            </a:r>
            <a:r>
              <a:rPr lang="lt-LT" i="1" dirty="0" err="1"/>
              <a:t>Score</a:t>
            </a:r>
            <a:r>
              <a:rPr lang="lt-LT" dirty="0"/>
              <a:t>)</a:t>
            </a:r>
            <a:r>
              <a:rPr lang="en-US" dirty="0"/>
              <a:t>.</a:t>
            </a:r>
          </a:p>
          <a:p>
            <a:r>
              <a:rPr lang="lt-LT" b="1" dirty="0" err="1"/>
              <a:t>Savicitavimų</a:t>
            </a:r>
            <a:r>
              <a:rPr lang="lt-LT" b="1" dirty="0"/>
              <a:t> skaičius </a:t>
            </a:r>
            <a:r>
              <a:rPr lang="lt-LT" dirty="0"/>
              <a:t>(angl. </a:t>
            </a:r>
            <a:r>
              <a:rPr lang="lt-LT" i="1" dirty="0" err="1"/>
              <a:t>Self-</a:t>
            </a:r>
            <a:r>
              <a:rPr lang="lt-LT" i="1" dirty="0"/>
              <a:t> </a:t>
            </a:r>
            <a:r>
              <a:rPr lang="lt-LT" i="1" dirty="0" err="1"/>
              <a:t>cites</a:t>
            </a:r>
            <a:r>
              <a:rPr lang="lt-LT" dirty="0"/>
              <a:t>)</a:t>
            </a:r>
            <a:r>
              <a:rPr lang="en-US" dirty="0"/>
              <a:t>.</a:t>
            </a:r>
          </a:p>
          <a:p>
            <a:r>
              <a:rPr lang="lt-LT" b="1" dirty="0"/>
              <a:t>Tiesioginis citavimų skaičius arba operatyvumo rodiklis </a:t>
            </a:r>
            <a:r>
              <a:rPr lang="lt-LT" dirty="0"/>
              <a:t>(angl. </a:t>
            </a:r>
            <a:r>
              <a:rPr lang="lt-LT" i="1" dirty="0" err="1"/>
              <a:t>Immediacy</a:t>
            </a:r>
            <a:r>
              <a:rPr lang="lt-LT" i="1" dirty="0"/>
              <a:t> </a:t>
            </a:r>
            <a:r>
              <a:rPr lang="lt-LT" i="1" dirty="0" err="1"/>
              <a:t>Index</a:t>
            </a:r>
            <a:r>
              <a:rPr lang="lt-LT" dirty="0"/>
              <a:t>)</a:t>
            </a:r>
            <a:r>
              <a:rPr lang="en-US" dirty="0"/>
              <a:t>.</a:t>
            </a:r>
          </a:p>
          <a:p>
            <a:r>
              <a:rPr lang="lt-LT" b="1" dirty="0"/>
              <a:t>Citavimo pusamžis </a:t>
            </a:r>
            <a:r>
              <a:rPr lang="lt-LT" dirty="0"/>
              <a:t>(angl. </a:t>
            </a:r>
            <a:r>
              <a:rPr lang="lt-LT" i="1" dirty="0" err="1"/>
              <a:t>Cited</a:t>
            </a:r>
            <a:r>
              <a:rPr lang="lt-LT" i="1" dirty="0"/>
              <a:t> </a:t>
            </a:r>
            <a:r>
              <a:rPr lang="lt-LT" i="1" dirty="0" err="1"/>
              <a:t>Half-Life</a:t>
            </a:r>
            <a:r>
              <a:rPr lang="lt-LT" dirty="0" err="1"/>
              <a:t>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145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dirty="0"/>
              <a:t>Žurnalų vertinimo rodikliai duomenų bazėje </a:t>
            </a:r>
            <a:r>
              <a:rPr lang="lt-LT" i="1" dirty="0" err="1"/>
              <a:t>Scopus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421088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err="1"/>
              <a:t>CiteScore</a:t>
            </a:r>
            <a:r>
              <a:rPr lang="en-US" b="1" dirty="0"/>
              <a:t> </a:t>
            </a:r>
            <a:r>
              <a:rPr lang="en-US" b="1" dirty="0" err="1"/>
              <a:t>rodiklis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angl.</a:t>
            </a:r>
            <a:r>
              <a:rPr lang="en-US" dirty="0"/>
              <a:t> </a:t>
            </a:r>
            <a:r>
              <a:rPr lang="en-US" i="1" dirty="0" err="1"/>
              <a:t>CiteScore</a:t>
            </a:r>
            <a:r>
              <a:rPr lang="en-US" dirty="0"/>
              <a:t>)</a:t>
            </a:r>
            <a:r>
              <a:rPr lang="lt-LT" dirty="0"/>
              <a:t>.</a:t>
            </a:r>
            <a:endParaRPr lang="en-US" dirty="0"/>
          </a:p>
          <a:p>
            <a:r>
              <a:rPr lang="lt-LT" b="1" dirty="0"/>
              <a:t>Normuotasis žurnalo </a:t>
            </a:r>
            <a:r>
              <a:rPr lang="lt-LT" b="1" dirty="0" err="1"/>
              <a:t>cituojamumo</a:t>
            </a:r>
            <a:r>
              <a:rPr lang="lt-LT" b="1" dirty="0"/>
              <a:t> rodiklis </a:t>
            </a:r>
            <a:r>
              <a:rPr lang="lt-LT" dirty="0"/>
              <a:t>(angl. </a:t>
            </a:r>
            <a:r>
              <a:rPr lang="lt-LT" i="1" dirty="0" err="1"/>
              <a:t>Source-Normalized</a:t>
            </a:r>
            <a:r>
              <a:rPr lang="lt-LT" i="1" dirty="0"/>
              <a:t> </a:t>
            </a:r>
            <a:r>
              <a:rPr lang="lt-LT" i="1" dirty="0" err="1"/>
              <a:t>Impact</a:t>
            </a:r>
            <a:r>
              <a:rPr lang="lt-LT" i="1" dirty="0"/>
              <a:t> per </a:t>
            </a:r>
            <a:r>
              <a:rPr lang="lt-LT" i="1" dirty="0" err="1"/>
              <a:t>Paper</a:t>
            </a:r>
            <a:r>
              <a:rPr lang="lt-LT" i="1" dirty="0"/>
              <a:t>,</a:t>
            </a:r>
            <a:r>
              <a:rPr lang="lt-LT" dirty="0"/>
              <a:t> </a:t>
            </a:r>
            <a:r>
              <a:rPr lang="lt-LT" i="1" dirty="0"/>
              <a:t>SNIP</a:t>
            </a:r>
            <a:r>
              <a:rPr lang="lt-LT" dirty="0"/>
              <a:t>).</a:t>
            </a:r>
            <a:endParaRPr lang="en-US" dirty="0"/>
          </a:p>
          <a:p>
            <a:r>
              <a:rPr lang="en-US" b="1" i="1" dirty="0"/>
              <a:t>S</a:t>
            </a:r>
            <a:r>
              <a:rPr lang="lt-LT" b="1" i="1" dirty="0"/>
              <a:t>CI</a:t>
            </a:r>
            <a:r>
              <a:rPr lang="en-US" b="1" i="1" dirty="0" err="1"/>
              <a:t>mago</a:t>
            </a:r>
            <a:r>
              <a:rPr lang="en-US" b="1" dirty="0"/>
              <a:t> </a:t>
            </a:r>
            <a:r>
              <a:rPr lang="en-US" b="1" dirty="0" err="1"/>
              <a:t>žurnalų</a:t>
            </a:r>
            <a:r>
              <a:rPr lang="en-US" b="1" dirty="0"/>
              <a:t> </a:t>
            </a:r>
            <a:r>
              <a:rPr lang="en-US" b="1" dirty="0" err="1"/>
              <a:t>rodiklis</a:t>
            </a:r>
            <a:r>
              <a:rPr lang="en-US" b="1" dirty="0"/>
              <a:t> </a:t>
            </a:r>
            <a:r>
              <a:rPr lang="lt-LT" dirty="0"/>
              <a:t>(angl. </a:t>
            </a:r>
            <a:r>
              <a:rPr lang="lt-LT" i="1" dirty="0" err="1"/>
              <a:t>SCImago</a:t>
            </a:r>
            <a:r>
              <a:rPr lang="lt-LT" i="1" dirty="0"/>
              <a:t> </a:t>
            </a:r>
            <a:r>
              <a:rPr lang="lt-LT" i="1" dirty="0" err="1"/>
              <a:t>Journal</a:t>
            </a:r>
            <a:r>
              <a:rPr lang="lt-LT" i="1" dirty="0"/>
              <a:t> </a:t>
            </a:r>
            <a:r>
              <a:rPr lang="lt-LT" i="1" dirty="0" err="1"/>
              <a:t>Rank</a:t>
            </a:r>
            <a:r>
              <a:rPr lang="lt-LT" i="1" dirty="0"/>
              <a:t>,</a:t>
            </a:r>
            <a:r>
              <a:rPr lang="lt-LT" dirty="0"/>
              <a:t> </a:t>
            </a:r>
            <a:r>
              <a:rPr lang="lt-LT" i="1" dirty="0"/>
              <a:t>SJR</a:t>
            </a:r>
            <a:r>
              <a:rPr lang="lt-LT" dirty="0"/>
              <a:t>).</a:t>
            </a:r>
            <a:endParaRPr lang="en-US" dirty="0"/>
          </a:p>
          <a:p>
            <a:r>
              <a:rPr lang="lt-LT" b="1" i="1" dirty="0" err="1"/>
              <a:t>CiteScore</a:t>
            </a:r>
            <a:r>
              <a:rPr lang="lt-LT" b="1" dirty="0"/>
              <a:t> </a:t>
            </a:r>
            <a:r>
              <a:rPr lang="lt-LT" b="1" dirty="0" err="1"/>
              <a:t>procentilis</a:t>
            </a:r>
            <a:r>
              <a:rPr lang="lt-LT" b="1" i="1" dirty="0"/>
              <a:t> </a:t>
            </a:r>
            <a:r>
              <a:rPr lang="lt-LT" dirty="0"/>
              <a:t>(angl.</a:t>
            </a:r>
            <a:r>
              <a:rPr lang="lt-LT" i="1" dirty="0"/>
              <a:t>  </a:t>
            </a:r>
            <a:r>
              <a:rPr lang="lt-LT" i="1" dirty="0" err="1"/>
              <a:t>CiteScore</a:t>
            </a:r>
            <a:r>
              <a:rPr lang="lt-LT" i="1" dirty="0"/>
              <a:t> </a:t>
            </a:r>
            <a:r>
              <a:rPr lang="lt-LT" i="1" dirty="0" err="1"/>
              <a:t>Percentile</a:t>
            </a:r>
            <a:r>
              <a:rPr lang="lt-LT" i="1" dirty="0"/>
              <a:t>.</a:t>
            </a:r>
            <a:r>
              <a:rPr lang="lt-LT" dirty="0"/>
              <a:t>)</a:t>
            </a:r>
            <a:endParaRPr lang="en-US" dirty="0"/>
          </a:p>
          <a:p>
            <a:r>
              <a:rPr lang="en-US" b="1" i="1" dirty="0" err="1"/>
              <a:t>CiteScore</a:t>
            </a:r>
            <a:r>
              <a:rPr lang="en-US" b="1" dirty="0"/>
              <a:t> </a:t>
            </a:r>
            <a:r>
              <a:rPr lang="en-US" b="1" dirty="0" err="1"/>
              <a:t>kvartilis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angl.</a:t>
            </a:r>
            <a:r>
              <a:rPr lang="en-US" dirty="0"/>
              <a:t> </a:t>
            </a:r>
            <a:r>
              <a:rPr lang="en-US" i="1" dirty="0" err="1"/>
              <a:t>CiteScore</a:t>
            </a:r>
            <a:r>
              <a:rPr lang="en-US" i="1" dirty="0"/>
              <a:t> Quartile</a:t>
            </a:r>
            <a:r>
              <a:rPr lang="en-US" dirty="0"/>
              <a:t>)</a:t>
            </a:r>
            <a:r>
              <a:rPr lang="lt-L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lt-LT" dirty="0"/>
            </a:br>
            <a:r>
              <a:rPr lang="lt-LT" dirty="0"/>
              <a:t>H indeksas – populiariausias individualaus mokslininkų vertinimo rodiklis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</a:t>
            </a:r>
            <a:r>
              <a:rPr lang="lt-LT" sz="3600" dirty="0" err="1"/>
              <a:t>uderina</a:t>
            </a:r>
            <a:r>
              <a:rPr lang="lt-LT" sz="3600" dirty="0"/>
              <a:t> kiekybę (publikacijų skaičių) su kokybe (citavimų skaičiumi)</a:t>
            </a:r>
            <a:r>
              <a:rPr lang="en-US" sz="3600" dirty="0"/>
              <a:t>.</a:t>
            </a:r>
            <a:r>
              <a:rPr lang="lt-LT" sz="3600" dirty="0"/>
              <a:t> </a:t>
            </a:r>
          </a:p>
          <a:p>
            <a:r>
              <a:rPr lang="en-US" sz="3600" dirty="0"/>
              <a:t>P</a:t>
            </a:r>
            <a:r>
              <a:rPr lang="lt-LT" sz="3600" dirty="0" err="1"/>
              <a:t>arodo</a:t>
            </a:r>
            <a:r>
              <a:rPr lang="lt-LT" sz="3600" dirty="0"/>
              <a:t> mokslininko darbų reikšmingumą per visą karjerą ar pasirinktą laikotarpį. </a:t>
            </a:r>
            <a:endParaRPr lang="en-US" sz="3600" dirty="0"/>
          </a:p>
          <a:p>
            <a:pPr marL="0" indent="0">
              <a:buNone/>
            </a:pPr>
            <a:r>
              <a:rPr lang="en-US" dirty="0" err="1">
                <a:solidFill>
                  <a:srgbClr val="8F135B"/>
                </a:solidFill>
              </a:rPr>
              <a:t>Svarbu</a:t>
            </a:r>
            <a:r>
              <a:rPr lang="en-US" dirty="0">
                <a:solidFill>
                  <a:srgbClr val="8F135B"/>
                </a:solidFill>
              </a:rPr>
              <a:t>!</a:t>
            </a:r>
            <a:r>
              <a:rPr lang="en-US" dirty="0"/>
              <a:t> Mo</a:t>
            </a:r>
            <a:r>
              <a:rPr lang="lt-LT" dirty="0" err="1"/>
              <a:t>kslininko</a:t>
            </a:r>
            <a:r>
              <a:rPr lang="lt-LT" dirty="0"/>
              <a:t> H indeksas laikui bėgant didėja net tada, jei </a:t>
            </a:r>
            <a:r>
              <a:rPr lang="en-US" dirty="0" err="1"/>
              <a:t>mokslininkas</a:t>
            </a:r>
            <a:r>
              <a:rPr lang="lt-LT" dirty="0"/>
              <a:t> nebevykdo mokslinės veiklos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544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512</Words>
  <Application>Microsoft Office PowerPoint</Application>
  <PresentationFormat>Demonstracija ekrane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Mokslo rezultatų vertinimas</vt:lpstr>
      <vt:lpstr>Įvadas</vt:lpstr>
      <vt:lpstr>Žinios ir gebėjimai</vt:lpstr>
      <vt:lpstr> Pagrindiniai mokslo rezultatų vertinimo tikslai </vt:lpstr>
      <vt:lpstr> Mokslo rezultatų vertinimo metodai </vt:lpstr>
      <vt:lpstr>Mokslo rezultatų vertinimo rodikliai</vt:lpstr>
      <vt:lpstr>  Žurnalų vertinimo rodikliai duomenų bazėje Web of Science  </vt:lpstr>
      <vt:lpstr>Žurnalų vertinimo rodikliai duomenų bazėje Scopus</vt:lpstr>
      <vt:lpstr> H indeksas – populiariausias individualaus mokslininkų vertinimo rodiklis </vt:lpstr>
      <vt:lpstr> Mokslo rezultatų vertinimo priemonės </vt:lpstr>
      <vt:lpstr> Alternatyvus mokslo rezultatų vertinimas </vt:lpstr>
      <vt:lpstr> Mokslo rezultatų vertinimo tendencijos </vt:lpstr>
      <vt:lpstr>Sužinokite daugiau</vt:lpstr>
      <vt:lpstr>Pasitikrinkite žinias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Šaltinių citavimas ir literatūros sąrašų sudarymas</dc:title>
  <dc:creator>Laimute</dc:creator>
  <cp:lastModifiedBy>Urbaitytė Aušra</cp:lastModifiedBy>
  <cp:revision>36</cp:revision>
  <dcterms:created xsi:type="dcterms:W3CDTF">2018-08-27T11:07:08Z</dcterms:created>
  <dcterms:modified xsi:type="dcterms:W3CDTF">2019-03-23T20:43:47Z</dcterms:modified>
</cp:coreProperties>
</file>