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5436096" y="1268760"/>
            <a:ext cx="2664296" cy="2016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b="1"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436096" y="3827317"/>
            <a:ext cx="3024336" cy="96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  <a:defRPr sz="3600">
                <a:solidFill>
                  <a:srgbClr val="8F135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Char char="•"/>
              <a:defRPr>
                <a:solidFill>
                  <a:srgbClr val="282F74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282F74"/>
              </a:buClr>
              <a:buSzPts val="2800"/>
              <a:buChar char="–"/>
              <a:defRPr>
                <a:solidFill>
                  <a:srgbClr val="282F74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282F74"/>
              </a:buClr>
              <a:buSzPts val="2400"/>
              <a:buChar char="•"/>
              <a:defRPr>
                <a:solidFill>
                  <a:srgbClr val="282F74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–"/>
              <a:defRPr>
                <a:solidFill>
                  <a:srgbClr val="282F74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82F74"/>
              </a:buClr>
              <a:buSzPts val="2000"/>
              <a:buChar char="»"/>
              <a:defRPr>
                <a:solidFill>
                  <a:srgbClr val="282F7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i="0" sz="3200" u="none" cap="none" strike="noStrike">
                <a:solidFill>
                  <a:schemeClr val="dk1"/>
                </a:solidFill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i="0" sz="2800" u="none" cap="none" strike="noStrike">
                <a:solidFill>
                  <a:schemeClr val="dk1"/>
                </a:solidFill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sz="2400" u="none" cap="none" strike="noStrike">
                <a:solidFill>
                  <a:schemeClr val="dk1"/>
                </a:solidFill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sz="2000" u="none" cap="none" strike="noStrike">
                <a:solidFill>
                  <a:schemeClr val="dk1"/>
                </a:solidFill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i="0" sz="2000" u="none" cap="none" strike="noStrike">
                <a:solidFill>
                  <a:schemeClr val="dk1"/>
                </a:solidFill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cc.lnb.lt/cc-by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pen.ktu.edu/mod/book/view.php?id=1343" TargetMode="External"/><Relationship Id="rId4" Type="http://schemas.openxmlformats.org/officeDocument/2006/relationships/hyperlink" Target="https://open.ktu.edu/mod/page/view.php?id=1347" TargetMode="External"/><Relationship Id="rId5" Type="http://schemas.openxmlformats.org/officeDocument/2006/relationships/hyperlink" Target="https://open.ktu.edu/mod/page/view.php?id=1346" TargetMode="External"/><Relationship Id="rId6" Type="http://schemas.openxmlformats.org/officeDocument/2006/relationships/hyperlink" Target="https://www.youtube.com/playlist?list=PLLP77gNFsj4TOt_UD4tYucT-m4zBiziL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pen.ktu.edu/mod/page/view.php?id=1348" TargetMode="External"/><Relationship Id="rId4" Type="http://schemas.openxmlformats.org/officeDocument/2006/relationships/hyperlink" Target="https://open.ktu.edu/mod/quiz/view.php?id=122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fworks.proquest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5436096" y="1052736"/>
            <a:ext cx="3384376" cy="2448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Informacijos tvarkymo programa </a:t>
            </a:r>
            <a:r>
              <a:rPr i="1" lang="lt-LT" sz="3400"/>
              <a:t>RefWorks</a:t>
            </a:r>
            <a:endParaRPr i="1" sz="3400"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5476056" y="3670176"/>
            <a:ext cx="2624336" cy="112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lt-LT" sz="2200"/>
              <a:t>Laura Petrauskienė</a:t>
            </a:r>
            <a:endParaRPr sz="2200"/>
          </a:p>
        </p:txBody>
      </p:sp>
      <p:sp>
        <p:nvSpPr>
          <p:cNvPr id="86" name="Google Shape;86;p13"/>
          <p:cNvSpPr txBox="1"/>
          <p:nvPr/>
        </p:nvSpPr>
        <p:spPr>
          <a:xfrm>
            <a:off x="4572000" y="6309320"/>
            <a:ext cx="4104456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i="1" lang="lt-LT" sz="1000" u="none" cap="none" strike="noStrike">
                <a:solidFill>
                  <a:srgbClr val="595959"/>
                </a:solidFill>
              </a:rPr>
              <a:t>Lietuvos mokslinių bibliotekų asociacija, 2019</a:t>
            </a:r>
            <a:endParaRPr i="1" sz="1000" u="none" cap="none" strike="noStrike">
              <a:solidFill>
                <a:srgbClr val="595959"/>
              </a:solidFill>
            </a:endParaRPr>
          </a:p>
        </p:txBody>
      </p:sp>
      <p:sp>
        <p:nvSpPr>
          <p:cNvPr id="87" name="Google Shape;87;p13">
            <a:hlinkClick r:id="rId4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Sužinokite daugiau</a:t>
            </a:r>
            <a:endParaRPr sz="3400"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 u="sng">
                <a:solidFill>
                  <a:schemeClr val="hlink"/>
                </a:solidFill>
                <a:hlinkClick r:id="rId3"/>
              </a:rPr>
              <a:t>Tekstas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 u="sng">
                <a:solidFill>
                  <a:schemeClr val="hlink"/>
                </a:solidFill>
                <a:hlinkClick r:id="rId4"/>
              </a:rPr>
              <a:t>Nuorodos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 u="sng">
                <a:solidFill>
                  <a:schemeClr val="hlink"/>
                </a:solidFill>
                <a:hlinkClick r:id="rId5"/>
              </a:rPr>
              <a:t>Naudota ir rekomenduojama literatūra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 u="sng">
                <a:solidFill>
                  <a:schemeClr val="hlink"/>
                </a:solidFill>
                <a:hlinkClick r:id="rId6"/>
              </a:rPr>
              <a:t>Vaizdo paskaita ir klipai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Pasitikrinkite žinias</a:t>
            </a:r>
            <a:endParaRPr sz="3400"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 u="sng">
                <a:solidFill>
                  <a:schemeClr val="hlink"/>
                </a:solidFill>
                <a:hlinkClick r:id="rId3"/>
              </a:rPr>
              <a:t>Praktinės užduotys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 u="sng">
                <a:solidFill>
                  <a:schemeClr val="hlink"/>
                </a:solidFill>
                <a:hlinkClick r:id="rId4"/>
              </a:rPr>
              <a:t>Savikontrolės testas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 Įvadas</a:t>
            </a:r>
            <a:endParaRPr sz="34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 sz="3000"/>
              <a:t>Modulio tikslas – suteikti žinių apie informacijos tvarkymo programą </a:t>
            </a:r>
            <a:r>
              <a:rPr i="1" lang="lt-LT" sz="3000"/>
              <a:t>RefWorks</a:t>
            </a:r>
            <a:r>
              <a:rPr lang="lt-LT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Žinios ir gebėjimai</a:t>
            </a:r>
            <a:endParaRPr sz="34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 sz="3000"/>
              <a:t>Susipažinę su šiuo moduliu: 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įgysite žinių apie įrašų tvarkymo programą </a:t>
            </a:r>
            <a:r>
              <a:rPr i="1" lang="lt-LT" sz="3000"/>
              <a:t>RefWorks</a:t>
            </a:r>
            <a:r>
              <a:rPr lang="lt-LT" sz="3000"/>
              <a:t>;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gebėsite įdiegti programą ir susikurti paskyrą, įkelti, išsaugoti, koreguoti įrašus ir jais dalytis;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gebėsite cituoti rašto darbus pasirinktu stiliumi ir automatiškai sudaryti </a:t>
            </a:r>
            <a:br>
              <a:rPr lang="lt-LT" sz="3000"/>
            </a:br>
            <a:r>
              <a:rPr lang="lt-LT" sz="3000"/>
              <a:t>literatūros sąrašus.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200"/>
              <a:t>Programos </a:t>
            </a:r>
            <a:r>
              <a:rPr i="1" lang="lt-LT" sz="3200"/>
              <a:t>RefWorks</a:t>
            </a:r>
            <a:r>
              <a:rPr lang="lt-LT" sz="3200"/>
              <a:t> privalumai</a:t>
            </a:r>
            <a:endParaRPr sz="32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457200" y="1600201"/>
            <a:ext cx="7931224" cy="384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274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Galima importuoti informaciją iš daugiau kaip 800 duomenų bazių.</a:t>
            </a:r>
            <a:endParaRPr sz="2800"/>
          </a:p>
          <a:p>
            <a:pPr indent="-3327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Turi per 1 000 citavimo stilių.</a:t>
            </a:r>
            <a:endParaRPr sz="2800"/>
          </a:p>
          <a:p>
            <a:pPr indent="-3327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Saugyklos dydis priklauso nuo sutarties sąlygų (paprastai suteikiama 10 GB).</a:t>
            </a:r>
            <a:endParaRPr sz="2800"/>
          </a:p>
          <a:p>
            <a:pPr indent="-3327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Galima išsaugoti daugiau kaip 10 000 įrašų.</a:t>
            </a:r>
            <a:endParaRPr sz="2800"/>
          </a:p>
          <a:p>
            <a:pPr indent="-3327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800"/>
              <a:buChar char="•"/>
            </a:pPr>
            <a:r>
              <a:rPr lang="lt-LT" sz="2800"/>
              <a:t>Galima atlikti informacijos paiešką duomenų bazėse ir bibliotekų kataloguose.</a:t>
            </a:r>
            <a:endParaRPr sz="2800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282F74"/>
              </a:buClr>
              <a:buSzPts val="296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/>
              <a:t>Paskyros kūrimas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1259632" y="3861048"/>
            <a:ext cx="7427168" cy="2265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rPr lang="lt-LT" sz="3000" u="sng">
                <a:solidFill>
                  <a:schemeClr val="hlink"/>
                </a:solidFill>
                <a:hlinkClick r:id="rId3"/>
              </a:rPr>
              <a:t>https://refworks.proquest.com/</a:t>
            </a:r>
            <a:endParaRPr sz="30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descr="data:image/png;base64,iVBORw0KGgoAAAANSUhEUgAAAYIAAACCCAMAAAB8Uz8PAAABEVBMVEX///8VZ6dBQUJUotAgO3I+Pj82NjcyMjMAXaIvLzA8PD2srK05OTq/zuAAW6HT09Pk5OQAWKAAY6VqkL69vb33+fsqKivy8vJZWVpCeLLY3+1+ncbg5vCioqKkuNXR2upJSUrd3d15eXnJycns7OwAJmhKns4kJCYAK2q0tLSPj49nZ2icnJxQUFFzc3SUlJQOMW12dndpaWqEhIUxfbUcRn4fP3YaGhwgbqyZxeHH3+7V5/Lu9fpAjMAATpwxgrpqrdUWWpZbbJKCuduhqb6Bi6eVnray0uhCVoNod5qtuc63yNuMvd2Rqc1Ik8S31uoySnwNDRAAHmR6haJLf7QcUYw7UYFLX4pddZ2ImrgATI49lytZAAAV9ElEQVR4nO2de2PTOLPGUzeya8c03mxiZ9lmies091ub3qBl20IpUHiBs7vAOe/3/yBHI8m2fFdCGodtnn8gru3Y85NGMyM5LhQCejJ99ebu/tlerbBRTrrtFqfTbvfgYPru7w2KXHQ3LbrCKA663eJ3jOLpBsXq9MpHEEAxPf3+5nYZKGqXl3sXLz5/fruMq/1X6kuEQBBF8csrQNESRYEtfnmBTf727fOPr6+vt7e321SfNv0qQQfJCHgU0+I3jOLDXhhFzWvkIYuDtnm1L/O5wbXXpQACnwRGcfLuf//v/g/cxrNMHtYGQYKepiM4PT09OTn5+vXrDVZli6hS2cGqbJ0fX738lG72AIKLvO91TfWhGzX5V2byrSxVsBiJbBQbBLGqFe6KXiPPtLgIihQEL/K+27XSBXbk4Mnb7ePFDR+LYus8CUX7c953vVZ6642d58tEkIqivUkMeL3wTPMQBHgUFR/FBgEvH0HlQRkEUPxz++TpJjB1deEiaK8EAdUNTiv+Ovj2/s3tXt73vwbacxF8WiUCN8P76zbv+18DXboIXq4eQbF48Czv+18DeQiuVkdgq+Ii6G4cEU7J3NF4qWlBlrxi02ZQxnIRPEhakIXgNO+7XwutJC1IQvA977tfC12vMi1wdcr80N953/1a6Hr1aYGP4C7vu18LvV59WrC1dcICovu8734t9LG98rTAQ3DwNO+7Xws9b688Ldja+rpJCzi9ba8+LXARFDdLKUAMwUrTAhfBl7xvfj30ub36tMBF8CrmespVh6oleAPl0mx/1rOXaZMVi00YrHQ0ZnW62LSg2lEUxeyYqomGVvblN5BKZDZ7SzfNqkQnDFYbk7oIYkvVIyRJR8MxUpCsOhkXbzQVXT1qNBp1VVNHxgOYZxXKEUF8WlBHqAn/OooknaX7l7KJlCPqsOyRjsyf1BvRavVq0wKGID4tAAQkUnJUSaunXbqhInnmH6chc/5+IDriPKQogtXGpGzCoBt7/x6CgoSkTtpwgI3OIbJ0CY3mvft6ad4jHkBzIKjEaxEGKWmBj6CvS2mjQVWV1DL3uSFLypxj8sBch0G8JpgW7Oz89k+8zheAQAh8i72gMAKjOnQKzmxC+oMznE0azOWPEAr4KUuVEML/GtUJ3aNVbvTpn1q94f6w5/aoXv+o34AeeCTLQ8O2cx9CxNKCyofkTPbXnYUQTOPSAh5BHUmmLauKWRqaegc3eEdScbiqmGMwpq1KciNw5ECTVNvoqEqnCh/7HVXukD8MVbVjmgrtIzY9SaeECUiS3MH6cSP+mK5F0oLd1ILa/AwIgjexJ/MQ2KaEm3kL26kpyzL2OT1T03t2tanpGm7DJex3qoEjhzJAKavu9n1NMuHfgSIfOeWhgojbkTS9ZFeRPHQwYlQfY/24EX9M1wIxaeXX9HPMzQAmDLrxK1jcoLTVxKNxuVDDg7I+6vXMst2RFPAZloQgUgI3VQ4cWVUkfQK9gyHAewCCmawRI/cUyWwVeqoO3sk4mxRaiiQHIeaka4GYdOePjJPMywCq1d0PsafCbVNynGpfRqiDWy1GgOrY8Ri1EdKpa8emVquFMW7jwXgpjGBGEJRNSaGhly7JEzxoa0fkj/2CgRGsw3BceN0WQPAk6yxzMjhJni0A92CaKnY9EoRDGIFMIkdsSrfVyxI2I0YQ6gVOLIIjHLpaRPsajlqx/5IPMTq7tD4IYM4mKybNRjAnA9IL4mN+jKDZr9cHExqPAgIy6k5kSWW7ECeP3UxoLMC9QI4gsPBYonWIZKR1CoYpSbpGoK4NApizyYpJUxGwUGkuBlAqPY2PsdyxwD27iwC3eo1tAyffguYcTKx6ZIAOIcAfUX3gCQ/jJu5mysheIwRvfxTBHhur52EACN7Fn84PSok8BBwanISpZWxbbRA48hC7JiMGQcjODsIdA+GRfm0QwIRBlsXSEfw5P4OviWlBIgLcC2S2DSPAsQ2OmBS+xFGDGLMQg0DfD36D1Vfxrqq1TggyV7CkI9jdmZvBTWJakIhgonsREMSj2O9g45IQyXYcqM/hoBPqGdGxgEui7QI5whghnEK01gXBi3Z2qToDwdbcDG6SV7AkIXA80+JddKiQjjSSKPTkM7VTt2sa0iHcNLysmeYFAy5yMsyCRMoRNRw8zdYGwUU7u1SdhWBuBjeJaUEigoLs1oRwUNMBQxoKQjq0/3JTRzI+Tia9RHErpockO3Zwkt2k3ceQZ4XRIfkvJBlWZEDPSRjBlSiCvbDIxt2tuRlgBAcJK1iSIqJCFedYbGBWaI5WNhFSSTseYOeuKXS6oC9L+hgPy1ACguz4EKcRzWqtYDQ6Z0ahboLVsbfqOFDoA1iWwATpg+qynV2qZghqf+4G9SdsJQjmZFBJTAtg4hIFeoFXjevj5Gy/WhrpqlvVaY1UpJj7k34TxzgDdkJLQZKmmqqCERDXNcD9QoFsD7LtpqyOS0MVnwm7sA6G0xhmzo8+tDCCzFK1i+CX0PZd2EoRzMegkriCpQeVzqH/udFRVJnNhlUVFUxpcgXSXtNUYBu2shehGk1V1+XOrHwmd6C2URiaiq7rqgamNg5NwEPPMezgJPysvyRLLqyawGyBCAKPwe8iDBIXttuwgIUrPJThs9dhnMmsXw12H7vXb5QcR+Gnd5z+DGYVqkMWtFrV/qzv/tko9b1zGI1ZP1jlyEM1gdmCBEe0Qx2Ru/WXf+gZRRgUp++Xext1DWn5G3NBXWcvbHeH42dhwcaa/5E9t/RP9jza0he226qO1P1edS2qz/PqOnsFi0CZjtev2QhOl76w3Zg1FXU0/il7wnX2CpaHQDDfKYVk/azLhF9nL2xfPoKTvzYL2319zF7B4iJ4miFmVhEE3Z+1xT6EngusYGEIdnZT9cvvdDcRBJuF7ZyeZ9rLQ5CxW0UcwX8TStWPU2+zDbZ8BF+XnBb83PqcnUn5jmgnTXM4ov/+C593tZwykTP36uIP4ggildKQWGomgiApLSgHZdsLlTHtyaCpoUE/fMLw2sXIllra3hlyzujjJnyJS0z34ggEJYIg4Wdwah01JNOs9+csZVpHpoyQhNAZDrsU/lyhxfIjU+0Ei3TG/3B7z7lQ21ElotA6SwHdio8FghJBkLCwv6ZIESFdVea5K0PW2YGwWlRC3JmC8/1VsJkS6GYtk9s79emGqOwzVdYWQvA+DwS7SWnByHQNGJCsi3sFBEaXTQWRFRZNk9gFNqmd4PLRAfwhuCDeYmaUJE3uhKb9s2X3DrVFEHwXR/BHhthuAgi2Ei+nXJqRdquS5Vcw04Joixat/vRlOHrodbNy6YgYVS85QYwt0uNCK2Fq5dIYdtf3F3qKs6osguBLtr1cBJXUgGhnVzwiOk65IFgAJ7FZSKtVbtRVgIBUsYeSauBdghNhLeKkI8f3qNOTwwN+CdYZIaEvi2ghBNZUHEHGbuJ5QSUNQYtDQOQQf67Pkg/hBI8JhnetE9cUnqofUI8TeTQH9hb8sogWQmAc5IHgKuWKIggKVhNsaAp1gyE+OrTeF9Z+RTwO9UMoZjuMyMqC88kLIXgyB4IMRySemlWuUqp0UQSwrDqmucZqHwbE0NltEud0glt78PAItPhgTET9k7JgFXEhBPdd8eG4liW6mwCCl/MhmMM5wHqWZngjPE8ebtmwiv4IOITQQlCjLfrkzUII7uZAICgBBJ9SfpsxDkFfF7VLPQ7BRI8MJuBv5IalRDyRKtzhYrQQgvfTmxwQpL1GIg4BePNwqmTZTtUxwt0pFkGZxEQ6vwniHtMgY3IgViI5buD5HauMvyetUGI51SqLYAUQtPDpyoHLfpcHgvNFEAR6gdWoK6qqqCYa+/7FNowWQYD/Q+T9hcRUgVG6Thdig+cPxEqkv/n9wpiM8Nfg75EHJY9CbVQnIhdkjxW8g4nIwgEewT7bq14fef3P6I9MctnSuORd3ZeiOILfM/SHOIKUN3kkOSLekQwV2S08aOqImZYUeGgOQYs8qrf/DDyRzNXPqB+iOUOge0Hw5TGxZqb3PUj2mrclI6IOvsiGyWLbUhjBQEdM8iE7cOKdDuHsm13O5bT4VRhB0gP4TOKp2XHamzziEIBh/OearJECJlFhjRy2LTKpyYwOVw8iEad3PHEvvKmZH6LZQcf3RCR4csNfG+mkRiXLtGqh1GlHqKmyxrrV0C0q0S4WQKAgZm13BeaY+kNZ1uFwfUK37h3MgyBd4nnBVdqbPGIQBB20JUHgKTVsy7LsPtwo+yGDmabT25YVkCp7J6jBOfnMYoQYEWDBeSJ+0Cmb+GRIkfYbpeGRDGfQ2RptZ3JEGkXZgUfXsGNRNIqRR2A3aEoojYd0pJhAuCujWaPRH8CzvAzBk+5cvSB9N1EElZfzISCpme+H6piA4rtXKMu5P8JitSD+VCNjAUkXuMcJDNM1FXgkrnsMkOewWuA0kMb6Xq0BzUD3RokanKHXxA5lUjaM6hE9RWA4Ngh2b6gySAcreV/kIridB8FvGfqPKIJP7edzIGg1SUnT7QQNuE2uzA/u3B+qoeWZ0awDbMPt1ZA9bGB0zxNZxEy00Y7BxzX9SMgm1acSvyf2hoNAqMQjMACh6S/vm8i8M93XXAR30+KJMAJBZSNotz8mH04ReD6jNSFDrFcptWAADcymEL/u1jUJgmgESS2m1vy93KYf8ERgQjaEkIxc5c8E8wtIC5xQD1U3OAQt5HtIomDS2NddBK9yQbDdfp18OEGgD0tYjeFMMsmQ2PH6MzTgYKIL8zxetJOAoEAq1m4F1fdDIU8E/oqZBmrWodIedBg3ayMIEAp9k4/Agq5r8scDdp9Y6cydsPtWLJ6uHMH59nYWAogbQDoicWfd90ukrBM8Akc13s0lIejJXIIMGD3nAzGRO1DrXmxDS+ZBjwYGpr+fwBBEsmgPQW0EOV8gSYMr8wOEAs5h6H+KOSG4Tj6cIvClmUdco4db10LzWRNd8h5QS0LQ6kCrbdIPI8QNwcQTUWORLJryddSYkgiYndUA4TqiPwPmIahjmOok8DfoVvph+IhCa5oHgmMBBCSuJF1gFjAoWAmNSwGNkT/zkoSAThrQIQOCf9/HcJ6IywAbshQtNUC4xUaduKbgIWgNgEDo8Z0e8JXr4TL4HrzfddUIKlfb29vJh9OxoFTFGpCkNvDMAAltkBwQCb+zEJBJA2rUoRxIx4gnIp4OTMzGmX09ZtZg5m9MRgBfAw0+8gAV+CacuUt9h/dv5P2uK0fwcnu7nVyt5iMiOsPO5wjgNiQUlZKFgITltLUH/BAdJggbGrnTjTB8q+HpY6i4Mv+fioDEq5EVXYZEViYgXUUzH+7tNA8EnwQQ0BtowXAccLkkffUKYL7cVC0RASlykKpo0A8xtw5IAK/GvHUsgqEsgkAj/RJJkauw9k2dFi10telewBtAkP2IR8Jj2gnKRLCd+urvQGpGShPcz5GSJqukPM6UjGAosxgGcqTALOiA5dcDrhK1OAJtv9oDj6bHzG/YfUmlFJBbcHoFCG6yEFT+k3zLMcp61mweBGxNim/zari6HFIyApLdQiNvotDcA/NEMH/jJWMQv4TnoMlwzRilDscFC+ysxK5sLM+aKnFIepN8/lIUQbD1W/ItR+U+BZuo8+3UV3+HChR1LZAsQ0QUHel8JSMokEhLqxE/FFzART1RlZ9C6+sxYT/hkjUck2GlHF1L46s885fd1YpiCDJ/nI6XSEya9urvEAKDLH/wWm18PO4rBUGfJF72MOyHmCdqQbzjsYGeoU9CZ5D9cmsGAhKCIjlpkbVBGlYT/2+vK4Zga/f3Z5eZk/cwf7/3JPuR1/kQ0Hha8axBbJy8niUFAR1XSkdhP8Sysx7Ju90z2zGoDW5bFoLCTE5rKxaZx4PvgbRAoFSK/ffuL0La3RFYPpH+9vVIpRRuxi/TNeKap68UBAWSUgya0cGEZmfNQNmaVr0Du0H/cZ1gJoICJDUylw3Pxrz/JPN4BVjBIopgiYKYNO3t69H5AggnkW755oquTvSUhoBMGqC4w+uI/oHLhyPT1XTZt1uSzUZAGjpXJhrJXIWIpBiwapKkBfkgSJ4wiCIgs4k6q4/F9fBe3zN6GgI3cYouWy+xuhTX7EmdTuW7C0wguFU6AQQ0BDO9qKrutSIQDnrJTZC0QKBavVwE2+kIrAiCQonEF27rgsRH517a4YxUxTNqwpSNf+a4Aidb+Rtc/kK+lPvZl33iD92vFUBQ6JFqqmv3OuJ+Sw/GJbLj92JuCBKr1S2HFIZ6AQZjEsxU6bYyKXqaM3jlkGU3mjClw2pihkNXQCQs+zliqx2ibqxO55wDkfyYtIUmXEnNbpCpfG8CwCbrr+uhtx4ZQ1Ln8y69D2Fu3W6xr5AbbtvoeZPh9GWT2aXSpeqc/Fh8AoIZ/LYQsUbggYwaSSkV1TyCm6iSpRI6/ug+f0BTzX18MDWlaspxMTldzx562IaIeqLQ8HtES4L+15gM0bijyjTFNVWvR7WaJsu5VFNjJ4IhGeHjJwSBJJv1fqNX6ktwYvID87VpHgiOCYLreASq5It/hwdp+Z4jKCN+TgHJzDTemp9Ig3atpMT7IXeddTO0td/RuO+R3Ylgi3scy/8JToe7doX1lhp9zooMPrRQqrN5KJ2ejKYFAnW6lSGomVwN+oz3JvALWrCNdfKhDmt5ENJ02ZTc12+p3MFmbHWgDrvEZhXwFzOycNgem4pOv0dVvDHf4q5S9RF0/K0dz2GZCv5IhqrhCP+fLu/CF31IL+LpQQ4ISFqQOGHAz8Q0AqOqQ7f5v9A1HNdH9cGsUY49uBT7YFQZ/hK7Zpf8JebZplZvdoS/Zxwo8vPf4y9S4bfawa30K1vOcH8wGo0Gs5LbCu7z6AUkJsXa/A4I6G6aH4KUCYPHpL9zQcDeM57yhMEj0nf20tublTLYIOA0zQPBOUOQ8oTB41GtmweC4w0CX3u5ILhiCFIe8ng8euoiWGWp1E0L0h7yeDy6zwUBSwvSnjB4PHLTgtUiaG8Q+HrjIlhptXqbIUh5yOPxyE0L8kGQ8pDH49G0O52uHAFLC1KfMHg8enZ/9/f36V8HXYHfw1majl0E13nf/vqotvfk/vj4fGvRN3jPqasNgliRKOXTy5fH5w+Nwk0LNghC2ubU9lE8BAKSFrSxNhMGAW3HCKO4Wj4KjOD6+vXrj8/fbrLjgK7jGCwPxc3NzVesk5OT0+Km7ccrDcH8KG6oycHip6fFoDY/mp+g120BBowERgHxE/yEOKFRufEaedTiYSW933Wjj2kI2r7wJ+zJsSN/+/nFiw/3d++/f5keHLgZnoCW/SKnf4+et5MsDiZ//hwsfnF5eVmLevLLvSe3d+/fnU4PugIourc53N1PoefRRn6xByYXPwVF8a2YjiLp/a4bXby4uJjP4olqYRRvXn0pdsE/RVAkvd91owdQa+8DRnE67QaGiqnYD09vtEztPb3HKIoHB7RX5H05j1l7Tz/c3r3axKQB/T/Bial11oOuyQAAAABJRU5ErkJggg==" id="112" name="Google Shape;112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1844824"/>
            <a:ext cx="5148064" cy="174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23528" y="274638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Bibliografinės informacijos įkėlimo į programą </a:t>
            </a:r>
            <a:r>
              <a:rPr i="1" lang="lt-LT" sz="3400"/>
              <a:t>RefWorks</a:t>
            </a:r>
            <a:r>
              <a:rPr lang="lt-LT" sz="3400"/>
              <a:t> būdai</a:t>
            </a:r>
            <a:endParaRPr sz="3400"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Įkėlimas iš kompiuterio.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Įkėlimas iš duomenų bazių.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Įkėlimas iš interneto.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Įkėlimas rankiniu būdu.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Įrašų tvarkymas</a:t>
            </a:r>
            <a:endParaRPr sz="340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Aplankų kūrimas.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Įrašų taisymas. 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Įrašų šalinimas.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Dalijimasis įrašais. 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Visateksčio dokumento pridėjimas.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 </a:t>
            </a:r>
            <a:r>
              <a:rPr i="1" lang="lt-LT" sz="3400"/>
              <a:t>RefWorks</a:t>
            </a:r>
            <a:r>
              <a:rPr lang="lt-LT" sz="3400"/>
              <a:t> PDF failų skaityklės galimybės</a:t>
            </a:r>
            <a:endParaRPr sz="3400"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Pasirinktos straipsnio dalies žymėjimas keliomis spalvomis. </a:t>
            </a:r>
            <a:endParaRPr sz="3000"/>
          </a:p>
          <a:p>
            <a:pPr indent="-330200" lvl="0" marL="342900" rtl="0" algn="l">
              <a:spcBef>
                <a:spcPts val="640"/>
              </a:spcBef>
              <a:spcAft>
                <a:spcPts val="0"/>
              </a:spcAft>
              <a:buClr>
                <a:srgbClr val="282F74"/>
              </a:buClr>
              <a:buSzPts val="3000"/>
              <a:buChar char="•"/>
            </a:pPr>
            <a:r>
              <a:rPr lang="lt-LT" sz="3000"/>
              <a:t>Galimybė rašyti pastabas. 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F135B"/>
              </a:buClr>
              <a:buSzPts val="3600"/>
              <a:buFont typeface="Calibri"/>
              <a:buNone/>
            </a:pPr>
            <a:r>
              <a:rPr lang="lt-LT" sz="3400"/>
              <a:t>Programos </a:t>
            </a:r>
            <a:r>
              <a:rPr i="1" lang="lt-LT" sz="3400"/>
              <a:t>RefWorks</a:t>
            </a:r>
            <a:r>
              <a:rPr lang="lt-LT" sz="3400"/>
              <a:t> įskiepis į programą </a:t>
            </a:r>
            <a:r>
              <a:rPr i="1" lang="lt-LT" sz="3400"/>
              <a:t>Microsoft Word </a:t>
            </a:r>
            <a:endParaRPr sz="3400"/>
          </a:p>
        </p:txBody>
      </p:sp>
      <p:pic>
        <p:nvPicPr>
          <p:cNvPr id="137" name="Google Shape;13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79077"/>
            <a:ext cx="8229600" cy="1443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6948264" y="2420888"/>
            <a:ext cx="864096" cy="50405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