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72" r:id="rId5"/>
    <p:sldId id="261" r:id="rId6"/>
    <p:sldId id="259" r:id="rId7"/>
    <p:sldId id="267" r:id="rId8"/>
    <p:sldId id="268" r:id="rId9"/>
    <p:sldId id="266" r:id="rId10"/>
    <p:sldId id="269" r:id="rId11"/>
    <p:sldId id="270" r:id="rId12"/>
    <p:sldId id="271" r:id="rId13"/>
    <p:sldId id="26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ija" initials="E" lastIdx="5" clrIdx="0"/>
  <p:cmAuthor id="1" name="Aušra Vaškevičienė" initials="AV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F74"/>
    <a:srgbClr val="8F1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336704" cy="165618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8F13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5589240"/>
            <a:ext cx="3024336" cy="96983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8F13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82F74"/>
                </a:solidFill>
              </a:defRPr>
            </a:lvl1pPr>
            <a:lvl2pPr>
              <a:defRPr>
                <a:solidFill>
                  <a:srgbClr val="282F74"/>
                </a:solidFill>
              </a:defRPr>
            </a:lvl2pPr>
            <a:lvl3pPr>
              <a:defRPr>
                <a:solidFill>
                  <a:srgbClr val="282F74"/>
                </a:solidFill>
              </a:defRPr>
            </a:lvl3pPr>
            <a:lvl4pPr>
              <a:defRPr>
                <a:solidFill>
                  <a:srgbClr val="282F74"/>
                </a:solidFill>
              </a:defRPr>
            </a:lvl4pPr>
            <a:lvl5pPr>
              <a:defRPr>
                <a:solidFill>
                  <a:srgbClr val="282F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9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0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4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3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8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72D0-175B-4DDB-BD89-F712ED8716A7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59A8-87FA-4076-B24F-51B1DCB9C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c.lnb.lt/cc-b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ktu.edu/mod/page/view.php?id=1299" TargetMode="External"/><Relationship Id="rId2" Type="http://schemas.openxmlformats.org/officeDocument/2006/relationships/hyperlink" Target="https://open.ktu.edu/mod/book/view.php?id=120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playlist?list=PLLP77gNFsj4Smtlfa9HFgFovz64zaN1WE" TargetMode="External"/><Relationship Id="rId4" Type="http://schemas.openxmlformats.org/officeDocument/2006/relationships/hyperlink" Target="https://open.ktu.edu/mod/page/view.php?id=129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ktu.edu/mod/quiz/view.php?id=1207" TargetMode="External"/><Relationship Id="rId2" Type="http://schemas.openxmlformats.org/officeDocument/2006/relationships/hyperlink" Target="https://open.ktu.edu/mod/page/view.php?id=12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ofscience.com/" TargetMode="External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" TargetMode="External"/><Relationship Id="rId4" Type="http://schemas.openxmlformats.org/officeDocument/2006/relationships/hyperlink" Target="https://faceboo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200800" cy="1224136"/>
          </a:xfrm>
        </p:spPr>
        <p:txBody>
          <a:bodyPr>
            <a:normAutofit/>
          </a:bodyPr>
          <a:lstStyle/>
          <a:p>
            <a:r>
              <a:rPr lang="lt-LT" dirty="0"/>
              <a:t>Informacijos tvarkymo programa </a:t>
            </a:r>
            <a:r>
              <a:rPr lang="lt-LT" i="1" dirty="0" err="1"/>
              <a:t>EndNote</a:t>
            </a:r>
            <a:r>
              <a:rPr lang="lt-LT" i="1" dirty="0"/>
              <a:t> Online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3808" y="5686400"/>
            <a:ext cx="3272408" cy="1126976"/>
          </a:xfrm>
        </p:spPr>
        <p:txBody>
          <a:bodyPr>
            <a:normAutofit/>
          </a:bodyPr>
          <a:lstStyle/>
          <a:p>
            <a:r>
              <a:rPr lang="lt-LT" dirty="0"/>
              <a:t>dr. Gintarė Tautkevičienė</a:t>
            </a:r>
            <a:endParaRPr lang="en-US" dirty="0"/>
          </a:p>
        </p:txBody>
      </p:sp>
      <p:sp>
        <p:nvSpPr>
          <p:cNvPr id="5" name="Stačiakampis 4">
            <a:hlinkClick r:id="rId2"/>
          </p:cNvPr>
          <p:cNvSpPr/>
          <p:nvPr/>
        </p:nvSpPr>
        <p:spPr>
          <a:xfrm>
            <a:off x="323528" y="6165304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89E6D39-1069-45E2-9115-E7CC18A70453}"/>
              </a:ext>
            </a:extLst>
          </p:cNvPr>
          <p:cNvSpPr txBox="1">
            <a:spLocks/>
          </p:cNvSpPr>
          <p:nvPr/>
        </p:nvSpPr>
        <p:spPr>
          <a:xfrm>
            <a:off x="4572000" y="6309320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1200" i="1" dirty="0"/>
              <a:t>Lietuvos mokslinių bibliotekų asociacija, 201</a:t>
            </a:r>
            <a:r>
              <a:rPr lang="en-US" sz="1200" i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983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Įrašų tvarkymas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Grupių kūrimas ir įrašų išsaugojimas jose.</a:t>
            </a:r>
          </a:p>
          <a:p>
            <a:r>
              <a:rPr lang="lt-LT" dirty="0"/>
              <a:t>Dalijimasis įrašais.</a:t>
            </a:r>
          </a:p>
          <a:p>
            <a:r>
              <a:rPr lang="lt-LT" dirty="0"/>
              <a:t>Dublikatų šalinimas.</a:t>
            </a:r>
          </a:p>
          <a:p>
            <a:r>
              <a:rPr lang="lt-LT" dirty="0"/>
              <a:t>Įrašų paieška ir rikiavimas.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Nuorodų įterpimas tekste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328592"/>
          </a:xfrm>
        </p:spPr>
        <p:txBody>
          <a:bodyPr>
            <a:normAutofit fontScale="92500" lnSpcReduction="20000"/>
          </a:bodyPr>
          <a:lstStyle/>
          <a:p>
            <a:r>
              <a:rPr lang="lt-LT" dirty="0"/>
              <a:t>Programoje </a:t>
            </a:r>
            <a:r>
              <a:rPr lang="lt-LT" i="1" dirty="0"/>
              <a:t>MS Word</a:t>
            </a:r>
            <a:r>
              <a:rPr lang="lt-LT" dirty="0"/>
              <a:t> įdiegtos programos </a:t>
            </a:r>
            <a:r>
              <a:rPr lang="lt-LT" i="1" dirty="0"/>
              <a:t>EndNote</a:t>
            </a:r>
            <a:r>
              <a:rPr lang="lt-LT" dirty="0"/>
              <a:t> įrankių juostoje spustelėkite mygtuką </a:t>
            </a:r>
            <a:r>
              <a:rPr lang="lt-LT" i="1" dirty="0"/>
              <a:t>Insert Citations</a:t>
            </a:r>
            <a:r>
              <a:rPr lang="lt-LT" dirty="0"/>
              <a:t>.</a:t>
            </a:r>
          </a:p>
          <a:p>
            <a:r>
              <a:rPr lang="lt-LT" dirty="0"/>
              <a:t>Įveskite paieškos žodį (autoriaus pavardę, pavadinimą arba jos dalį, reikšminius žodžius ar kt.).</a:t>
            </a:r>
          </a:p>
          <a:p>
            <a:r>
              <a:rPr lang="lt-LT" dirty="0"/>
              <a:t>Pasirinkite šaltinį, kurio nuorodą norite įterpti į tekstą. Jeigu norite pateikti nuorodas į kelis šaltinius iš karto, pažymėkite keletą šaltinių.</a:t>
            </a:r>
          </a:p>
          <a:p>
            <a:r>
              <a:rPr lang="lt-LT" dirty="0"/>
              <a:t>Spustelėkite mygtuką </a:t>
            </a:r>
            <a:r>
              <a:rPr lang="lt-LT" i="1" dirty="0"/>
              <a:t>Insert.</a:t>
            </a:r>
          </a:p>
          <a:p>
            <a:r>
              <a:rPr lang="lt-LT" dirty="0"/>
              <a:t>Tekste bus įterpta nuoroda į cituojamą šaltinį, o teksto pabaigoje suformuotas literatūros sąrašas. 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051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Publikavimuisi tinkamų žurnalų paieška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 fontScale="92500" lnSpcReduction="20000"/>
          </a:bodyPr>
          <a:lstStyle/>
          <a:p>
            <a:r>
              <a:rPr lang="lt-LT" dirty="0"/>
              <a:t>Pasirinkite skirtuką </a:t>
            </a:r>
            <a:r>
              <a:rPr lang="lt-LT" i="1" dirty="0"/>
              <a:t>Match</a:t>
            </a:r>
            <a:r>
              <a:rPr lang="lt-LT" dirty="0"/>
              <a:t>.</a:t>
            </a:r>
          </a:p>
          <a:p>
            <a:r>
              <a:rPr lang="lt-LT" dirty="0"/>
              <a:t>Atsivėrusiame lange pateikite prašomą informaciją: straipsnio pavadinimą, santrauką.</a:t>
            </a:r>
          </a:p>
          <a:p>
            <a:r>
              <a:rPr lang="lt-LT" dirty="0"/>
              <a:t>Pasirinkite </a:t>
            </a:r>
            <a:r>
              <a:rPr lang="lt-LT" i="1" dirty="0"/>
              <a:t>EndNote Online </a:t>
            </a:r>
            <a:r>
              <a:rPr lang="lt-LT" dirty="0"/>
              <a:t>grupę, kurioje yra išsaugoti straipsnyje cituojamų šaltinių įrašai.</a:t>
            </a:r>
          </a:p>
          <a:p>
            <a:r>
              <a:rPr lang="lt-LT" dirty="0"/>
              <a:t>Spustelėkite mygtuką </a:t>
            </a:r>
            <a:r>
              <a:rPr lang="lt-LT" i="1" dirty="0"/>
              <a:t>Find Journals</a:t>
            </a:r>
            <a:r>
              <a:rPr lang="lt-LT" dirty="0"/>
              <a:t>.</a:t>
            </a:r>
          </a:p>
          <a:p>
            <a:r>
              <a:rPr lang="lt-LT" dirty="0"/>
              <a:t>Pasirinkite labiausiai jūsų poreikius atitinkantį žurnalą.</a:t>
            </a:r>
          </a:p>
          <a:p>
            <a:r>
              <a:rPr lang="lt-LT" dirty="0"/>
              <a:t>Spustelėkite mygtuką </a:t>
            </a:r>
            <a:r>
              <a:rPr lang="lt-LT" i="1" dirty="0"/>
              <a:t>Submit</a:t>
            </a:r>
            <a:r>
              <a:rPr lang="lt-LT" dirty="0"/>
              <a:t> ir būsite nukreipti į pasirinkto žurnalo straipsnių rankraščių pateikimo sritį. </a:t>
            </a:r>
          </a:p>
          <a:p>
            <a:r>
              <a:rPr lang="lt-LT" dirty="0"/>
              <a:t>Susikurkite vartotojo profilį ir pateikite straipsnio rankraštį.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051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Sužinokite daugiau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Tekstas</a:t>
            </a:r>
            <a:endParaRPr lang="lt-LT" dirty="0"/>
          </a:p>
          <a:p>
            <a:r>
              <a:rPr lang="lt-LT" dirty="0">
                <a:hlinkClick r:id="rId3"/>
              </a:rPr>
              <a:t>Nuorodos</a:t>
            </a:r>
            <a:endParaRPr lang="lt-LT" dirty="0"/>
          </a:p>
          <a:p>
            <a:r>
              <a:rPr lang="lt-LT" dirty="0">
                <a:hlinkClick r:id="rId4"/>
              </a:rPr>
              <a:t>Naudota ir rekomenduojama literatūra</a:t>
            </a:r>
            <a:endParaRPr lang="lt-LT" dirty="0"/>
          </a:p>
          <a:p>
            <a:r>
              <a:rPr lang="lt-LT" dirty="0">
                <a:hlinkClick r:id="rId5"/>
              </a:rPr>
              <a:t>Vaizdo paskaita ir klipai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051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Pasitikrinkite žinias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Praktinės užduotys</a:t>
            </a:r>
            <a:endParaRPr lang="lt-LT" dirty="0"/>
          </a:p>
          <a:p>
            <a:r>
              <a:rPr lang="lt-LT" dirty="0">
                <a:hlinkClick r:id="rId3"/>
              </a:rPr>
              <a:t>Savikontrolės testas</a:t>
            </a:r>
            <a:endParaRPr lang="lt-L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Įvadas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lt-LT" dirty="0"/>
              <a:t>Modulio tikslas – supažindinti su informacijos tvarkymo programos </a:t>
            </a:r>
            <a:r>
              <a:rPr lang="lt-LT" i="1" dirty="0" err="1"/>
              <a:t>EndNote</a:t>
            </a:r>
            <a:r>
              <a:rPr lang="lt-LT" i="1" dirty="0"/>
              <a:t> Online </a:t>
            </a:r>
            <a:r>
              <a:rPr lang="lt-LT" dirty="0"/>
              <a:t>galimybėmis, suteikti žinių, kaip greitai ir efektyviai išsaugoti, tvarkyti informacijos šaltinius ir naudoti juos rašant straipsnius, knygas, ataskaitas ir kitus rašto darbus.</a:t>
            </a:r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365104"/>
            <a:ext cx="5092114" cy="9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Žinios ir gebėjimai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184576"/>
          </a:xfrm>
        </p:spPr>
        <p:txBody>
          <a:bodyPr>
            <a:normAutofit lnSpcReduction="10000"/>
          </a:bodyPr>
          <a:lstStyle/>
          <a:p>
            <a:r>
              <a:rPr lang="lt-LT" dirty="0"/>
              <a:t>Įdiegti įskiepius į naršyklę ir tekstų redaktorių.</a:t>
            </a:r>
          </a:p>
          <a:p>
            <a:r>
              <a:rPr lang="lt-LT" dirty="0"/>
              <a:t>Susirasti, išsaugoti ir tvarkyti informacijos šaltinių įrašus.</a:t>
            </a:r>
          </a:p>
          <a:p>
            <a:r>
              <a:rPr lang="lt-LT" dirty="0"/>
              <a:t>Rikiuoti ir grupuoti įrašus pagal temą, datą ar kitus požymius.</a:t>
            </a:r>
          </a:p>
          <a:p>
            <a:r>
              <a:rPr lang="lt-LT" dirty="0"/>
              <a:t>Dalytis rastais šaltinių įrašais su kitais.</a:t>
            </a:r>
          </a:p>
          <a:p>
            <a:r>
              <a:rPr lang="lt-LT" dirty="0"/>
              <a:t>Cituoti ir pateikti nuorodas į tekste naudojamus šaltinius.</a:t>
            </a:r>
          </a:p>
          <a:p>
            <a:r>
              <a:rPr lang="lt-LT" dirty="0"/>
              <a:t>Rengti literatūros sąrašus pasirinktu citavimo stiliumi.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051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Privalumai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lt-LT" sz="2400" dirty="0"/>
              <a:t>Galima savo paskyroje saugoti rastų informacijos šaltinių bibliografinius duomenis ir </a:t>
            </a:r>
            <a:r>
              <a:rPr lang="lt-LT" sz="2400" dirty="0" err="1"/>
              <a:t>visateksčius</a:t>
            </a:r>
            <a:r>
              <a:rPr lang="lt-LT" sz="2400" dirty="0"/>
              <a:t> straipsnius.</a:t>
            </a:r>
          </a:p>
          <a:p>
            <a:r>
              <a:rPr lang="lt-LT" sz="2400" dirty="0"/>
              <a:t>Galima importuoti įrašus tiesiogiai iš duomenų bazių.</a:t>
            </a:r>
          </a:p>
          <a:p>
            <a:r>
              <a:rPr lang="lt-LT" sz="2400" dirty="0"/>
              <a:t>Galima išsaugoti ir tvarkyti rastus informacijos šaltinius.</a:t>
            </a:r>
          </a:p>
          <a:p>
            <a:r>
              <a:rPr lang="lt-LT" sz="2400" dirty="0"/>
              <a:t>Galima programoje</a:t>
            </a:r>
            <a:r>
              <a:rPr lang="lt-LT" sz="2400" i="1" dirty="0"/>
              <a:t> MS Word</a:t>
            </a:r>
            <a:r>
              <a:rPr lang="lt-LT" sz="2400" dirty="0"/>
              <a:t> naudoti įskiepį, leidžiantį tinkamai cituoti ir formatuoti rašto darbus.</a:t>
            </a:r>
          </a:p>
          <a:p>
            <a:r>
              <a:rPr lang="lt-LT" sz="2400" dirty="0"/>
              <a:t>Galima naudoti įvairius citavimo stilius, pvz., </a:t>
            </a:r>
            <a:r>
              <a:rPr lang="lt-LT" sz="2400" i="1" dirty="0"/>
              <a:t>MLA</a:t>
            </a:r>
            <a:r>
              <a:rPr lang="lt-LT" sz="2400" dirty="0"/>
              <a:t>, </a:t>
            </a:r>
            <a:r>
              <a:rPr lang="lt-LT" sz="2400" i="1" dirty="0"/>
              <a:t>APA.</a:t>
            </a:r>
            <a:endParaRPr lang="lt-LT" sz="2400" dirty="0"/>
          </a:p>
          <a:p>
            <a:r>
              <a:rPr lang="lt-LT" sz="2400" dirty="0"/>
              <a:t>Galima dalytis šaltinių įrašais su kitais vartotojais.</a:t>
            </a:r>
          </a:p>
          <a:p>
            <a:r>
              <a:rPr lang="lt-LT" sz="2400" dirty="0"/>
              <a:t>Galima ieškoti straipsniui publikuoti tinkamiausio žurnalo.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9455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Trūkumai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lt-LT" dirty="0"/>
              <a:t>Galima dirbti tik prisijungus prie interneto.</a:t>
            </a:r>
          </a:p>
          <a:p>
            <a:r>
              <a:rPr lang="lt-LT" dirty="0"/>
              <a:t>Išsaugomų visateksčių straipsnių dydis yra ribojamas iki 2 GB.</a:t>
            </a:r>
          </a:p>
          <a:p>
            <a:pPr>
              <a:buNone/>
            </a:pPr>
            <a:r>
              <a:rPr lang="lt-LT" dirty="0"/>
              <a:t>     </a:t>
            </a:r>
            <a:r>
              <a:rPr lang="lt-LT" sz="3000" dirty="0"/>
              <a:t>  Labiau patyrusiems tyrėjams rekomenduojama rinktis kompiuteryje diegiamą programos </a:t>
            </a:r>
            <a:r>
              <a:rPr lang="lt-LT" sz="3000" i="1" dirty="0"/>
              <a:t>EndNote</a:t>
            </a:r>
            <a:r>
              <a:rPr lang="lt-LT" sz="3000" dirty="0"/>
              <a:t> versiją, turinčią daugiau funkcijų ir galimybių.</a:t>
            </a:r>
          </a:p>
          <a:p>
            <a:endParaRPr lang="lt-LT" dirty="0"/>
          </a:p>
        </p:txBody>
      </p:sp>
      <p:pic>
        <p:nvPicPr>
          <p:cNvPr id="4" name="Picture 3" descr="demesio-pasta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12976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1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Vartotojo paskyros kūrimas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Prisijunkite adresu</a:t>
            </a:r>
            <a:r>
              <a:rPr lang="lt-LT" dirty="0"/>
              <a:t> </a:t>
            </a:r>
            <a:r>
              <a:rPr lang="fi-FI" dirty="0">
                <a:hlinkClick r:id="rId2"/>
              </a:rPr>
              <a:t>http://myendnoteweb.com</a:t>
            </a:r>
            <a:r>
              <a:rPr lang="lt-LT" dirty="0"/>
              <a:t>.</a:t>
            </a:r>
            <a:r>
              <a:rPr lang="fi-FI" dirty="0"/>
              <a:t> </a:t>
            </a:r>
            <a:endParaRPr lang="lt-LT" dirty="0"/>
          </a:p>
          <a:p>
            <a:r>
              <a:rPr lang="lt-LT" dirty="0"/>
              <a:t>Susikurkite naują paskyrą arba prisijunkite per </a:t>
            </a:r>
            <a:r>
              <a:rPr lang="lt-LT" i="1" dirty="0">
                <a:hlinkClick r:id="rId3"/>
              </a:rPr>
              <a:t>Web of Science</a:t>
            </a:r>
            <a:r>
              <a:rPr lang="lt-LT" dirty="0"/>
              <a:t>, </a:t>
            </a:r>
            <a:r>
              <a:rPr lang="lt-LT" i="1" dirty="0">
                <a:hlinkClick r:id="rId4"/>
              </a:rPr>
              <a:t>Facebook</a:t>
            </a:r>
            <a:r>
              <a:rPr lang="lt-LT" dirty="0"/>
              <a:t> arba </a:t>
            </a:r>
            <a:r>
              <a:rPr lang="lt-LT" i="1" dirty="0" err="1">
                <a:hlinkClick r:id="rId5"/>
              </a:rPr>
              <a:t>LinkedIn</a:t>
            </a:r>
            <a:r>
              <a:rPr lang="lt-LT" dirty="0"/>
              <a:t> paskyras.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Įskiepio į naršyklę įdiegimas</a:t>
            </a:r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1201" y="3121480"/>
            <a:ext cx="7778270" cy="3529313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395536" y="1412776"/>
            <a:ext cx="8229600" cy="168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282F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Pasirinkite komandą </a:t>
            </a:r>
            <a:r>
              <a:rPr kumimoji="0" lang="lt-LT" sz="3200" b="0" i="1" u="none" strike="noStrike" kern="1200" cap="none" spc="0" normalizeH="0" baseline="0" noProof="0" dirty="0">
                <a:ln>
                  <a:noFill/>
                </a:ln>
                <a:solidFill>
                  <a:srgbClr val="282F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Downloads</a:t>
            </a: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282F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lt-LT" sz="3200" dirty="0">
                <a:solidFill>
                  <a:srgbClr val="282F74"/>
                </a:solidFill>
              </a:rPr>
              <a:t>Mygtuką </a:t>
            </a:r>
            <a:r>
              <a:rPr lang="lt-LT" sz="3200" i="1" dirty="0">
                <a:solidFill>
                  <a:srgbClr val="282F74"/>
                </a:solidFill>
              </a:rPr>
              <a:t>Capture Reference</a:t>
            </a:r>
            <a:r>
              <a:rPr lang="lt-LT" sz="3200" dirty="0">
                <a:solidFill>
                  <a:srgbClr val="282F74"/>
                </a:solidFill>
              </a:rPr>
              <a:t> nutempkite į naršyklės nuorodų (</a:t>
            </a:r>
            <a:r>
              <a:rPr lang="lt-LT" sz="3200" i="1" dirty="0">
                <a:solidFill>
                  <a:srgbClr val="282F74"/>
                </a:solidFill>
              </a:rPr>
              <a:t>Bookmarks</a:t>
            </a:r>
            <a:r>
              <a:rPr lang="lt-LT" sz="3200" dirty="0">
                <a:solidFill>
                  <a:srgbClr val="282F74"/>
                </a:solidFill>
              </a:rPr>
              <a:t>) juostą.</a:t>
            </a:r>
          </a:p>
        </p:txBody>
      </p:sp>
    </p:spTree>
    <p:extLst>
      <p:ext uri="{BB962C8B-B14F-4D97-AF65-F5344CB8AC3E}">
        <p14:creationId xmlns:p14="http://schemas.microsoft.com/office/powerpoint/2010/main" val="424051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64656" cy="1143000"/>
          </a:xfrm>
        </p:spPr>
        <p:txBody>
          <a:bodyPr>
            <a:noAutofit/>
          </a:bodyPr>
          <a:lstStyle/>
          <a:p>
            <a:r>
              <a:rPr lang="lt-LT" dirty="0" err="1"/>
              <a:t>Įskiepio</a:t>
            </a:r>
            <a:r>
              <a:rPr lang="lt-LT" dirty="0"/>
              <a:t> įdiegimas į programą </a:t>
            </a:r>
            <a:r>
              <a:rPr lang="lt-LT" i="1" dirty="0"/>
              <a:t>Microsoft Word</a:t>
            </a:r>
            <a:endParaRPr lang="lt-L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r>
              <a:rPr lang="lt-LT" dirty="0"/>
              <a:t>Pasirinkite komandą </a:t>
            </a:r>
            <a:r>
              <a:rPr lang="lt-LT" i="1" dirty="0"/>
              <a:t>Downloads</a:t>
            </a:r>
            <a:r>
              <a:rPr lang="lt-LT" dirty="0"/>
              <a:t>.</a:t>
            </a:r>
          </a:p>
          <a:p>
            <a:r>
              <a:rPr lang="lt-LT" dirty="0"/>
              <a:t>Įdiekite įskiepį </a:t>
            </a:r>
            <a:r>
              <a:rPr lang="lt-LT" i="1" dirty="0"/>
              <a:t>Cite While You Write</a:t>
            </a:r>
            <a:r>
              <a:rPr lang="lt-LT" dirty="0"/>
              <a:t> į programą </a:t>
            </a:r>
            <a:r>
              <a:rPr lang="lt-LT" i="1" dirty="0"/>
              <a:t>Microsoft Word</a:t>
            </a:r>
            <a:r>
              <a:rPr lang="lt-LT" dirty="0"/>
              <a:t>.</a:t>
            </a:r>
          </a:p>
          <a:p>
            <a:r>
              <a:rPr lang="lt-LT" dirty="0"/>
              <a:t>Programos </a:t>
            </a:r>
            <a:r>
              <a:rPr lang="lt-LT" i="1" dirty="0"/>
              <a:t>Microsoft Word </a:t>
            </a:r>
            <a:r>
              <a:rPr lang="lt-LT" dirty="0"/>
              <a:t>įrankių juostoje atsiras naujas skirtukas </a:t>
            </a:r>
            <a:r>
              <a:rPr lang="lt-LT" i="1" dirty="0"/>
              <a:t>EndNote.</a:t>
            </a: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8692648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1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lt-LT" dirty="0"/>
              <a:t>Įrašų kūrimas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8064896" cy="4176464"/>
          </a:xfrm>
        </p:spPr>
        <p:txBody>
          <a:bodyPr>
            <a:normAutofit lnSpcReduction="10000"/>
          </a:bodyPr>
          <a:lstStyle/>
          <a:p>
            <a:r>
              <a:rPr lang="lt-LT" dirty="0"/>
              <a:t>Tiesiai iš katalogų ir duomenų bazių.</a:t>
            </a:r>
          </a:p>
          <a:p>
            <a:r>
              <a:rPr lang="lt-LT" dirty="0"/>
              <a:t>Naudojant naršyklės įskiepį.</a:t>
            </a:r>
          </a:p>
          <a:p>
            <a:r>
              <a:rPr lang="lt-LT" dirty="0"/>
              <a:t>Atlikus paiešką kataloguose ir duomenų bazėse.</a:t>
            </a:r>
          </a:p>
          <a:p>
            <a:r>
              <a:rPr lang="lt-LT" dirty="0"/>
              <a:t>Importuojant įrašus iš kitų bibliografinių įrašų rengimo programų ir duomenų bazių.</a:t>
            </a:r>
          </a:p>
          <a:p>
            <a:r>
              <a:rPr lang="lt-LT" dirty="0"/>
              <a:t>Išsaugant įrašus iš programos </a:t>
            </a:r>
            <a:r>
              <a:rPr lang="lt-LT" i="1" dirty="0"/>
              <a:t>Google Scholar</a:t>
            </a:r>
            <a:r>
              <a:rPr lang="lt-LT" dirty="0"/>
              <a:t>.</a:t>
            </a:r>
          </a:p>
          <a:p>
            <a:r>
              <a:rPr lang="lt-LT" dirty="0"/>
              <a:t>Rankiniu būdu.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244</Words>
  <Application>Microsoft Office PowerPoint</Application>
  <PresentationFormat>Demonstracija ekrane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Informacijos tvarkymo programa EndNote Online</vt:lpstr>
      <vt:lpstr>Įvadas</vt:lpstr>
      <vt:lpstr>Žinios ir gebėjimai</vt:lpstr>
      <vt:lpstr>Privalumai</vt:lpstr>
      <vt:lpstr>Trūkumai</vt:lpstr>
      <vt:lpstr>Vartotojo paskyros kūrimas</vt:lpstr>
      <vt:lpstr>Įskiepio į naršyklę įdiegimas</vt:lpstr>
      <vt:lpstr>Įskiepio įdiegimas į programą Microsoft Word</vt:lpstr>
      <vt:lpstr>Įrašų kūrimas</vt:lpstr>
      <vt:lpstr>Įrašų tvarkymas</vt:lpstr>
      <vt:lpstr>Nuorodų įterpimas tekste</vt:lpstr>
      <vt:lpstr>Publikavimuisi tinkamų žurnalų paieška</vt:lpstr>
      <vt:lpstr>Sužinokite daugiau</vt:lpstr>
      <vt:lpstr>Pasitikrinkite žinias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Šaltinių citavimas ir literatūros sąrašų sudarymas</dc:title>
  <dc:creator>Laimute</dc:creator>
  <cp:lastModifiedBy>Urbaitytė Aušra</cp:lastModifiedBy>
  <cp:revision>38</cp:revision>
  <dcterms:created xsi:type="dcterms:W3CDTF">2018-08-27T11:07:08Z</dcterms:created>
  <dcterms:modified xsi:type="dcterms:W3CDTF">2019-03-23T20:58:56Z</dcterms:modified>
</cp:coreProperties>
</file>