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11560" y="260648"/>
            <a:ext cx="6048672" cy="2018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b="1"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83568" y="4221088"/>
            <a:ext cx="2624336" cy="199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  <a:defRPr>
                <a:solidFill>
                  <a:srgbClr val="282F74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82F74"/>
              </a:buClr>
              <a:buSzPts val="2800"/>
              <a:buChar char="–"/>
              <a:defRPr>
                <a:solidFill>
                  <a:srgbClr val="282F74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  <a:defRPr>
                <a:solidFill>
                  <a:srgbClr val="282F74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–"/>
              <a:defRPr>
                <a:solidFill>
                  <a:srgbClr val="282F74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»"/>
              <a:defRPr>
                <a:solidFill>
                  <a:srgbClr val="282F7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i="0" sz="32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sz="24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c.lnb.lt/cc-by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pen.ktu.edu/mod/book/view.php?id=1367" TargetMode="External"/><Relationship Id="rId4" Type="http://schemas.openxmlformats.org/officeDocument/2006/relationships/hyperlink" Target="https://open.ktu.edu/mod/page/view.php?id=1311" TargetMode="External"/><Relationship Id="rId5" Type="http://schemas.openxmlformats.org/officeDocument/2006/relationships/hyperlink" Target="https://www.youtube.com/playlist?list=PLLP77gNFsj4TJcA8nap1L3o1-rrqwK0Oc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.ktu.edu/mod/page/view.php?id=1308" TargetMode="External"/><Relationship Id="rId4" Type="http://schemas.openxmlformats.org/officeDocument/2006/relationships/hyperlink" Target="https://open.ktu.edu/mod/hvp/view.php?id=144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ndeley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11560" y="1196752"/>
            <a:ext cx="2736304" cy="25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300"/>
              <a:t>Informacijos tvarkymo programa </a:t>
            </a:r>
            <a:r>
              <a:rPr i="1" lang="lt-LT" sz="3300"/>
              <a:t>Mendeley</a:t>
            </a:r>
            <a:endParaRPr i="1" sz="33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683568" y="4077072"/>
            <a:ext cx="2624336" cy="199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lt-LT" sz="2200"/>
              <a:t>Laura Petrauskienė</a:t>
            </a:r>
            <a:endParaRPr sz="2200"/>
          </a:p>
        </p:txBody>
      </p:sp>
      <p:sp>
        <p:nvSpPr>
          <p:cNvPr id="86" name="Google Shape;86;p13"/>
          <p:cNvSpPr txBox="1"/>
          <p:nvPr/>
        </p:nvSpPr>
        <p:spPr>
          <a:xfrm>
            <a:off x="4572000" y="6309320"/>
            <a:ext cx="410445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i="1" lang="lt-LT" sz="1000" u="none" cap="none" strike="noStrike">
                <a:solidFill>
                  <a:srgbClr val="595959"/>
                </a:solidFill>
              </a:rPr>
              <a:t>Lietuvos mokslinių bibliotekų asociacija, 2019</a:t>
            </a:r>
            <a:endParaRPr sz="1000"/>
          </a:p>
        </p:txBody>
      </p:sp>
      <p:sp>
        <p:nvSpPr>
          <p:cNvPr id="87" name="Google Shape;87;p13">
            <a:hlinkClick r:id="rId3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Mendeley</a:t>
            </a:r>
            <a:r>
              <a:rPr lang="lt-LT" sz="3400"/>
              <a:t> įskiepis į programą </a:t>
            </a:r>
            <a:r>
              <a:rPr i="1" lang="lt-LT" sz="3400"/>
              <a:t>Microsoft Word </a:t>
            </a:r>
            <a:endParaRPr sz="3400"/>
          </a:p>
        </p:txBody>
      </p:sp>
      <p:pic>
        <p:nvPicPr>
          <p:cNvPr id="143" name="Google Shape;143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881" y="1556792"/>
            <a:ext cx="7810237" cy="49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Mendeley</a:t>
            </a:r>
            <a:r>
              <a:rPr lang="lt-LT" sz="3400"/>
              <a:t> naudotojų grupės</a:t>
            </a:r>
            <a:endParaRPr sz="3400"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683568" y="1600201"/>
            <a:ext cx="8208912" cy="434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Atviros grupės – dalijasi nuorodomis, bet kas gali tapti grupės nariu ar stebėti grupę.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Kviestinių narių grupės – nuorodomis dalijasi tik nariai, bet grupė matoma visiems.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Uždaros grupės – dalijasi įrašais ir visateksčiais dokumentais tik su savo grupės nariais, grupė matoma tik jos nariams.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Sužinokite daugiau</a:t>
            </a:r>
            <a:endParaRPr sz="3400"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 u="sng">
                <a:solidFill>
                  <a:schemeClr val="hlink"/>
                </a:solidFill>
                <a:hlinkClick r:id="rId3"/>
              </a:rPr>
              <a:t>Tekstas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 u="sng">
                <a:solidFill>
                  <a:schemeClr val="hlink"/>
                </a:solidFill>
                <a:hlinkClick r:id="rId4"/>
              </a:rPr>
              <a:t>Naudota ir rekomenduojama literatūra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 u="sng">
                <a:solidFill>
                  <a:schemeClr val="hlink"/>
                </a:solidFill>
                <a:hlinkClick r:id="rId5"/>
              </a:rPr>
              <a:t>Vaizdo paskaita ir klipai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Pasitikrinkite žinias</a:t>
            </a:r>
            <a:endParaRPr sz="3400"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 u="sng">
                <a:solidFill>
                  <a:schemeClr val="hlink"/>
                </a:solidFill>
                <a:hlinkClick r:id="rId3"/>
              </a:rPr>
              <a:t>Praktinės užduotys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 u="sng">
                <a:solidFill>
                  <a:schemeClr val="hlink"/>
                </a:solidFill>
                <a:hlinkClick r:id="rId4"/>
              </a:rPr>
              <a:t>Savikontrolės testas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Įvadas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2800"/>
              <a:t>Modulio tikslas – suteikti žinių apie informacijos kaupimo ir tvarkymo principus naudojantis bibliografinių įrašų tvarkymo programa </a:t>
            </a:r>
            <a:r>
              <a:rPr i="1" lang="lt-LT" sz="2800"/>
              <a:t>Mendeley</a:t>
            </a:r>
            <a:r>
              <a:rPr lang="lt-LT" sz="2800"/>
              <a:t>.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Žinios ir gebėjimai</a:t>
            </a:r>
            <a:endParaRPr sz="34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4352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2500"/>
              <a:t>Susipažinę su šiuo moduliu: </a:t>
            </a:r>
            <a:endParaRPr sz="2500"/>
          </a:p>
          <a:p>
            <a:pPr indent="-29845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įgysite žinių apie įrašų tvarkymo programą </a:t>
            </a:r>
            <a:r>
              <a:rPr i="1" lang="lt-LT" sz="2500"/>
              <a:t>Mendeley</a:t>
            </a:r>
            <a:r>
              <a:rPr lang="lt-LT" sz="2500"/>
              <a:t>;</a:t>
            </a:r>
            <a:endParaRPr sz="2500"/>
          </a:p>
          <a:p>
            <a:pPr indent="-29845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gebėsite įdiegti programą ir susikurti paskyrą, įkelti, išsaugoti, koreguoti įrašus ir jais dalytis;</a:t>
            </a:r>
            <a:endParaRPr sz="2500"/>
          </a:p>
          <a:p>
            <a:pPr indent="-29845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gebėsite cituoti rašto darbus pasirinktu stiliumi ir automatiškai sudaryti literatūros sąrašus.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Mendeley</a:t>
            </a:r>
            <a:r>
              <a:rPr lang="lt-LT" sz="3400"/>
              <a:t> privalumai</a:t>
            </a:r>
            <a:endParaRPr sz="34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642392" y="1628800"/>
            <a:ext cx="7859216" cy="406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369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Galima naudotis nemokamai, kol neviršijamas 2 GB duomenų saugojimo vietos limitas. </a:t>
            </a:r>
            <a:endParaRPr sz="2500"/>
          </a:p>
          <a:p>
            <a:pPr indent="-31369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Yra kompiuterinė ir tinklinė programos versijos. </a:t>
            </a:r>
            <a:endParaRPr sz="2500"/>
          </a:p>
          <a:p>
            <a:pPr indent="-31369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Galima importuoti įrašus PDF formatu, gauti jų bibliografinio aprašo duomenis. </a:t>
            </a:r>
            <a:endParaRPr sz="2500"/>
          </a:p>
          <a:p>
            <a:pPr indent="-31369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Išsaugotame PDF dokumente galima atlikti paiešką, žymėti tekstą, rašyti pastabas. </a:t>
            </a:r>
            <a:endParaRPr sz="2500"/>
          </a:p>
          <a:p>
            <a:pPr indent="-31369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Galima bendradarbiauti, dalytis įrašais.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Prisijungimas prie programos </a:t>
            </a:r>
            <a:r>
              <a:rPr i="1" lang="lt-LT" sz="3400"/>
              <a:t>Mendeley</a:t>
            </a:r>
            <a:endParaRPr i="1" sz="3400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283968" y="2636912"/>
            <a:ext cx="3672408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2800" u="sng">
                <a:solidFill>
                  <a:schemeClr val="hlink"/>
                </a:solidFill>
                <a:hlinkClick r:id="rId3"/>
              </a:rPr>
              <a:t>www.mendeley.com</a:t>
            </a:r>
            <a:endParaRPr sz="2800"/>
          </a:p>
        </p:txBody>
      </p:sp>
      <p:pic>
        <p:nvPicPr>
          <p:cNvPr descr="SusijÄs vaizdas"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576" y="2365338"/>
            <a:ext cx="2555360" cy="142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</a:t>
            </a:r>
            <a:r>
              <a:rPr i="1" lang="lt-LT" sz="3400"/>
              <a:t> Mendeley Desktop </a:t>
            </a:r>
            <a:r>
              <a:rPr lang="lt-LT" sz="3400"/>
              <a:t>įdiegimas į asmeninį kompiuterį</a:t>
            </a:r>
            <a:endParaRPr sz="3400"/>
          </a:p>
        </p:txBody>
      </p:sp>
      <p:pic>
        <p:nvPicPr>
          <p:cNvPr id="118" name="Google Shape;118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067" y="1916832"/>
            <a:ext cx="7573865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6228184" y="3176972"/>
            <a:ext cx="1872208" cy="43204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51520" y="274638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Bibliografinės informacijos įkėlimo į programą </a:t>
            </a:r>
            <a:r>
              <a:rPr i="1" lang="lt-LT" sz="3400"/>
              <a:t>Mendeley </a:t>
            </a:r>
            <a:r>
              <a:rPr lang="lt-LT" sz="3400"/>
              <a:t>būdai</a:t>
            </a:r>
            <a:endParaRPr i="1" sz="34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Įkėlimas iš kompiuterio.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Įkėlimas iš duomenų bazių.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Įkėlimas iš interneto.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Įkėlimas rankiniu būdu.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Įrašų tvarkymas</a:t>
            </a:r>
            <a:endParaRPr sz="3400"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Aplankų kūrimas.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Įrašų taisymas.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Įrašų vienodinimas. 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Įrašų šalinimas.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Mendeley</a:t>
            </a:r>
            <a:r>
              <a:rPr lang="lt-LT" sz="3400"/>
              <a:t> PDF failų skaityklės galimybės</a:t>
            </a:r>
            <a:endParaRPr sz="3400"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Keliomis spalvomis žymėti pasirinktą straipsnio teksto dalį.</a:t>
            </a:r>
            <a:endParaRPr sz="28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Rašyti pastabas.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