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78" r:id="rId2"/>
    <p:sldId id="286" r:id="rId3"/>
    <p:sldId id="277" r:id="rId4"/>
    <p:sldId id="256" r:id="rId5"/>
    <p:sldId id="262" r:id="rId6"/>
    <p:sldId id="263" r:id="rId7"/>
    <p:sldId id="279" r:id="rId8"/>
    <p:sldId id="265" r:id="rId9"/>
    <p:sldId id="266" r:id="rId10"/>
    <p:sldId id="280" r:id="rId11"/>
    <p:sldId id="269" r:id="rId12"/>
    <p:sldId id="270" r:id="rId13"/>
    <p:sldId id="271" r:id="rId14"/>
    <p:sldId id="257" r:id="rId15"/>
    <p:sldId id="272" r:id="rId16"/>
    <p:sldId id="273" r:id="rId17"/>
    <p:sldId id="259" r:id="rId18"/>
    <p:sldId id="260" r:id="rId19"/>
    <p:sldId id="274" r:id="rId20"/>
    <p:sldId id="276" r:id="rId21"/>
    <p:sldId id="275" r:id="rId22"/>
    <p:sldId id="281" r:id="rId23"/>
    <p:sldId id="283"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8C00"/>
    <a:srgbClr val="FFCF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4"/>
    <p:restoredTop sz="94729"/>
  </p:normalViewPr>
  <p:slideViewPr>
    <p:cSldViewPr snapToGrid="0" snapToObjects="1">
      <p:cViewPr varScale="1">
        <p:scale>
          <a:sx n="95" d="100"/>
          <a:sy n="95" d="100"/>
        </p:scale>
        <p:origin x="216"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8CE42-9701-A04E-B86D-5915CECCA03A}" type="datetimeFigureOut">
              <a:rPr lang="en-US" smtClean="0"/>
              <a:t>6/23/18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95A43-1629-164D-941C-492C94777044}" type="slidenum">
              <a:rPr lang="en-US" smtClean="0"/>
              <a:t>‹#›</a:t>
            </a:fld>
            <a:endParaRPr lang="en-US"/>
          </a:p>
        </p:txBody>
      </p:sp>
    </p:spTree>
    <p:extLst>
      <p:ext uri="{BB962C8B-B14F-4D97-AF65-F5344CB8AC3E}">
        <p14:creationId xmlns:p14="http://schemas.microsoft.com/office/powerpoint/2010/main" val="133215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Lithuania's name in writing 1009</a:t>
            </a:r>
            <a:endParaRPr lang="lt-LT" dirty="0"/>
          </a:p>
        </p:txBody>
      </p:sp>
      <p:sp>
        <p:nvSpPr>
          <p:cNvPr id="4" name="Skaidrės numerio vietos rezervavimo ženklas 3"/>
          <p:cNvSpPr>
            <a:spLocks noGrp="1"/>
          </p:cNvSpPr>
          <p:nvPr>
            <p:ph type="sldNum" sz="quarter" idx="10"/>
          </p:nvPr>
        </p:nvSpPr>
        <p:spPr/>
        <p:txBody>
          <a:bodyPr/>
          <a:lstStyle/>
          <a:p>
            <a:fld id="{E0F760E8-0BC4-422E-A040-5418032DA425}" type="slidenum">
              <a:rPr lang="lt-LT" smtClean="0"/>
              <a:t>6</a:t>
            </a:fld>
            <a:endParaRPr lang="lt-LT"/>
          </a:p>
        </p:txBody>
      </p:sp>
    </p:spTree>
    <p:extLst>
      <p:ext uri="{BB962C8B-B14F-4D97-AF65-F5344CB8AC3E}">
        <p14:creationId xmlns:p14="http://schemas.microsoft.com/office/powerpoint/2010/main" val="219699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A3F5-72B2-1D4E-AC1F-91C31510AD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4A8016-7E39-D74A-97B2-4F8A31EA94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BB0D6C-BA25-1043-86F5-28435DE01931}"/>
              </a:ext>
            </a:extLst>
          </p:cNvPr>
          <p:cNvSpPr>
            <a:spLocks noGrp="1"/>
          </p:cNvSpPr>
          <p:nvPr>
            <p:ph type="dt" sz="half" idx="10"/>
          </p:nvPr>
        </p:nvSpPr>
        <p:spPr/>
        <p:txBody>
          <a:bodyPr/>
          <a:lstStyle/>
          <a:p>
            <a:fld id="{EA8F701D-37CF-8F49-99DB-7B83DC6E8857}" type="datetime1">
              <a:rPr lang="en-US" smtClean="0"/>
              <a:t>6/24/18</a:t>
            </a:fld>
            <a:endParaRPr lang="en-US"/>
          </a:p>
        </p:txBody>
      </p:sp>
      <p:sp>
        <p:nvSpPr>
          <p:cNvPr id="5" name="Footer Placeholder 4">
            <a:extLst>
              <a:ext uri="{FF2B5EF4-FFF2-40B4-BE49-F238E27FC236}">
                <a16:creationId xmlns:a16="http://schemas.microsoft.com/office/drawing/2014/main" id="{9DC53135-9CEF-7D46-8E94-5954770CC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4F5B6-DBEC-6544-8F4A-42EDE494435A}"/>
              </a:ext>
            </a:extLst>
          </p:cNvPr>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63351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583D5-B5E9-1C46-BC71-AD3DBA93D0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2BE3EF-5F33-9D46-B214-1BC13FE5C5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84839-BF6D-F942-B3C9-9A5CA094C8BD}"/>
              </a:ext>
            </a:extLst>
          </p:cNvPr>
          <p:cNvSpPr>
            <a:spLocks noGrp="1"/>
          </p:cNvSpPr>
          <p:nvPr>
            <p:ph type="dt" sz="half" idx="10"/>
          </p:nvPr>
        </p:nvSpPr>
        <p:spPr/>
        <p:txBody>
          <a:bodyPr/>
          <a:lstStyle/>
          <a:p>
            <a:fld id="{34D9CB1F-93E7-0944-9D03-5468E2DFD243}" type="datetime1">
              <a:rPr lang="en-US" smtClean="0"/>
              <a:t>6/24/18</a:t>
            </a:fld>
            <a:endParaRPr lang="en-US"/>
          </a:p>
        </p:txBody>
      </p:sp>
      <p:sp>
        <p:nvSpPr>
          <p:cNvPr id="5" name="Footer Placeholder 4">
            <a:extLst>
              <a:ext uri="{FF2B5EF4-FFF2-40B4-BE49-F238E27FC236}">
                <a16:creationId xmlns:a16="http://schemas.microsoft.com/office/drawing/2014/main" id="{E07EE590-3866-C745-B1B5-32D9BA4C1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486BE-DBC7-0649-88F6-66E698383519}"/>
              </a:ext>
            </a:extLst>
          </p:cNvPr>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183970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5CCEDE-8549-8449-B18B-69D435A099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1A2C2B-88C5-3D40-8FDF-2D10D27C01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FD8CC-3D94-954D-A1B7-2377AF9FB77E}"/>
              </a:ext>
            </a:extLst>
          </p:cNvPr>
          <p:cNvSpPr>
            <a:spLocks noGrp="1"/>
          </p:cNvSpPr>
          <p:nvPr>
            <p:ph type="dt" sz="half" idx="10"/>
          </p:nvPr>
        </p:nvSpPr>
        <p:spPr/>
        <p:txBody>
          <a:bodyPr/>
          <a:lstStyle/>
          <a:p>
            <a:fld id="{586A9CA1-B222-EA44-8205-7B294AE8D0B9}" type="datetime1">
              <a:rPr lang="en-US" smtClean="0"/>
              <a:t>6/24/18</a:t>
            </a:fld>
            <a:endParaRPr lang="en-US"/>
          </a:p>
        </p:txBody>
      </p:sp>
      <p:sp>
        <p:nvSpPr>
          <p:cNvPr id="5" name="Footer Placeholder 4">
            <a:extLst>
              <a:ext uri="{FF2B5EF4-FFF2-40B4-BE49-F238E27FC236}">
                <a16:creationId xmlns:a16="http://schemas.microsoft.com/office/drawing/2014/main" id="{40EDCA49-6052-D741-BF26-3E03EEAFB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800D1-1680-0148-BCA1-23ABE0039D40}"/>
              </a:ext>
            </a:extLst>
          </p:cNvPr>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251376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960C-7F5D-1644-98A0-D6EF299CA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FB8C7-D316-D14F-926F-666BAE83FC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9B0D0-BB67-D24F-A3B3-9B94BED1DBE3}"/>
              </a:ext>
            </a:extLst>
          </p:cNvPr>
          <p:cNvSpPr>
            <a:spLocks noGrp="1"/>
          </p:cNvSpPr>
          <p:nvPr>
            <p:ph type="dt" sz="half" idx="10"/>
          </p:nvPr>
        </p:nvSpPr>
        <p:spPr/>
        <p:txBody>
          <a:bodyPr/>
          <a:lstStyle/>
          <a:p>
            <a:fld id="{45546472-8F34-344D-B7F1-D05EB0F09D45}" type="datetime1">
              <a:rPr lang="en-US" smtClean="0"/>
              <a:t>6/24/18</a:t>
            </a:fld>
            <a:endParaRPr lang="en-US"/>
          </a:p>
        </p:txBody>
      </p:sp>
      <p:sp>
        <p:nvSpPr>
          <p:cNvPr id="5" name="Footer Placeholder 4">
            <a:extLst>
              <a:ext uri="{FF2B5EF4-FFF2-40B4-BE49-F238E27FC236}">
                <a16:creationId xmlns:a16="http://schemas.microsoft.com/office/drawing/2014/main" id="{1EFB2B93-485C-FE40-B235-8333F5353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789A4-08BE-0F42-8FDD-10095B71D0E4}"/>
              </a:ext>
            </a:extLst>
          </p:cNvPr>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265777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37EA-5ED8-754E-B080-3FCDF00621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C9388B-3E82-7A4E-B9BE-FC607DCD9C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F0DD34-877B-9A4D-8E06-E30B2C3CE344}"/>
              </a:ext>
            </a:extLst>
          </p:cNvPr>
          <p:cNvSpPr>
            <a:spLocks noGrp="1"/>
          </p:cNvSpPr>
          <p:nvPr>
            <p:ph type="dt" sz="half" idx="10"/>
          </p:nvPr>
        </p:nvSpPr>
        <p:spPr/>
        <p:txBody>
          <a:bodyPr/>
          <a:lstStyle/>
          <a:p>
            <a:fld id="{E0838216-0847-2A48-A77F-26CDA62FA28D}" type="datetime1">
              <a:rPr lang="en-US" smtClean="0"/>
              <a:t>6/24/18</a:t>
            </a:fld>
            <a:endParaRPr lang="en-US"/>
          </a:p>
        </p:txBody>
      </p:sp>
      <p:sp>
        <p:nvSpPr>
          <p:cNvPr id="5" name="Footer Placeholder 4">
            <a:extLst>
              <a:ext uri="{FF2B5EF4-FFF2-40B4-BE49-F238E27FC236}">
                <a16:creationId xmlns:a16="http://schemas.microsoft.com/office/drawing/2014/main" id="{AA3EC481-42FF-B145-BB31-208D07FAE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CD88D-69D9-FD4F-A161-F76E548E5507}"/>
              </a:ext>
            </a:extLst>
          </p:cNvPr>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261314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232B-5BFC-494C-985A-493A7B2258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A2A88-E1E1-BB45-B655-2A38E3389C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BD637D-75B1-1B4D-908C-107B5C3119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525D7-37D3-1045-8C32-2E4E7EEF8D4B}"/>
              </a:ext>
            </a:extLst>
          </p:cNvPr>
          <p:cNvSpPr>
            <a:spLocks noGrp="1"/>
          </p:cNvSpPr>
          <p:nvPr>
            <p:ph type="dt" sz="half" idx="10"/>
          </p:nvPr>
        </p:nvSpPr>
        <p:spPr/>
        <p:txBody>
          <a:bodyPr/>
          <a:lstStyle/>
          <a:p>
            <a:fld id="{D85C8C46-3584-4E46-BE63-0FEC73F66CA7}" type="datetime1">
              <a:rPr lang="en-US" smtClean="0"/>
              <a:t>6/24/18</a:t>
            </a:fld>
            <a:endParaRPr lang="en-US"/>
          </a:p>
        </p:txBody>
      </p:sp>
      <p:sp>
        <p:nvSpPr>
          <p:cNvPr id="6" name="Footer Placeholder 5">
            <a:extLst>
              <a:ext uri="{FF2B5EF4-FFF2-40B4-BE49-F238E27FC236}">
                <a16:creationId xmlns:a16="http://schemas.microsoft.com/office/drawing/2014/main" id="{D10976A2-D596-F048-B5E1-9523641D0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4E16B-1548-F44C-91A2-00BDFB1E8C22}"/>
              </a:ext>
            </a:extLst>
          </p:cNvPr>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253898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1408-40F3-5C44-8511-5C5F421D46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A155B9-0AED-374C-9FE0-3C25FC305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3AE781-CD51-654F-AE62-74738D1ADD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A3A21-5096-3B4F-A312-6D373493F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79AD82-6110-3B48-A419-2886DC57CA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C1F415-93C4-A149-8150-34132F69F149}"/>
              </a:ext>
            </a:extLst>
          </p:cNvPr>
          <p:cNvSpPr>
            <a:spLocks noGrp="1"/>
          </p:cNvSpPr>
          <p:nvPr>
            <p:ph type="dt" sz="half" idx="10"/>
          </p:nvPr>
        </p:nvSpPr>
        <p:spPr/>
        <p:txBody>
          <a:bodyPr/>
          <a:lstStyle/>
          <a:p>
            <a:fld id="{46A4C25F-E53C-E145-8F4C-FC7E15995F9D}" type="datetime1">
              <a:rPr lang="en-US" smtClean="0"/>
              <a:t>6/24/18</a:t>
            </a:fld>
            <a:endParaRPr lang="en-US"/>
          </a:p>
        </p:txBody>
      </p:sp>
      <p:sp>
        <p:nvSpPr>
          <p:cNvPr id="8" name="Footer Placeholder 7">
            <a:extLst>
              <a:ext uri="{FF2B5EF4-FFF2-40B4-BE49-F238E27FC236}">
                <a16:creationId xmlns:a16="http://schemas.microsoft.com/office/drawing/2014/main" id="{179A5898-9419-1841-97B0-87DF53798E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A83E4F-2D49-0C4C-9965-401BC1DF0617}"/>
              </a:ext>
            </a:extLst>
          </p:cNvPr>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147650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DC7C-8ED2-A843-993E-46BD3AB4FE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B72E37-247B-C24C-B1C3-8DEFB6678625}"/>
              </a:ext>
            </a:extLst>
          </p:cNvPr>
          <p:cNvSpPr>
            <a:spLocks noGrp="1"/>
          </p:cNvSpPr>
          <p:nvPr>
            <p:ph type="dt" sz="half" idx="10"/>
          </p:nvPr>
        </p:nvSpPr>
        <p:spPr/>
        <p:txBody>
          <a:bodyPr/>
          <a:lstStyle/>
          <a:p>
            <a:fld id="{40E72F63-A74A-504D-8657-70F6847E3F35}" type="datetime1">
              <a:rPr lang="en-US" smtClean="0"/>
              <a:t>6/24/18</a:t>
            </a:fld>
            <a:endParaRPr lang="en-US"/>
          </a:p>
        </p:txBody>
      </p:sp>
      <p:sp>
        <p:nvSpPr>
          <p:cNvPr id="4" name="Footer Placeholder 3">
            <a:extLst>
              <a:ext uri="{FF2B5EF4-FFF2-40B4-BE49-F238E27FC236}">
                <a16:creationId xmlns:a16="http://schemas.microsoft.com/office/drawing/2014/main" id="{EF253C55-61E3-1B4B-BC0D-4A3F30D094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5CCE6E-EA7C-434E-9EAB-FEABE90FBDA2}"/>
              </a:ext>
            </a:extLst>
          </p:cNvPr>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67046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CDB01-3444-5547-82B5-DF09A2065621}"/>
              </a:ext>
            </a:extLst>
          </p:cNvPr>
          <p:cNvSpPr>
            <a:spLocks noGrp="1"/>
          </p:cNvSpPr>
          <p:nvPr>
            <p:ph type="dt" sz="half" idx="10"/>
          </p:nvPr>
        </p:nvSpPr>
        <p:spPr/>
        <p:txBody>
          <a:bodyPr/>
          <a:lstStyle/>
          <a:p>
            <a:fld id="{3B5537D3-FC4E-3346-8BD7-6C991104275A}" type="datetime1">
              <a:rPr lang="en-US" smtClean="0"/>
              <a:t>6/24/18</a:t>
            </a:fld>
            <a:endParaRPr lang="en-US"/>
          </a:p>
        </p:txBody>
      </p:sp>
      <p:sp>
        <p:nvSpPr>
          <p:cNvPr id="3" name="Footer Placeholder 2">
            <a:extLst>
              <a:ext uri="{FF2B5EF4-FFF2-40B4-BE49-F238E27FC236}">
                <a16:creationId xmlns:a16="http://schemas.microsoft.com/office/drawing/2014/main" id="{C18BC168-020D-874C-A66F-605CE3EF6E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B3B973-42A0-AC45-AEE6-09366CADDA75}"/>
              </a:ext>
            </a:extLst>
          </p:cNvPr>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185814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572D-F356-A945-A25A-0D2BFD3BE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7F21ED-2712-E54E-9F42-5B73762EA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F3C6AC-4DF5-8744-A411-2C25114C6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89E43D-CC84-CE44-A4B4-10987021B59A}"/>
              </a:ext>
            </a:extLst>
          </p:cNvPr>
          <p:cNvSpPr>
            <a:spLocks noGrp="1"/>
          </p:cNvSpPr>
          <p:nvPr>
            <p:ph type="dt" sz="half" idx="10"/>
          </p:nvPr>
        </p:nvSpPr>
        <p:spPr/>
        <p:txBody>
          <a:bodyPr/>
          <a:lstStyle/>
          <a:p>
            <a:fld id="{D6FBCC78-5F9E-2C4B-8AFE-013AAD58D35B}" type="datetime1">
              <a:rPr lang="en-US" smtClean="0"/>
              <a:t>6/24/18</a:t>
            </a:fld>
            <a:endParaRPr lang="en-US"/>
          </a:p>
        </p:txBody>
      </p:sp>
      <p:sp>
        <p:nvSpPr>
          <p:cNvPr id="6" name="Footer Placeholder 5">
            <a:extLst>
              <a:ext uri="{FF2B5EF4-FFF2-40B4-BE49-F238E27FC236}">
                <a16:creationId xmlns:a16="http://schemas.microsoft.com/office/drawing/2014/main" id="{5AE24ED2-8E97-AC41-BCD0-247D7607B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8D78C-800F-B142-8FC1-C65EFCC965D7}"/>
              </a:ext>
            </a:extLst>
          </p:cNvPr>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52914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8DAEC-4DBD-AD4A-B889-38C175642E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018D46-BB86-524E-A9B0-E44A7E784A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793D47-272A-F44D-A3F4-1699AF5653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5CA6CC-48AB-CA40-8735-78B2336B69C7}"/>
              </a:ext>
            </a:extLst>
          </p:cNvPr>
          <p:cNvSpPr>
            <a:spLocks noGrp="1"/>
          </p:cNvSpPr>
          <p:nvPr>
            <p:ph type="dt" sz="half" idx="10"/>
          </p:nvPr>
        </p:nvSpPr>
        <p:spPr/>
        <p:txBody>
          <a:bodyPr/>
          <a:lstStyle/>
          <a:p>
            <a:fld id="{119EBEB6-4766-A541-B97B-ADE7EB366BA8}" type="datetime1">
              <a:rPr lang="en-US" smtClean="0"/>
              <a:t>6/24/18</a:t>
            </a:fld>
            <a:endParaRPr lang="en-US"/>
          </a:p>
        </p:txBody>
      </p:sp>
      <p:sp>
        <p:nvSpPr>
          <p:cNvPr id="6" name="Footer Placeholder 5">
            <a:extLst>
              <a:ext uri="{FF2B5EF4-FFF2-40B4-BE49-F238E27FC236}">
                <a16:creationId xmlns:a16="http://schemas.microsoft.com/office/drawing/2014/main" id="{10A7E77B-B423-6440-973F-802C65686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1234C-A180-4743-82BE-A019E3741EE7}"/>
              </a:ext>
            </a:extLst>
          </p:cNvPr>
          <p:cNvSpPr>
            <a:spLocks noGrp="1"/>
          </p:cNvSpPr>
          <p:nvPr>
            <p:ph type="sldNum" sz="quarter" idx="12"/>
          </p:nvPr>
        </p:nvSpPr>
        <p:spPr/>
        <p:txBody>
          <a:bodyPr/>
          <a:lstStyle/>
          <a:p>
            <a:fld id="{A65DE875-0EE0-344C-801D-59444C92D02A}" type="slidenum">
              <a:rPr lang="en-US" smtClean="0"/>
              <a:t>‹#›</a:t>
            </a:fld>
            <a:endParaRPr lang="en-US"/>
          </a:p>
        </p:txBody>
      </p:sp>
    </p:spTree>
    <p:extLst>
      <p:ext uri="{BB962C8B-B14F-4D97-AF65-F5344CB8AC3E}">
        <p14:creationId xmlns:p14="http://schemas.microsoft.com/office/powerpoint/2010/main" val="359826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EEEAF-DFF6-1F45-9181-1C64B29B3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182B16-A9A9-0E45-BCBB-02C5C9CF8D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AC1E54-4AD0-D649-863E-B225C9ADC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04D2E-3112-8443-97FF-A497F057C32E}" type="datetime1">
              <a:rPr lang="en-US" smtClean="0"/>
              <a:t>6/24/18</a:t>
            </a:fld>
            <a:endParaRPr lang="en-US"/>
          </a:p>
        </p:txBody>
      </p:sp>
      <p:sp>
        <p:nvSpPr>
          <p:cNvPr id="5" name="Footer Placeholder 4">
            <a:extLst>
              <a:ext uri="{FF2B5EF4-FFF2-40B4-BE49-F238E27FC236}">
                <a16:creationId xmlns:a16="http://schemas.microsoft.com/office/drawing/2014/main" id="{DDF15C7C-88BE-D64E-B247-2524DDDEE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4F5C1D-2A0A-8A4A-B57E-C77D29AA7A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DE875-0EE0-344C-801D-59444C92D02A}" type="slidenum">
              <a:rPr lang="en-US" smtClean="0"/>
              <a:t>‹#›</a:t>
            </a:fld>
            <a:endParaRPr lang="en-US"/>
          </a:p>
        </p:txBody>
      </p:sp>
    </p:spTree>
    <p:extLst>
      <p:ext uri="{BB962C8B-B14F-4D97-AF65-F5344CB8AC3E}">
        <p14:creationId xmlns:p14="http://schemas.microsoft.com/office/powerpoint/2010/main" val="2634670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11A83-5376-EE4A-9F23-9E98CD6011ED}"/>
              </a:ext>
            </a:extLst>
          </p:cNvPr>
          <p:cNvSpPr>
            <a:spLocks noGrp="1"/>
          </p:cNvSpPr>
          <p:nvPr>
            <p:ph type="ctrTitle"/>
          </p:nvPr>
        </p:nvSpPr>
        <p:spPr/>
        <p:txBody>
          <a:bodyPr/>
          <a:lstStyle/>
          <a:p>
            <a:r>
              <a:rPr lang="en-US" dirty="0"/>
              <a:t>ICT in Higher Education </a:t>
            </a:r>
            <a:br>
              <a:rPr lang="en-US" dirty="0"/>
            </a:br>
            <a:r>
              <a:rPr lang="en-US" dirty="0"/>
              <a:t>in Lithuania</a:t>
            </a:r>
          </a:p>
        </p:txBody>
      </p:sp>
      <p:sp>
        <p:nvSpPr>
          <p:cNvPr id="3" name="Subtitle 2">
            <a:extLst>
              <a:ext uri="{FF2B5EF4-FFF2-40B4-BE49-F238E27FC236}">
                <a16:creationId xmlns:a16="http://schemas.microsoft.com/office/drawing/2014/main" id="{8D591EFE-D8DC-F24B-A063-92EE28A5ECBD}"/>
              </a:ext>
            </a:extLst>
          </p:cNvPr>
          <p:cNvSpPr>
            <a:spLocks noGrp="1"/>
          </p:cNvSpPr>
          <p:nvPr>
            <p:ph type="subTitle" idx="1"/>
          </p:nvPr>
        </p:nvSpPr>
        <p:spPr/>
        <p:txBody>
          <a:bodyPr/>
          <a:lstStyle/>
          <a:p>
            <a:r>
              <a:rPr lang="en-US" dirty="0"/>
              <a:t>Gytis Cibulskis, KTU </a:t>
            </a:r>
            <a:br>
              <a:rPr lang="en-US" dirty="0"/>
            </a:br>
            <a:r>
              <a:rPr lang="en-US" dirty="0" err="1"/>
              <a:t>Ramunas</a:t>
            </a:r>
            <a:r>
              <a:rPr lang="en-US" dirty="0"/>
              <a:t> </a:t>
            </a:r>
            <a:r>
              <a:rPr lang="en-US" dirty="0" err="1"/>
              <a:t>Kubiliunas</a:t>
            </a:r>
            <a:r>
              <a:rPr lang="en-US" dirty="0"/>
              <a:t>, KTU</a:t>
            </a:r>
            <a:br>
              <a:rPr lang="en-US" dirty="0"/>
            </a:br>
            <a:r>
              <a:rPr lang="en-US" dirty="0"/>
              <a:t> </a:t>
            </a:r>
            <a:r>
              <a:rPr lang="en-US" dirty="0" err="1"/>
              <a:t>Saulius</a:t>
            </a:r>
            <a:r>
              <a:rPr lang="en-US" dirty="0"/>
              <a:t> </a:t>
            </a:r>
            <a:r>
              <a:rPr lang="en-US" dirty="0" err="1"/>
              <a:t>Preidys</a:t>
            </a:r>
            <a:r>
              <a:rPr lang="en-US" dirty="0"/>
              <a:t>, VU</a:t>
            </a:r>
          </a:p>
        </p:txBody>
      </p:sp>
    </p:spTree>
    <p:extLst>
      <p:ext uri="{BB962C8B-B14F-4D97-AF65-F5344CB8AC3E}">
        <p14:creationId xmlns:p14="http://schemas.microsoft.com/office/powerpoint/2010/main" val="63420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47979-FE0D-43DC-9B3D-FBDED2FD1C61}"/>
              </a:ext>
            </a:extLst>
          </p:cNvPr>
          <p:cNvSpPr>
            <a:spLocks noGrp="1"/>
          </p:cNvSpPr>
          <p:nvPr>
            <p:ph type="title"/>
          </p:nvPr>
        </p:nvSpPr>
        <p:spPr>
          <a:xfrm>
            <a:off x="838200" y="355186"/>
            <a:ext cx="10515600" cy="1325563"/>
          </a:xfrm>
        </p:spPr>
        <p:txBody>
          <a:bodyPr/>
          <a:lstStyle/>
          <a:p>
            <a:r>
              <a:rPr lang="en-US" dirty="0"/>
              <a:t>Nowadays</a:t>
            </a:r>
            <a:r>
              <a:rPr lang="lt-LT" dirty="0"/>
              <a:t> Lithuania</a:t>
            </a:r>
          </a:p>
        </p:txBody>
      </p:sp>
      <p:sp>
        <p:nvSpPr>
          <p:cNvPr id="3" name="Turinio vietos rezervavimo ženklas 2">
            <a:extLst>
              <a:ext uri="{FF2B5EF4-FFF2-40B4-BE49-F238E27FC236}">
                <a16:creationId xmlns:a16="http://schemas.microsoft.com/office/drawing/2014/main" id="{B62FD35F-BA97-4487-A9BD-5B859063C3C4}"/>
              </a:ext>
            </a:extLst>
          </p:cNvPr>
          <p:cNvSpPr>
            <a:spLocks noGrp="1"/>
          </p:cNvSpPr>
          <p:nvPr>
            <p:ph idx="1"/>
          </p:nvPr>
        </p:nvSpPr>
        <p:spPr/>
        <p:txBody>
          <a:bodyPr>
            <a:normAutofit/>
          </a:bodyPr>
          <a:lstStyle/>
          <a:p>
            <a:r>
              <a:rPr lang="en-US" dirty="0"/>
              <a:t>Population 2017 estimate 2,8Mln</a:t>
            </a:r>
          </a:p>
          <a:p>
            <a:r>
              <a:rPr lang="en-US" dirty="0"/>
              <a:t>Total Area 65,300 km2 </a:t>
            </a:r>
          </a:p>
          <a:p>
            <a:r>
              <a:rPr lang="en-US" dirty="0"/>
              <a:t>The official language, Lithuanian, along with Latvian, is one of only two living languages in the Baltic branch of the Indo-European language family</a:t>
            </a:r>
          </a:p>
          <a:p>
            <a:r>
              <a:rPr lang="en-US" dirty="0"/>
              <a:t>Most students in higher education institutions in Lithuania are Lithuanian and learn in Lithuanian language, although number of international students is constantly increasing in recent years</a:t>
            </a:r>
          </a:p>
        </p:txBody>
      </p:sp>
      <p:sp>
        <p:nvSpPr>
          <p:cNvPr id="4" name="Slide Number Placeholder 3">
            <a:extLst>
              <a:ext uri="{FF2B5EF4-FFF2-40B4-BE49-F238E27FC236}">
                <a16:creationId xmlns:a16="http://schemas.microsoft.com/office/drawing/2014/main" id="{909B5EBC-3162-FA4F-892F-B23CB8B0B176}"/>
              </a:ext>
            </a:extLst>
          </p:cNvPr>
          <p:cNvSpPr>
            <a:spLocks noGrp="1"/>
          </p:cNvSpPr>
          <p:nvPr>
            <p:ph type="sldNum" sz="quarter" idx="12"/>
          </p:nvPr>
        </p:nvSpPr>
        <p:spPr/>
        <p:txBody>
          <a:bodyPr/>
          <a:lstStyle/>
          <a:p>
            <a:fld id="{A65DE875-0EE0-344C-801D-59444C92D02A}" type="slidenum">
              <a:rPr lang="en-US" smtClean="0"/>
              <a:t>10</a:t>
            </a:fld>
            <a:endParaRPr lang="en-US"/>
          </a:p>
        </p:txBody>
      </p:sp>
    </p:spTree>
    <p:extLst>
      <p:ext uri="{BB962C8B-B14F-4D97-AF65-F5344CB8AC3E}">
        <p14:creationId xmlns:p14="http://schemas.microsoft.com/office/powerpoint/2010/main" val="3223687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F58A40D-CC1C-4AC6-8A0E-FB3C95C9E36D}"/>
              </a:ext>
            </a:extLst>
          </p:cNvPr>
          <p:cNvSpPr>
            <a:spLocks noGrp="1"/>
          </p:cNvSpPr>
          <p:nvPr>
            <p:ph type="title"/>
          </p:nvPr>
        </p:nvSpPr>
        <p:spPr/>
        <p:txBody>
          <a:bodyPr/>
          <a:lstStyle/>
          <a:p>
            <a:r>
              <a:rPr lang="en-US" dirty="0"/>
              <a:t>Quiz 1</a:t>
            </a:r>
          </a:p>
        </p:txBody>
      </p:sp>
      <p:sp>
        <p:nvSpPr>
          <p:cNvPr id="3" name="Turinio vietos rezervavimo ženklas 2">
            <a:extLst>
              <a:ext uri="{FF2B5EF4-FFF2-40B4-BE49-F238E27FC236}">
                <a16:creationId xmlns:a16="http://schemas.microsoft.com/office/drawing/2014/main" id="{052F99E6-6787-4098-8003-36EB6334FDEB}"/>
              </a:ext>
            </a:extLst>
          </p:cNvPr>
          <p:cNvSpPr>
            <a:spLocks noGrp="1"/>
          </p:cNvSpPr>
          <p:nvPr>
            <p:ph idx="1"/>
          </p:nvPr>
        </p:nvSpPr>
        <p:spPr/>
        <p:txBody>
          <a:bodyPr/>
          <a:lstStyle/>
          <a:p>
            <a:pPr marL="514350" indent="-514350">
              <a:buFont typeface="+mj-lt"/>
              <a:buAutoNum type="arabicPeriod"/>
            </a:pPr>
            <a:r>
              <a:rPr lang="en-US" dirty="0"/>
              <a:t>Which aspect of Lithuania is a challenge for higher education development?</a:t>
            </a:r>
          </a:p>
          <a:p>
            <a:pPr marL="914400" lvl="1" indent="-457200">
              <a:buFont typeface="+mj-lt"/>
              <a:buAutoNum type="alphaLcParenR"/>
            </a:pPr>
            <a:r>
              <a:rPr lang="en-US" dirty="0">
                <a:hlinkClick r:id="rId2" action="ppaction://hlinksldjump"/>
              </a:rPr>
              <a:t>Size of Lithuania</a:t>
            </a:r>
            <a:endParaRPr lang="en-US" dirty="0"/>
          </a:p>
          <a:p>
            <a:pPr marL="914400" lvl="1" indent="-457200">
              <a:buFont typeface="+mj-lt"/>
              <a:buAutoNum type="alphaLcParenR"/>
            </a:pPr>
            <a:r>
              <a:rPr lang="en-US" dirty="0">
                <a:hlinkClick r:id="rId3" action="ppaction://hlinksldjump"/>
              </a:rPr>
              <a:t>Population of Lithuania</a:t>
            </a:r>
            <a:endParaRPr lang="en-US" dirty="0"/>
          </a:p>
          <a:p>
            <a:pPr marL="914400" lvl="1" indent="-457200">
              <a:buFont typeface="+mj-lt"/>
              <a:buAutoNum type="alphaLcParenR"/>
            </a:pPr>
            <a:r>
              <a:rPr lang="en-US" dirty="0">
                <a:hlinkClick r:id="rId3" action="ppaction://hlinksldjump"/>
              </a:rPr>
              <a:t>National language of Lithuania</a:t>
            </a:r>
            <a:endParaRPr lang="en-US" dirty="0"/>
          </a:p>
          <a:p>
            <a:pPr marL="514350" indent="-514350">
              <a:buFont typeface="+mj-lt"/>
              <a:buAutoNum type="arabicPeriod"/>
            </a:pPr>
            <a:r>
              <a:rPr lang="en-US" dirty="0"/>
              <a:t>Which aspect of Lithuania is helpful for nowadays higher education development?</a:t>
            </a:r>
          </a:p>
          <a:p>
            <a:pPr marL="914400" lvl="1" indent="-457200">
              <a:buFont typeface="+mj-lt"/>
              <a:buAutoNum type="alphaLcParenR"/>
            </a:pPr>
            <a:r>
              <a:rPr lang="en-US" dirty="0">
                <a:hlinkClick r:id="rId2" action="ppaction://hlinksldjump"/>
              </a:rPr>
              <a:t>Size of Lithuania</a:t>
            </a:r>
            <a:endParaRPr lang="en-US" dirty="0"/>
          </a:p>
          <a:p>
            <a:pPr marL="914400" lvl="1" indent="-457200">
              <a:buFont typeface="+mj-lt"/>
              <a:buAutoNum type="alphaLcParenR"/>
            </a:pPr>
            <a:r>
              <a:rPr lang="en-US" dirty="0">
                <a:hlinkClick r:id="rId3" action="ppaction://hlinksldjump"/>
              </a:rPr>
              <a:t>Population of Lithuania</a:t>
            </a:r>
            <a:endParaRPr lang="en-US" dirty="0"/>
          </a:p>
          <a:p>
            <a:pPr marL="914400" lvl="1" indent="-457200">
              <a:buFont typeface="+mj-lt"/>
              <a:buAutoNum type="alphaLcParenR"/>
            </a:pPr>
            <a:r>
              <a:rPr lang="en-US" dirty="0">
                <a:hlinkClick r:id="rId3" action="ppaction://hlinksldjump"/>
              </a:rPr>
              <a:t>National language of Lithuania</a:t>
            </a:r>
            <a:endParaRPr lang="en-US" dirty="0"/>
          </a:p>
        </p:txBody>
      </p:sp>
      <p:sp>
        <p:nvSpPr>
          <p:cNvPr id="4" name="Slide Number Placeholder 3">
            <a:extLst>
              <a:ext uri="{FF2B5EF4-FFF2-40B4-BE49-F238E27FC236}">
                <a16:creationId xmlns:a16="http://schemas.microsoft.com/office/drawing/2014/main" id="{4ADFFE2F-4B04-EA4B-9F6D-72C913B998F0}"/>
              </a:ext>
            </a:extLst>
          </p:cNvPr>
          <p:cNvSpPr>
            <a:spLocks noGrp="1"/>
          </p:cNvSpPr>
          <p:nvPr>
            <p:ph type="sldNum" sz="quarter" idx="12"/>
          </p:nvPr>
        </p:nvSpPr>
        <p:spPr/>
        <p:txBody>
          <a:bodyPr/>
          <a:lstStyle/>
          <a:p>
            <a:fld id="{A65DE875-0EE0-344C-801D-59444C92D02A}" type="slidenum">
              <a:rPr lang="en-US" smtClean="0"/>
              <a:t>11</a:t>
            </a:fld>
            <a:endParaRPr lang="en-US"/>
          </a:p>
        </p:txBody>
      </p:sp>
    </p:spTree>
    <p:extLst>
      <p:ext uri="{BB962C8B-B14F-4D97-AF65-F5344CB8AC3E}">
        <p14:creationId xmlns:p14="http://schemas.microsoft.com/office/powerpoint/2010/main" val="303198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09CE-2EC0-3041-98BA-957176B41CC5}"/>
              </a:ext>
            </a:extLst>
          </p:cNvPr>
          <p:cNvSpPr>
            <a:spLocks noGrp="1"/>
          </p:cNvSpPr>
          <p:nvPr>
            <p:ph type="title"/>
          </p:nvPr>
        </p:nvSpPr>
        <p:spPr/>
        <p:txBody>
          <a:bodyPr/>
          <a:lstStyle/>
          <a:p>
            <a:r>
              <a:rPr lang="en-US" dirty="0"/>
              <a:t>1a  or  2a</a:t>
            </a:r>
          </a:p>
        </p:txBody>
      </p:sp>
      <p:sp>
        <p:nvSpPr>
          <p:cNvPr id="3" name="Content Placeholder 2">
            <a:extLst>
              <a:ext uri="{FF2B5EF4-FFF2-40B4-BE49-F238E27FC236}">
                <a16:creationId xmlns:a16="http://schemas.microsoft.com/office/drawing/2014/main" id="{7EC1F9EC-FDB4-C34A-B519-93EF029566F3}"/>
              </a:ext>
            </a:extLst>
          </p:cNvPr>
          <p:cNvSpPr>
            <a:spLocks noGrp="1"/>
          </p:cNvSpPr>
          <p:nvPr>
            <p:ph idx="1"/>
          </p:nvPr>
        </p:nvSpPr>
        <p:spPr/>
        <p:txBody>
          <a:bodyPr>
            <a:normAutofit fontScale="92500"/>
          </a:bodyPr>
          <a:lstStyle/>
          <a:p>
            <a:r>
              <a:rPr lang="en-US" dirty="0"/>
              <a:t>Size is an advantage because it’s easy to develop a network infrastructure.</a:t>
            </a:r>
          </a:p>
          <a:p>
            <a:r>
              <a:rPr lang="en-US" dirty="0"/>
              <a:t>Lithuania has one of the best broadband internet  infrastructures in the World and the fastest public </a:t>
            </a:r>
            <a:r>
              <a:rPr lang="en-US" dirty="0" err="1"/>
              <a:t>WiFi</a:t>
            </a:r>
            <a:r>
              <a:rPr lang="en-US" dirty="0"/>
              <a:t> </a:t>
            </a:r>
          </a:p>
          <a:p>
            <a:endParaRPr lang="en-US" dirty="0"/>
          </a:p>
          <a:p>
            <a:endParaRPr lang="en-US" dirty="0"/>
          </a:p>
          <a:p>
            <a:endParaRPr lang="en-US" dirty="0"/>
          </a:p>
          <a:p>
            <a:endParaRPr lang="en-US" dirty="0"/>
          </a:p>
          <a:p>
            <a:endParaRPr lang="en-US" dirty="0"/>
          </a:p>
          <a:p>
            <a:pPr marL="0" indent="0">
              <a:buNone/>
            </a:pPr>
            <a:r>
              <a:rPr lang="en-US" dirty="0">
                <a:hlinkClick r:id="rId2" action="ppaction://hlinksldjump"/>
              </a:rPr>
              <a:t>Back to content</a:t>
            </a:r>
            <a:endParaRPr lang="en-US" dirty="0"/>
          </a:p>
        </p:txBody>
      </p:sp>
      <p:sp>
        <p:nvSpPr>
          <p:cNvPr id="4" name="Slide Number Placeholder 3">
            <a:extLst>
              <a:ext uri="{FF2B5EF4-FFF2-40B4-BE49-F238E27FC236}">
                <a16:creationId xmlns:a16="http://schemas.microsoft.com/office/drawing/2014/main" id="{270929E6-1BE6-D64F-9EB3-E130C50C73BD}"/>
              </a:ext>
            </a:extLst>
          </p:cNvPr>
          <p:cNvSpPr>
            <a:spLocks noGrp="1"/>
          </p:cNvSpPr>
          <p:nvPr>
            <p:ph type="sldNum" sz="quarter" idx="12"/>
          </p:nvPr>
        </p:nvSpPr>
        <p:spPr/>
        <p:txBody>
          <a:bodyPr/>
          <a:lstStyle/>
          <a:p>
            <a:fld id="{A65DE875-0EE0-344C-801D-59444C92D02A}" type="slidenum">
              <a:rPr lang="en-US" smtClean="0"/>
              <a:t>12</a:t>
            </a:fld>
            <a:endParaRPr lang="en-US"/>
          </a:p>
        </p:txBody>
      </p:sp>
    </p:spTree>
    <p:extLst>
      <p:ext uri="{BB962C8B-B14F-4D97-AF65-F5344CB8AC3E}">
        <p14:creationId xmlns:p14="http://schemas.microsoft.com/office/powerpoint/2010/main" val="307857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2BEC-61C5-8A4D-9C16-CC97EEB093DE}"/>
              </a:ext>
            </a:extLst>
          </p:cNvPr>
          <p:cNvSpPr>
            <a:spLocks noGrp="1"/>
          </p:cNvSpPr>
          <p:nvPr>
            <p:ph type="title"/>
          </p:nvPr>
        </p:nvSpPr>
        <p:spPr/>
        <p:txBody>
          <a:bodyPr/>
          <a:lstStyle/>
          <a:p>
            <a:r>
              <a:rPr lang="en-US" dirty="0"/>
              <a:t>1b, 1c or  2b, 2c</a:t>
            </a:r>
          </a:p>
        </p:txBody>
      </p:sp>
      <p:sp>
        <p:nvSpPr>
          <p:cNvPr id="3" name="Content Placeholder 2">
            <a:extLst>
              <a:ext uri="{FF2B5EF4-FFF2-40B4-BE49-F238E27FC236}">
                <a16:creationId xmlns:a16="http://schemas.microsoft.com/office/drawing/2014/main" id="{4B44322B-F0DF-8749-AFF2-6F7A784133C3}"/>
              </a:ext>
            </a:extLst>
          </p:cNvPr>
          <p:cNvSpPr>
            <a:spLocks noGrp="1"/>
          </p:cNvSpPr>
          <p:nvPr>
            <p:ph idx="1"/>
          </p:nvPr>
        </p:nvSpPr>
        <p:spPr/>
        <p:txBody>
          <a:bodyPr>
            <a:normAutofit/>
          </a:bodyPr>
          <a:lstStyle/>
          <a:p>
            <a:r>
              <a:rPr lang="en-US" dirty="0"/>
              <a:t>Population or use of national language are the main challenges</a:t>
            </a:r>
          </a:p>
          <a:p>
            <a:r>
              <a:rPr lang="en-US" dirty="0"/>
              <a:t>Small population is sensitive to demographic changes </a:t>
            </a:r>
          </a:p>
          <a:p>
            <a:r>
              <a:rPr lang="en-US" dirty="0"/>
              <a:t>Unique language makes barriers for collaboration with international</a:t>
            </a:r>
          </a:p>
          <a:p>
            <a:endParaRPr lang="en-US" dirty="0"/>
          </a:p>
          <a:p>
            <a:endParaRPr lang="en-US" dirty="0"/>
          </a:p>
          <a:p>
            <a:endParaRPr lang="en-US" dirty="0"/>
          </a:p>
          <a:p>
            <a:endParaRPr lang="en-US" dirty="0"/>
          </a:p>
          <a:p>
            <a:pPr marL="0" indent="0">
              <a:buNone/>
            </a:pPr>
            <a:r>
              <a:rPr lang="en-US" dirty="0">
                <a:hlinkClick r:id="rId2" action="ppaction://hlinksldjump"/>
              </a:rPr>
              <a:t>Back to content</a:t>
            </a:r>
            <a:endParaRPr lang="en-US" dirty="0"/>
          </a:p>
        </p:txBody>
      </p:sp>
      <p:sp>
        <p:nvSpPr>
          <p:cNvPr id="4" name="Slide Number Placeholder 3">
            <a:extLst>
              <a:ext uri="{FF2B5EF4-FFF2-40B4-BE49-F238E27FC236}">
                <a16:creationId xmlns:a16="http://schemas.microsoft.com/office/drawing/2014/main" id="{5F429BAC-BB0D-6C4A-AF70-B3287EBD0E17}"/>
              </a:ext>
            </a:extLst>
          </p:cNvPr>
          <p:cNvSpPr>
            <a:spLocks noGrp="1"/>
          </p:cNvSpPr>
          <p:nvPr>
            <p:ph type="sldNum" sz="quarter" idx="12"/>
          </p:nvPr>
        </p:nvSpPr>
        <p:spPr/>
        <p:txBody>
          <a:bodyPr/>
          <a:lstStyle/>
          <a:p>
            <a:fld id="{A65DE875-0EE0-344C-801D-59444C92D02A}" type="slidenum">
              <a:rPr lang="en-US" smtClean="0"/>
              <a:t>13</a:t>
            </a:fld>
            <a:endParaRPr lang="en-US"/>
          </a:p>
        </p:txBody>
      </p:sp>
    </p:spTree>
    <p:extLst>
      <p:ext uri="{BB962C8B-B14F-4D97-AF65-F5344CB8AC3E}">
        <p14:creationId xmlns:p14="http://schemas.microsoft.com/office/powerpoint/2010/main" val="374306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74EA-778C-A940-861B-6BB86E072A56}"/>
              </a:ext>
            </a:extLst>
          </p:cNvPr>
          <p:cNvSpPr>
            <a:spLocks noGrp="1"/>
          </p:cNvSpPr>
          <p:nvPr>
            <p:ph type="title"/>
          </p:nvPr>
        </p:nvSpPr>
        <p:spPr/>
        <p:txBody>
          <a:bodyPr/>
          <a:lstStyle/>
          <a:p>
            <a:r>
              <a:rPr lang="en-US" dirty="0"/>
              <a:t>Higher Education in Lithuania</a:t>
            </a:r>
          </a:p>
        </p:txBody>
      </p:sp>
      <p:sp>
        <p:nvSpPr>
          <p:cNvPr id="3" name="Content Placeholder 2">
            <a:extLst>
              <a:ext uri="{FF2B5EF4-FFF2-40B4-BE49-F238E27FC236}">
                <a16:creationId xmlns:a16="http://schemas.microsoft.com/office/drawing/2014/main" id="{F9B852D4-8BE6-6547-85AC-4995F71A6618}"/>
              </a:ext>
            </a:extLst>
          </p:cNvPr>
          <p:cNvSpPr>
            <a:spLocks noGrp="1"/>
          </p:cNvSpPr>
          <p:nvPr>
            <p:ph idx="1"/>
          </p:nvPr>
        </p:nvSpPr>
        <p:spPr>
          <a:xfrm>
            <a:off x="838199" y="1690687"/>
            <a:ext cx="10863649" cy="4537117"/>
          </a:xfrm>
        </p:spPr>
        <p:txBody>
          <a:bodyPr>
            <a:normAutofit fontScale="92500"/>
          </a:bodyPr>
          <a:lstStyle/>
          <a:p>
            <a:r>
              <a:rPr lang="en-US" dirty="0"/>
              <a:t>There two types of higher education institutions:</a:t>
            </a:r>
          </a:p>
          <a:p>
            <a:pPr lvl="1"/>
            <a:r>
              <a:rPr lang="en-US" dirty="0"/>
              <a:t>Universities, academies or seminary representing university sector of higher education</a:t>
            </a:r>
          </a:p>
          <a:p>
            <a:pPr lvl="1"/>
            <a:r>
              <a:rPr lang="en-US" dirty="0"/>
              <a:t>Colleges of higher education representing non-university higher education sector</a:t>
            </a:r>
          </a:p>
          <a:p>
            <a:r>
              <a:rPr lang="en-US" dirty="0"/>
              <a:t>Universities offer university level degree granting studies and award Bachelor’s, Master’s, Doctoral degrees</a:t>
            </a:r>
          </a:p>
          <a:p>
            <a:r>
              <a:rPr lang="en-US" dirty="0"/>
              <a:t>Colleges offer college level degree granting studies and award Professional Bachelor’s degrees. Both universities and colleges can also offer non-degree granting studies</a:t>
            </a:r>
          </a:p>
          <a:p>
            <a:r>
              <a:rPr lang="en-US" dirty="0"/>
              <a:t>All institutions of HE are connected to Lithuanian Science and Research Network (LITNET) and are able to use national ICT infrastructure and information resources</a:t>
            </a:r>
          </a:p>
        </p:txBody>
      </p:sp>
      <p:sp>
        <p:nvSpPr>
          <p:cNvPr id="4" name="Slide Number Placeholder 3">
            <a:extLst>
              <a:ext uri="{FF2B5EF4-FFF2-40B4-BE49-F238E27FC236}">
                <a16:creationId xmlns:a16="http://schemas.microsoft.com/office/drawing/2014/main" id="{7A697709-3BE2-1F45-8EBD-A5CA1451F56B}"/>
              </a:ext>
            </a:extLst>
          </p:cNvPr>
          <p:cNvSpPr>
            <a:spLocks noGrp="1"/>
          </p:cNvSpPr>
          <p:nvPr>
            <p:ph type="sldNum" sz="quarter" idx="12"/>
          </p:nvPr>
        </p:nvSpPr>
        <p:spPr/>
        <p:txBody>
          <a:bodyPr/>
          <a:lstStyle/>
          <a:p>
            <a:fld id="{A65DE875-0EE0-344C-801D-59444C92D02A}" type="slidenum">
              <a:rPr lang="en-US" smtClean="0"/>
              <a:t>14</a:t>
            </a:fld>
            <a:endParaRPr lang="en-US"/>
          </a:p>
        </p:txBody>
      </p:sp>
    </p:spTree>
    <p:extLst>
      <p:ext uri="{BB962C8B-B14F-4D97-AF65-F5344CB8AC3E}">
        <p14:creationId xmlns:p14="http://schemas.microsoft.com/office/powerpoint/2010/main" val="417097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C661-EB4A-A54D-BA6A-753F0A0867B4}"/>
              </a:ext>
            </a:extLst>
          </p:cNvPr>
          <p:cNvSpPr>
            <a:spLocks noGrp="1"/>
          </p:cNvSpPr>
          <p:nvPr>
            <p:ph type="title"/>
          </p:nvPr>
        </p:nvSpPr>
        <p:spPr/>
        <p:txBody>
          <a:bodyPr/>
          <a:lstStyle/>
          <a:p>
            <a:r>
              <a:rPr lang="en-US" dirty="0"/>
              <a:t>Quiz 2</a:t>
            </a:r>
          </a:p>
        </p:txBody>
      </p:sp>
      <p:sp>
        <p:nvSpPr>
          <p:cNvPr id="3" name="Content Placeholder 2">
            <a:extLst>
              <a:ext uri="{FF2B5EF4-FFF2-40B4-BE49-F238E27FC236}">
                <a16:creationId xmlns:a16="http://schemas.microsoft.com/office/drawing/2014/main" id="{4CEBB860-987A-A345-BD87-077D453C91DF}"/>
              </a:ext>
            </a:extLst>
          </p:cNvPr>
          <p:cNvSpPr>
            <a:spLocks noGrp="1"/>
          </p:cNvSpPr>
          <p:nvPr>
            <p:ph idx="1"/>
          </p:nvPr>
        </p:nvSpPr>
        <p:spPr/>
        <p:txBody>
          <a:bodyPr/>
          <a:lstStyle/>
          <a:p>
            <a:pPr marL="0" indent="0">
              <a:buNone/>
            </a:pPr>
            <a:r>
              <a:rPr lang="en-US" dirty="0"/>
              <a:t>How would you better facilitate progress of Higher Education by exploiting advantages of Lithuania:</a:t>
            </a:r>
          </a:p>
          <a:p>
            <a:pPr marL="514350" indent="-514350">
              <a:buAutoNum type="alphaLcParenR"/>
            </a:pPr>
            <a:r>
              <a:rPr lang="en-US" dirty="0">
                <a:hlinkClick r:id="rId2" action="ppaction://hlinksldjump"/>
              </a:rPr>
              <a:t>By modernizing organizational infrastructure of HE institutions focusing on number of Lithuanian students</a:t>
            </a:r>
            <a:endParaRPr lang="en-US" dirty="0"/>
          </a:p>
          <a:p>
            <a:pPr marL="514350" indent="-514350">
              <a:buAutoNum type="alphaLcParenR"/>
            </a:pPr>
            <a:r>
              <a:rPr lang="en-US" dirty="0">
                <a:hlinkClick r:id="rId2" action="ppaction://hlinksldjump"/>
              </a:rPr>
              <a:t>By modernizing ICT infrastructure and services focusing on collaboration of HE institutions</a:t>
            </a:r>
            <a:endParaRPr lang="en-US" dirty="0"/>
          </a:p>
        </p:txBody>
      </p:sp>
      <p:sp>
        <p:nvSpPr>
          <p:cNvPr id="4" name="Slide Number Placeholder 3">
            <a:extLst>
              <a:ext uri="{FF2B5EF4-FFF2-40B4-BE49-F238E27FC236}">
                <a16:creationId xmlns:a16="http://schemas.microsoft.com/office/drawing/2014/main" id="{1632E03A-4828-6C42-831C-89C446AECB9D}"/>
              </a:ext>
            </a:extLst>
          </p:cNvPr>
          <p:cNvSpPr>
            <a:spLocks noGrp="1"/>
          </p:cNvSpPr>
          <p:nvPr>
            <p:ph type="sldNum" sz="quarter" idx="12"/>
          </p:nvPr>
        </p:nvSpPr>
        <p:spPr/>
        <p:txBody>
          <a:bodyPr/>
          <a:lstStyle/>
          <a:p>
            <a:fld id="{A65DE875-0EE0-344C-801D-59444C92D02A}" type="slidenum">
              <a:rPr lang="en-US" smtClean="0"/>
              <a:t>15</a:t>
            </a:fld>
            <a:endParaRPr lang="en-US"/>
          </a:p>
        </p:txBody>
      </p:sp>
    </p:spTree>
    <p:extLst>
      <p:ext uri="{BB962C8B-B14F-4D97-AF65-F5344CB8AC3E}">
        <p14:creationId xmlns:p14="http://schemas.microsoft.com/office/powerpoint/2010/main" val="3071771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B0744-53AD-B349-80C1-25A2E5103C92}"/>
              </a:ext>
            </a:extLst>
          </p:cNvPr>
          <p:cNvSpPr>
            <a:spLocks noGrp="1"/>
          </p:cNvSpPr>
          <p:nvPr>
            <p:ph type="title"/>
          </p:nvPr>
        </p:nvSpPr>
        <p:spPr/>
        <p:txBody>
          <a:bodyPr/>
          <a:lstStyle/>
          <a:p>
            <a:r>
              <a:rPr lang="en-US" dirty="0"/>
              <a:t>2a, 2b</a:t>
            </a:r>
          </a:p>
        </p:txBody>
      </p:sp>
      <p:sp>
        <p:nvSpPr>
          <p:cNvPr id="3" name="Content Placeholder 2">
            <a:extLst>
              <a:ext uri="{FF2B5EF4-FFF2-40B4-BE49-F238E27FC236}">
                <a16:creationId xmlns:a16="http://schemas.microsoft.com/office/drawing/2014/main" id="{2A8B9F06-BB0D-E946-A106-17BE47B3D7DB}"/>
              </a:ext>
            </a:extLst>
          </p:cNvPr>
          <p:cNvSpPr>
            <a:spLocks noGrp="1"/>
          </p:cNvSpPr>
          <p:nvPr>
            <p:ph idx="1"/>
          </p:nvPr>
        </p:nvSpPr>
        <p:spPr/>
        <p:txBody>
          <a:bodyPr/>
          <a:lstStyle/>
          <a:p>
            <a:r>
              <a:rPr lang="en-US" dirty="0"/>
              <a:t>Modernization of organizational infrastructure is also important </a:t>
            </a:r>
          </a:p>
          <a:p>
            <a:r>
              <a:rPr lang="en-US" dirty="0"/>
              <a:t>However investments in modern ICT infrastructure:</a:t>
            </a:r>
          </a:p>
          <a:p>
            <a:pPr lvl="1"/>
            <a:r>
              <a:rPr lang="en-US" dirty="0"/>
              <a:t>brings higher added value </a:t>
            </a:r>
          </a:p>
          <a:p>
            <a:pPr lvl="1"/>
            <a:r>
              <a:rPr lang="en-US" dirty="0"/>
              <a:t>creates better opportunities for local and international collaboration</a:t>
            </a:r>
          </a:p>
          <a:p>
            <a:pPr lvl="1"/>
            <a:r>
              <a:rPr lang="en-US" dirty="0"/>
              <a:t>helps attract more international students and teachers</a:t>
            </a:r>
          </a:p>
          <a:p>
            <a:pPr marL="457200" lvl="1" indent="0">
              <a:buNone/>
            </a:pPr>
            <a:endParaRPr lang="en-US" dirty="0"/>
          </a:p>
          <a:p>
            <a:pPr marL="457200" lvl="1" indent="0">
              <a:buNone/>
            </a:pPr>
            <a:endParaRPr lang="en-US" dirty="0"/>
          </a:p>
          <a:p>
            <a:pPr marL="457200" lvl="1" indent="0">
              <a:buNone/>
            </a:pPr>
            <a:endParaRPr lang="en-US" dirty="0"/>
          </a:p>
          <a:p>
            <a:pPr lvl="1"/>
            <a:endParaRPr lang="en-US" dirty="0"/>
          </a:p>
          <a:p>
            <a:pPr marL="0" indent="0">
              <a:buNone/>
            </a:pPr>
            <a:r>
              <a:rPr lang="en-US" dirty="0">
                <a:hlinkClick r:id="rId2" action="ppaction://hlinksldjump"/>
              </a:rPr>
              <a:t>Back to content</a:t>
            </a:r>
            <a:endParaRPr lang="en-US" dirty="0"/>
          </a:p>
        </p:txBody>
      </p:sp>
      <p:sp>
        <p:nvSpPr>
          <p:cNvPr id="4" name="Slide Number Placeholder 3">
            <a:extLst>
              <a:ext uri="{FF2B5EF4-FFF2-40B4-BE49-F238E27FC236}">
                <a16:creationId xmlns:a16="http://schemas.microsoft.com/office/drawing/2014/main" id="{47D86070-AF78-444C-AB30-BB8CBA8FC4C0}"/>
              </a:ext>
            </a:extLst>
          </p:cNvPr>
          <p:cNvSpPr>
            <a:spLocks noGrp="1"/>
          </p:cNvSpPr>
          <p:nvPr>
            <p:ph type="sldNum" sz="quarter" idx="12"/>
          </p:nvPr>
        </p:nvSpPr>
        <p:spPr/>
        <p:txBody>
          <a:bodyPr/>
          <a:lstStyle/>
          <a:p>
            <a:fld id="{A65DE875-0EE0-344C-801D-59444C92D02A}" type="slidenum">
              <a:rPr lang="en-US" smtClean="0"/>
              <a:t>16</a:t>
            </a:fld>
            <a:endParaRPr lang="en-US"/>
          </a:p>
        </p:txBody>
      </p:sp>
    </p:spTree>
    <p:extLst>
      <p:ext uri="{BB962C8B-B14F-4D97-AF65-F5344CB8AC3E}">
        <p14:creationId xmlns:p14="http://schemas.microsoft.com/office/powerpoint/2010/main" val="1539413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8A320-6E28-BE47-82D0-D711E5477706}"/>
              </a:ext>
            </a:extLst>
          </p:cNvPr>
          <p:cNvSpPr>
            <a:spLocks noGrp="1"/>
          </p:cNvSpPr>
          <p:nvPr>
            <p:ph type="title"/>
          </p:nvPr>
        </p:nvSpPr>
        <p:spPr/>
        <p:txBody>
          <a:bodyPr/>
          <a:lstStyle/>
          <a:p>
            <a:r>
              <a:rPr lang="en-US" dirty="0"/>
              <a:t>Coordination of ICT Development in HE </a:t>
            </a:r>
          </a:p>
        </p:txBody>
      </p:sp>
      <p:sp>
        <p:nvSpPr>
          <p:cNvPr id="3" name="Content Placeholder 2">
            <a:extLst>
              <a:ext uri="{FF2B5EF4-FFF2-40B4-BE49-F238E27FC236}">
                <a16:creationId xmlns:a16="http://schemas.microsoft.com/office/drawing/2014/main" id="{62608AF0-C65B-C94C-A8AA-2A6AF1A757F8}"/>
              </a:ext>
            </a:extLst>
          </p:cNvPr>
          <p:cNvSpPr>
            <a:spLocks noGrp="1"/>
          </p:cNvSpPr>
          <p:nvPr>
            <p:ph idx="1"/>
          </p:nvPr>
        </p:nvSpPr>
        <p:spPr/>
        <p:txBody>
          <a:bodyPr/>
          <a:lstStyle/>
          <a:p>
            <a:r>
              <a:rPr lang="en-US" dirty="0"/>
              <a:t>Coordination at a national level is performed through the 2 government programs:</a:t>
            </a:r>
          </a:p>
          <a:p>
            <a:pPr lvl="1"/>
            <a:r>
              <a:rPr lang="en-US" dirty="0"/>
              <a:t>“Lithuanian Education and Research Network (LITNET)” and </a:t>
            </a:r>
          </a:p>
          <a:p>
            <a:pPr lvl="1"/>
            <a:r>
              <a:rPr lang="en-US" dirty="0"/>
              <a:t>“Information Technologies for Science and Studies (LITMIS)”. </a:t>
            </a:r>
          </a:p>
          <a:p>
            <a:r>
              <a:rPr lang="en-US" dirty="0"/>
              <a:t>LITMIS went through the several stages in the past 20 years and now is governed through 3 consortia’s:</a:t>
            </a:r>
          </a:p>
          <a:p>
            <a:pPr lvl="1"/>
            <a:r>
              <a:rPr lang="en-US" dirty="0"/>
              <a:t>Education Information Association (EDINA)</a:t>
            </a:r>
          </a:p>
          <a:p>
            <a:pPr lvl="1"/>
            <a:r>
              <a:rPr lang="en-US" dirty="0"/>
              <a:t>Lithuanian Academic Libraries Consortia (</a:t>
            </a:r>
            <a:r>
              <a:rPr lang="en-US" dirty="0" err="1"/>
              <a:t>eLABa</a:t>
            </a:r>
            <a:r>
              <a:rPr lang="en-US" dirty="0"/>
              <a:t>)</a:t>
            </a:r>
          </a:p>
          <a:p>
            <a:pPr lvl="1"/>
            <a:r>
              <a:rPr lang="en-US" dirty="0"/>
              <a:t>Lithuanian Distance Education Network (</a:t>
            </a:r>
            <a:r>
              <a:rPr lang="en-US" dirty="0" err="1"/>
              <a:t>LieDM</a:t>
            </a:r>
            <a:r>
              <a:rPr lang="en-US" dirty="0"/>
              <a:t>)</a:t>
            </a:r>
          </a:p>
        </p:txBody>
      </p:sp>
      <p:sp>
        <p:nvSpPr>
          <p:cNvPr id="4" name="Slide Number Placeholder 3">
            <a:extLst>
              <a:ext uri="{FF2B5EF4-FFF2-40B4-BE49-F238E27FC236}">
                <a16:creationId xmlns:a16="http://schemas.microsoft.com/office/drawing/2014/main" id="{9EC57A1C-F7DF-2D4F-82B6-471BB88521FF}"/>
              </a:ext>
            </a:extLst>
          </p:cNvPr>
          <p:cNvSpPr>
            <a:spLocks noGrp="1"/>
          </p:cNvSpPr>
          <p:nvPr>
            <p:ph type="sldNum" sz="quarter" idx="12"/>
          </p:nvPr>
        </p:nvSpPr>
        <p:spPr/>
        <p:txBody>
          <a:bodyPr/>
          <a:lstStyle/>
          <a:p>
            <a:fld id="{A65DE875-0EE0-344C-801D-59444C92D02A}" type="slidenum">
              <a:rPr lang="en-US" smtClean="0"/>
              <a:t>17</a:t>
            </a:fld>
            <a:endParaRPr lang="en-US"/>
          </a:p>
        </p:txBody>
      </p:sp>
    </p:spTree>
    <p:extLst>
      <p:ext uri="{BB962C8B-B14F-4D97-AF65-F5344CB8AC3E}">
        <p14:creationId xmlns:p14="http://schemas.microsoft.com/office/powerpoint/2010/main" val="257503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1385-D479-6A47-BE55-2D7AD534A2ED}"/>
              </a:ext>
            </a:extLst>
          </p:cNvPr>
          <p:cNvSpPr>
            <a:spLocks noGrp="1"/>
          </p:cNvSpPr>
          <p:nvPr>
            <p:ph type="title"/>
          </p:nvPr>
        </p:nvSpPr>
        <p:spPr>
          <a:xfrm>
            <a:off x="838200" y="365125"/>
            <a:ext cx="10941424" cy="1325563"/>
          </a:xfrm>
        </p:spPr>
        <p:txBody>
          <a:bodyPr>
            <a:normAutofit/>
          </a:bodyPr>
          <a:lstStyle/>
          <a:p>
            <a:r>
              <a:rPr lang="en-US" sz="4000" dirty="0"/>
              <a:t>Lithuanian Distance Education Network (</a:t>
            </a:r>
            <a:r>
              <a:rPr lang="en-US" sz="4000" dirty="0" err="1"/>
              <a:t>LieDM</a:t>
            </a:r>
            <a:r>
              <a:rPr lang="en-US" sz="4000" dirty="0"/>
              <a:t>) Consortia</a:t>
            </a:r>
          </a:p>
        </p:txBody>
      </p:sp>
      <p:pic>
        <p:nvPicPr>
          <p:cNvPr id="4" name="Picture 3">
            <a:extLst>
              <a:ext uri="{FF2B5EF4-FFF2-40B4-BE49-F238E27FC236}">
                <a16:creationId xmlns:a16="http://schemas.microsoft.com/office/drawing/2014/main" id="{74376CB3-BB4A-A14A-B6C3-5D7F607FBFDC}"/>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1721224" y="1828800"/>
            <a:ext cx="8865814" cy="4700588"/>
          </a:xfrm>
          <a:prstGeom prst="rect">
            <a:avLst/>
          </a:prstGeom>
          <a:ln>
            <a:noFill/>
          </a:ln>
          <a:extLst>
            <a:ext uri="{53640926-AAD7-44d8-BBD7-CCE9431645EC}">
              <a14:shadowObscured xmlns="" xmlns:a14="http://schemas.microsoft.com/office/drawing/2010/main"/>
            </a:ext>
          </a:extLst>
        </p:spPr>
      </p:pic>
      <p:sp>
        <p:nvSpPr>
          <p:cNvPr id="3" name="Slide Number Placeholder 2">
            <a:extLst>
              <a:ext uri="{FF2B5EF4-FFF2-40B4-BE49-F238E27FC236}">
                <a16:creationId xmlns:a16="http://schemas.microsoft.com/office/drawing/2014/main" id="{2863C0F2-8AE6-9C45-B038-9C569D3F823B}"/>
              </a:ext>
            </a:extLst>
          </p:cNvPr>
          <p:cNvSpPr>
            <a:spLocks noGrp="1"/>
          </p:cNvSpPr>
          <p:nvPr>
            <p:ph type="sldNum" sz="quarter" idx="12"/>
          </p:nvPr>
        </p:nvSpPr>
        <p:spPr/>
        <p:txBody>
          <a:bodyPr/>
          <a:lstStyle/>
          <a:p>
            <a:fld id="{A65DE875-0EE0-344C-801D-59444C92D02A}" type="slidenum">
              <a:rPr lang="en-US" smtClean="0"/>
              <a:t>18</a:t>
            </a:fld>
            <a:endParaRPr lang="en-US"/>
          </a:p>
        </p:txBody>
      </p:sp>
    </p:spTree>
    <p:extLst>
      <p:ext uri="{BB962C8B-B14F-4D97-AF65-F5344CB8AC3E}">
        <p14:creationId xmlns:p14="http://schemas.microsoft.com/office/powerpoint/2010/main" val="1541957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BE54-AC46-D842-B837-CC2E9C84E8E7}"/>
              </a:ext>
            </a:extLst>
          </p:cNvPr>
          <p:cNvSpPr>
            <a:spLocks noGrp="1"/>
          </p:cNvSpPr>
          <p:nvPr>
            <p:ph type="title"/>
          </p:nvPr>
        </p:nvSpPr>
        <p:spPr>
          <a:xfrm>
            <a:off x="838200" y="365125"/>
            <a:ext cx="10515600" cy="1052513"/>
          </a:xfrm>
        </p:spPr>
        <p:txBody>
          <a:bodyPr>
            <a:normAutofit/>
          </a:bodyPr>
          <a:lstStyle/>
          <a:p>
            <a:r>
              <a:rPr lang="en-US" dirty="0" err="1"/>
              <a:t>LieDM</a:t>
            </a:r>
            <a:r>
              <a:rPr lang="en-US" dirty="0"/>
              <a:t> Consortia provides with</a:t>
            </a:r>
          </a:p>
        </p:txBody>
      </p:sp>
      <p:sp>
        <p:nvSpPr>
          <p:cNvPr id="4" name="Content Placeholder 2">
            <a:extLst>
              <a:ext uri="{FF2B5EF4-FFF2-40B4-BE49-F238E27FC236}">
                <a16:creationId xmlns:a16="http://schemas.microsoft.com/office/drawing/2014/main" id="{9DC33F9D-9831-8D4A-8C25-21E4FDC1E504}"/>
              </a:ext>
            </a:extLst>
          </p:cNvPr>
          <p:cNvSpPr txBox="1">
            <a:spLocks/>
          </p:cNvSpPr>
          <p:nvPr/>
        </p:nvSpPr>
        <p:spPr>
          <a:xfrm>
            <a:off x="3426106" y="1600201"/>
            <a:ext cx="8156294" cy="4525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400" dirty="0"/>
              <a:t>Multi-institutional Moodle installation that implements functionality of most advanced open source Learning Management System</a:t>
            </a:r>
          </a:p>
          <a:p>
            <a:pPr>
              <a:lnSpc>
                <a:spcPct val="120000"/>
              </a:lnSpc>
            </a:pPr>
            <a:r>
              <a:rPr lang="en-US" sz="2400" dirty="0"/>
              <a:t>Centrally supported Vidyo infrastructure that ensures desktop videoconferencing services</a:t>
            </a:r>
          </a:p>
          <a:p>
            <a:pPr>
              <a:lnSpc>
                <a:spcPct val="120000"/>
              </a:lnSpc>
            </a:pPr>
            <a:r>
              <a:rPr lang="en-GB" sz="2400" dirty="0"/>
              <a:t>Web conferencing / virtual classroom system that allows to deliver and record live interactive lectures</a:t>
            </a:r>
          </a:p>
          <a:p>
            <a:pPr marL="0" indent="0">
              <a:lnSpc>
                <a:spcPct val="120000"/>
              </a:lnSpc>
              <a:buNone/>
            </a:pPr>
            <a:r>
              <a:rPr lang="en-US" sz="2600" dirty="0"/>
              <a:t>This helps smaller institutions to avoid costs of own servers and system administrators, having always up-to date services.</a:t>
            </a:r>
          </a:p>
          <a:p>
            <a:pPr marL="0" indent="0">
              <a:lnSpc>
                <a:spcPct val="120000"/>
              </a:lnSpc>
              <a:buNone/>
            </a:pPr>
            <a:br>
              <a:rPr lang="en-US" sz="2400" dirty="0"/>
            </a:br>
            <a:endParaRPr lang="en-US" sz="2400" dirty="0"/>
          </a:p>
        </p:txBody>
      </p:sp>
      <p:pic>
        <p:nvPicPr>
          <p:cNvPr id="5" name="Picture 4">
            <a:extLst>
              <a:ext uri="{FF2B5EF4-FFF2-40B4-BE49-F238E27FC236}">
                <a16:creationId xmlns:a16="http://schemas.microsoft.com/office/drawing/2014/main" id="{1770BB5F-7361-4C46-9FD2-3BE803044A01}"/>
              </a:ext>
            </a:extLst>
          </p:cNvPr>
          <p:cNvPicPr>
            <a:picLocks noChangeAspect="1"/>
          </p:cNvPicPr>
          <p:nvPr/>
        </p:nvPicPr>
        <p:blipFill>
          <a:blip r:embed="rId2"/>
          <a:stretch>
            <a:fillRect/>
          </a:stretch>
        </p:blipFill>
        <p:spPr>
          <a:xfrm>
            <a:off x="448841" y="1417638"/>
            <a:ext cx="2590800" cy="774700"/>
          </a:xfrm>
          <a:prstGeom prst="rect">
            <a:avLst/>
          </a:prstGeom>
        </p:spPr>
      </p:pic>
      <p:pic>
        <p:nvPicPr>
          <p:cNvPr id="6" name="Picture 5">
            <a:extLst>
              <a:ext uri="{FF2B5EF4-FFF2-40B4-BE49-F238E27FC236}">
                <a16:creationId xmlns:a16="http://schemas.microsoft.com/office/drawing/2014/main" id="{6BAAB539-6958-1C43-8F31-1819D50C4935}"/>
              </a:ext>
            </a:extLst>
          </p:cNvPr>
          <p:cNvPicPr>
            <a:picLocks noChangeAspect="1"/>
          </p:cNvPicPr>
          <p:nvPr/>
        </p:nvPicPr>
        <p:blipFill>
          <a:blip r:embed="rId3"/>
          <a:stretch>
            <a:fillRect/>
          </a:stretch>
        </p:blipFill>
        <p:spPr>
          <a:xfrm>
            <a:off x="269894" y="2715772"/>
            <a:ext cx="2948694" cy="745419"/>
          </a:xfrm>
          <a:prstGeom prst="rect">
            <a:avLst/>
          </a:prstGeom>
        </p:spPr>
      </p:pic>
      <p:pic>
        <p:nvPicPr>
          <p:cNvPr id="7" name="Picture 6">
            <a:extLst>
              <a:ext uri="{FF2B5EF4-FFF2-40B4-BE49-F238E27FC236}">
                <a16:creationId xmlns:a16="http://schemas.microsoft.com/office/drawing/2014/main" id="{60F3AF69-13F9-5543-A4B3-3271806563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082" y="3999818"/>
            <a:ext cx="2977265" cy="759507"/>
          </a:xfrm>
          <a:prstGeom prst="rect">
            <a:avLst/>
          </a:prstGeom>
        </p:spPr>
      </p:pic>
      <p:sp>
        <p:nvSpPr>
          <p:cNvPr id="3" name="Slide Number Placeholder 2">
            <a:extLst>
              <a:ext uri="{FF2B5EF4-FFF2-40B4-BE49-F238E27FC236}">
                <a16:creationId xmlns:a16="http://schemas.microsoft.com/office/drawing/2014/main" id="{B7174F05-19FB-404E-A001-40710CC567FC}"/>
              </a:ext>
            </a:extLst>
          </p:cNvPr>
          <p:cNvSpPr>
            <a:spLocks noGrp="1"/>
          </p:cNvSpPr>
          <p:nvPr>
            <p:ph type="sldNum" sz="quarter" idx="12"/>
          </p:nvPr>
        </p:nvSpPr>
        <p:spPr/>
        <p:txBody>
          <a:bodyPr/>
          <a:lstStyle/>
          <a:p>
            <a:fld id="{A65DE875-0EE0-344C-801D-59444C92D02A}" type="slidenum">
              <a:rPr lang="en-US" smtClean="0"/>
              <a:t>19</a:t>
            </a:fld>
            <a:endParaRPr lang="en-US"/>
          </a:p>
        </p:txBody>
      </p:sp>
    </p:spTree>
    <p:extLst>
      <p:ext uri="{BB962C8B-B14F-4D97-AF65-F5344CB8AC3E}">
        <p14:creationId xmlns:p14="http://schemas.microsoft.com/office/powerpoint/2010/main" val="3861388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C073C-4A85-BE44-9CC7-BEED5A8B0F19}"/>
              </a:ext>
            </a:extLst>
          </p:cNvPr>
          <p:cNvSpPr>
            <a:spLocks noGrp="1"/>
          </p:cNvSpPr>
          <p:nvPr>
            <p:ph type="title"/>
          </p:nvPr>
        </p:nvSpPr>
        <p:spPr/>
        <p:txBody>
          <a:bodyPr/>
          <a:lstStyle/>
          <a:p>
            <a:r>
              <a:rPr lang="en-US" dirty="0"/>
              <a:t>Course Goal</a:t>
            </a:r>
          </a:p>
        </p:txBody>
      </p:sp>
      <p:sp>
        <p:nvSpPr>
          <p:cNvPr id="3" name="Content Placeholder 2">
            <a:extLst>
              <a:ext uri="{FF2B5EF4-FFF2-40B4-BE49-F238E27FC236}">
                <a16:creationId xmlns:a16="http://schemas.microsoft.com/office/drawing/2014/main" id="{F9CF0C95-1BEC-A141-8AC2-749F1DD2B231}"/>
              </a:ext>
            </a:extLst>
          </p:cNvPr>
          <p:cNvSpPr>
            <a:spLocks noGrp="1"/>
          </p:cNvSpPr>
          <p:nvPr>
            <p:ph idx="1"/>
          </p:nvPr>
        </p:nvSpPr>
        <p:spPr/>
        <p:txBody>
          <a:bodyPr/>
          <a:lstStyle/>
          <a:p>
            <a:endParaRPr lang="en-US" dirty="0"/>
          </a:p>
          <a:p>
            <a:pPr marL="0" indent="0">
              <a:buNone/>
            </a:pPr>
            <a:endParaRPr lang="en-US" dirty="0"/>
          </a:p>
          <a:p>
            <a:pPr marL="0" indent="0">
              <a:buNone/>
            </a:pPr>
            <a:r>
              <a:rPr lang="en-US" dirty="0"/>
              <a:t>To gain knowledge and skills of selecting the modern strategies of ICT application in Higher Education by using advantages of ICT infrastructure according to the case of Higher Education development in Lithuania</a:t>
            </a:r>
          </a:p>
        </p:txBody>
      </p:sp>
      <p:sp>
        <p:nvSpPr>
          <p:cNvPr id="4" name="Slide Number Placeholder 3">
            <a:extLst>
              <a:ext uri="{FF2B5EF4-FFF2-40B4-BE49-F238E27FC236}">
                <a16:creationId xmlns:a16="http://schemas.microsoft.com/office/drawing/2014/main" id="{CC95B89E-9FBC-4540-BEA7-3E62C83E5396}"/>
              </a:ext>
            </a:extLst>
          </p:cNvPr>
          <p:cNvSpPr>
            <a:spLocks noGrp="1"/>
          </p:cNvSpPr>
          <p:nvPr>
            <p:ph type="sldNum" sz="quarter" idx="12"/>
          </p:nvPr>
        </p:nvSpPr>
        <p:spPr/>
        <p:txBody>
          <a:bodyPr/>
          <a:lstStyle/>
          <a:p>
            <a:fld id="{A65DE875-0EE0-344C-801D-59444C92D02A}" type="slidenum">
              <a:rPr lang="en-US" smtClean="0"/>
              <a:t>2</a:t>
            </a:fld>
            <a:endParaRPr lang="en-US"/>
          </a:p>
        </p:txBody>
      </p:sp>
    </p:spTree>
    <p:extLst>
      <p:ext uri="{BB962C8B-B14F-4D97-AF65-F5344CB8AC3E}">
        <p14:creationId xmlns:p14="http://schemas.microsoft.com/office/powerpoint/2010/main" val="412283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6A14-85C2-9847-B92E-CAFA300EAAB9}"/>
              </a:ext>
            </a:extLst>
          </p:cNvPr>
          <p:cNvSpPr>
            <a:spLocks noGrp="1"/>
          </p:cNvSpPr>
          <p:nvPr>
            <p:ph type="title"/>
          </p:nvPr>
        </p:nvSpPr>
        <p:spPr/>
        <p:txBody>
          <a:bodyPr/>
          <a:lstStyle/>
          <a:p>
            <a:r>
              <a:rPr lang="en-US" dirty="0"/>
              <a:t>Adobe Connect</a:t>
            </a:r>
          </a:p>
        </p:txBody>
      </p:sp>
      <p:sp>
        <p:nvSpPr>
          <p:cNvPr id="3" name="Content Placeholder 2">
            <a:extLst>
              <a:ext uri="{FF2B5EF4-FFF2-40B4-BE49-F238E27FC236}">
                <a16:creationId xmlns:a16="http://schemas.microsoft.com/office/drawing/2014/main" id="{A22CC4AA-A278-8641-9342-F922CECBB66B}"/>
              </a:ext>
            </a:extLst>
          </p:cNvPr>
          <p:cNvSpPr>
            <a:spLocks noGrp="1"/>
          </p:cNvSpPr>
          <p:nvPr>
            <p:ph idx="1"/>
          </p:nvPr>
        </p:nvSpPr>
        <p:spPr/>
        <p:txBody>
          <a:bodyPr>
            <a:normAutofit lnSpcReduction="10000"/>
          </a:bodyPr>
          <a:lstStyle/>
          <a:p>
            <a:r>
              <a:rPr lang="en-US" dirty="0"/>
              <a:t>Is actively used in distance learning master program “Information Technologies of Distance Education” at Kaunas University of Technology </a:t>
            </a:r>
          </a:p>
          <a:p>
            <a:r>
              <a:rPr lang="en-US" dirty="0"/>
              <a:t>Students actively participate in virtual lectures connected from remote places (sometimes even from abroad)</a:t>
            </a:r>
          </a:p>
          <a:p>
            <a:r>
              <a:rPr lang="en-US" dirty="0"/>
              <a:t>Teachers divide students into groups for active discussions during the lectures</a:t>
            </a:r>
          </a:p>
          <a:p>
            <a:r>
              <a:rPr lang="en-US" dirty="0"/>
              <a:t>Outcomes of active discussions are introduced to all groups and gained knowledge is validated through short quizzes</a:t>
            </a:r>
          </a:p>
          <a:p>
            <a:r>
              <a:rPr lang="en-US" dirty="0"/>
              <a:t>Recording of the lecture is usually divided into several parts</a:t>
            </a:r>
          </a:p>
        </p:txBody>
      </p:sp>
      <p:sp>
        <p:nvSpPr>
          <p:cNvPr id="4" name="Slide Number Placeholder 3">
            <a:extLst>
              <a:ext uri="{FF2B5EF4-FFF2-40B4-BE49-F238E27FC236}">
                <a16:creationId xmlns:a16="http://schemas.microsoft.com/office/drawing/2014/main" id="{97B7A0F8-C1A7-D143-B99E-5706EA227A81}"/>
              </a:ext>
            </a:extLst>
          </p:cNvPr>
          <p:cNvSpPr>
            <a:spLocks noGrp="1"/>
          </p:cNvSpPr>
          <p:nvPr>
            <p:ph type="sldNum" sz="quarter" idx="12"/>
          </p:nvPr>
        </p:nvSpPr>
        <p:spPr/>
        <p:txBody>
          <a:bodyPr/>
          <a:lstStyle/>
          <a:p>
            <a:fld id="{A65DE875-0EE0-344C-801D-59444C92D02A}" type="slidenum">
              <a:rPr lang="en-US" smtClean="0"/>
              <a:t>20</a:t>
            </a:fld>
            <a:endParaRPr lang="en-US"/>
          </a:p>
        </p:txBody>
      </p:sp>
    </p:spTree>
    <p:extLst>
      <p:ext uri="{BB962C8B-B14F-4D97-AF65-F5344CB8AC3E}">
        <p14:creationId xmlns:p14="http://schemas.microsoft.com/office/powerpoint/2010/main" val="3409641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A855D-E216-3046-B552-53C17355A822}"/>
              </a:ext>
            </a:extLst>
          </p:cNvPr>
          <p:cNvSpPr>
            <a:spLocks noGrp="1"/>
          </p:cNvSpPr>
          <p:nvPr>
            <p:ph type="title"/>
          </p:nvPr>
        </p:nvSpPr>
        <p:spPr/>
        <p:txBody>
          <a:bodyPr/>
          <a:lstStyle/>
          <a:p>
            <a:r>
              <a:rPr lang="en-US" dirty="0"/>
              <a:t>MOODLE</a:t>
            </a:r>
          </a:p>
        </p:txBody>
      </p:sp>
      <p:sp>
        <p:nvSpPr>
          <p:cNvPr id="3" name="Content Placeholder 2">
            <a:extLst>
              <a:ext uri="{FF2B5EF4-FFF2-40B4-BE49-F238E27FC236}">
                <a16:creationId xmlns:a16="http://schemas.microsoft.com/office/drawing/2014/main" id="{557D4493-E4E7-DF4E-9619-122B254067A9}"/>
              </a:ext>
            </a:extLst>
          </p:cNvPr>
          <p:cNvSpPr>
            <a:spLocks noGrp="1"/>
          </p:cNvSpPr>
          <p:nvPr>
            <p:ph idx="1"/>
          </p:nvPr>
        </p:nvSpPr>
        <p:spPr/>
        <p:txBody>
          <a:bodyPr>
            <a:normAutofit lnSpcReduction="10000"/>
          </a:bodyPr>
          <a:lstStyle/>
          <a:p>
            <a:r>
              <a:rPr lang="en-US" dirty="0"/>
              <a:t>For students who are not able to attend virtual lectures, learning material and links to recordings are provided in Moodle</a:t>
            </a:r>
          </a:p>
          <a:p>
            <a:r>
              <a:rPr lang="en-US" dirty="0"/>
              <a:t>Only the first part of the lecture is provided to the students </a:t>
            </a:r>
          </a:p>
          <a:p>
            <a:r>
              <a:rPr lang="en-US" dirty="0"/>
              <a:t>In order to see further parts of the lecture, students have to reflect in discussion forums according to the tasks presented for separate groups during the lecture</a:t>
            </a:r>
          </a:p>
          <a:p>
            <a:r>
              <a:rPr lang="en-US" dirty="0"/>
              <a:t>Students are able to see reflections of other students in discussion forums only after their submission</a:t>
            </a:r>
          </a:p>
          <a:p>
            <a:r>
              <a:rPr lang="en-US" dirty="0"/>
              <a:t>Students who attended virtual lectures are able to reach all material, and recordings without need to reflect in discussion forums</a:t>
            </a:r>
          </a:p>
        </p:txBody>
      </p:sp>
      <p:sp>
        <p:nvSpPr>
          <p:cNvPr id="4" name="Slide Number Placeholder 3">
            <a:extLst>
              <a:ext uri="{FF2B5EF4-FFF2-40B4-BE49-F238E27FC236}">
                <a16:creationId xmlns:a16="http://schemas.microsoft.com/office/drawing/2014/main" id="{623BECD9-22F8-0A44-B42F-4B8025F44A2F}"/>
              </a:ext>
            </a:extLst>
          </p:cNvPr>
          <p:cNvSpPr>
            <a:spLocks noGrp="1"/>
          </p:cNvSpPr>
          <p:nvPr>
            <p:ph type="sldNum" sz="quarter" idx="12"/>
          </p:nvPr>
        </p:nvSpPr>
        <p:spPr/>
        <p:txBody>
          <a:bodyPr/>
          <a:lstStyle/>
          <a:p>
            <a:fld id="{A65DE875-0EE0-344C-801D-59444C92D02A}" type="slidenum">
              <a:rPr lang="en-US" smtClean="0"/>
              <a:t>21</a:t>
            </a:fld>
            <a:endParaRPr lang="en-US"/>
          </a:p>
        </p:txBody>
      </p:sp>
    </p:spTree>
    <p:extLst>
      <p:ext uri="{BB962C8B-B14F-4D97-AF65-F5344CB8AC3E}">
        <p14:creationId xmlns:p14="http://schemas.microsoft.com/office/powerpoint/2010/main" val="1501464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DF540-2D9F-D04D-A837-162A36107A26}"/>
              </a:ext>
            </a:extLst>
          </p:cNvPr>
          <p:cNvSpPr>
            <a:spLocks noGrp="1"/>
          </p:cNvSpPr>
          <p:nvPr>
            <p:ph type="title"/>
          </p:nvPr>
        </p:nvSpPr>
        <p:spPr/>
        <p:txBody>
          <a:bodyPr/>
          <a:lstStyle/>
          <a:p>
            <a:r>
              <a:rPr lang="en-US" dirty="0"/>
              <a:t>Final Quiz</a:t>
            </a:r>
          </a:p>
        </p:txBody>
      </p:sp>
      <p:sp>
        <p:nvSpPr>
          <p:cNvPr id="3" name="Content Placeholder 2">
            <a:extLst>
              <a:ext uri="{FF2B5EF4-FFF2-40B4-BE49-F238E27FC236}">
                <a16:creationId xmlns:a16="http://schemas.microsoft.com/office/drawing/2014/main" id="{64F889B3-D828-CA49-9959-FD86B72FC6BE}"/>
              </a:ext>
            </a:extLst>
          </p:cNvPr>
          <p:cNvSpPr>
            <a:spLocks noGrp="1"/>
          </p:cNvSpPr>
          <p:nvPr>
            <p:ph idx="1"/>
          </p:nvPr>
        </p:nvSpPr>
        <p:spPr/>
        <p:txBody>
          <a:bodyPr>
            <a:normAutofit fontScale="92500" lnSpcReduction="20000"/>
          </a:bodyPr>
          <a:lstStyle/>
          <a:p>
            <a:pPr marL="0" indent="0">
              <a:buNone/>
            </a:pPr>
            <a:r>
              <a:rPr lang="en-US" dirty="0"/>
              <a:t>How would you implement ICT application in your institution if you are not sure if your students will be able to participate in face to face lectures?</a:t>
            </a:r>
          </a:p>
          <a:p>
            <a:pPr marL="514350" indent="-514350">
              <a:buFont typeface="+mj-lt"/>
              <a:buAutoNum type="arabicPeriod"/>
            </a:pPr>
            <a:r>
              <a:rPr lang="en-US" dirty="0">
                <a:hlinkClick r:id="rId2" action="ppaction://hlinksldjump"/>
              </a:rPr>
              <a:t>According to main advantages of ICT infrastructure in your country you would</a:t>
            </a:r>
            <a:r>
              <a:rPr lang="en-US" dirty="0"/>
              <a:t>:</a:t>
            </a:r>
          </a:p>
          <a:p>
            <a:pPr marL="971550" lvl="1" indent="-514350">
              <a:buFont typeface="+mj-lt"/>
              <a:buAutoNum type="alphaLcParenR"/>
            </a:pPr>
            <a:r>
              <a:rPr lang="en-US" dirty="0"/>
              <a:t>Organize lectures in the virtual classroom system and make recordings</a:t>
            </a:r>
          </a:p>
          <a:p>
            <a:pPr marL="971550" lvl="1" indent="-514350">
              <a:buFont typeface="+mj-lt"/>
              <a:buAutoNum type="alphaLcParenR"/>
            </a:pPr>
            <a:r>
              <a:rPr lang="en-US" dirty="0"/>
              <a:t>Provide learning material and links to the recordings in the virtual learning environment</a:t>
            </a:r>
          </a:p>
          <a:p>
            <a:pPr marL="971550" lvl="1" indent="-514350">
              <a:buFont typeface="+mj-lt"/>
              <a:buAutoNum type="alphaLcParenR"/>
            </a:pPr>
            <a:r>
              <a:rPr lang="en-US" dirty="0"/>
              <a:t>Evaluate your students knowledge by quizzes</a:t>
            </a:r>
          </a:p>
          <a:p>
            <a:pPr marL="514350" indent="-514350">
              <a:buFont typeface="+mj-lt"/>
              <a:buAutoNum type="arabicPeriod"/>
            </a:pPr>
            <a:r>
              <a:rPr lang="en-US" dirty="0">
                <a:hlinkClick r:id="rId3" action="ppaction://hlinksldjump"/>
              </a:rPr>
              <a:t>According to main advantages of ICT infrastructure in your country you would</a:t>
            </a:r>
            <a:r>
              <a:rPr lang="en-US" dirty="0"/>
              <a:t>:</a:t>
            </a:r>
          </a:p>
          <a:p>
            <a:pPr marL="971550" lvl="1" indent="-514350">
              <a:buFont typeface="+mj-lt"/>
              <a:buAutoNum type="alphaLcParenR"/>
            </a:pPr>
            <a:r>
              <a:rPr lang="en-US" dirty="0"/>
              <a:t>Organize lectures with interactive tasks in the virtual classroom system</a:t>
            </a:r>
          </a:p>
          <a:p>
            <a:pPr marL="971550" lvl="1" indent="-514350">
              <a:buFont typeface="+mj-lt"/>
              <a:buAutoNum type="alphaLcParenR"/>
            </a:pPr>
            <a:r>
              <a:rPr lang="en-US" dirty="0"/>
              <a:t>Divide lecture recordings into separate parts according to the interactive tasks </a:t>
            </a:r>
          </a:p>
          <a:p>
            <a:pPr marL="971550" lvl="1" indent="-514350">
              <a:buFont typeface="+mj-lt"/>
              <a:buAutoNum type="alphaLcParenR"/>
            </a:pPr>
            <a:r>
              <a:rPr lang="en-US" dirty="0"/>
              <a:t>Provide learning material and links to the recordings separated with reflection tasks in the virtual learning environment</a:t>
            </a:r>
          </a:p>
          <a:p>
            <a:pPr marL="971550" lvl="1" indent="-514350">
              <a:buFont typeface="+mj-lt"/>
              <a:buAutoNum type="alphaLcParenR"/>
            </a:pPr>
            <a:endParaRPr lang="en-US" dirty="0"/>
          </a:p>
          <a:p>
            <a:pPr marL="971550" lvl="1" indent="-514350">
              <a:buFont typeface="+mj-lt"/>
              <a:buAutoNum type="alphaLcParenR"/>
            </a:pPr>
            <a:endParaRPr lang="en-US" dirty="0"/>
          </a:p>
          <a:p>
            <a:pPr lvl="1"/>
            <a:endParaRPr lang="en-US" dirty="0"/>
          </a:p>
        </p:txBody>
      </p:sp>
      <p:sp>
        <p:nvSpPr>
          <p:cNvPr id="4" name="Slide Number Placeholder 3">
            <a:extLst>
              <a:ext uri="{FF2B5EF4-FFF2-40B4-BE49-F238E27FC236}">
                <a16:creationId xmlns:a16="http://schemas.microsoft.com/office/drawing/2014/main" id="{E2570B71-E373-C042-9575-9C8125814D8A}"/>
              </a:ext>
            </a:extLst>
          </p:cNvPr>
          <p:cNvSpPr>
            <a:spLocks noGrp="1"/>
          </p:cNvSpPr>
          <p:nvPr>
            <p:ph type="sldNum" sz="quarter" idx="12"/>
          </p:nvPr>
        </p:nvSpPr>
        <p:spPr/>
        <p:txBody>
          <a:bodyPr/>
          <a:lstStyle/>
          <a:p>
            <a:fld id="{A65DE875-0EE0-344C-801D-59444C92D02A}" type="slidenum">
              <a:rPr lang="en-US" smtClean="0"/>
              <a:t>22</a:t>
            </a:fld>
            <a:endParaRPr lang="en-US"/>
          </a:p>
        </p:txBody>
      </p:sp>
    </p:spTree>
    <p:extLst>
      <p:ext uri="{BB962C8B-B14F-4D97-AF65-F5344CB8AC3E}">
        <p14:creationId xmlns:p14="http://schemas.microsoft.com/office/powerpoint/2010/main" val="600017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B0744-53AD-B349-80C1-25A2E5103C92}"/>
              </a:ext>
            </a:extLst>
          </p:cNvPr>
          <p:cNvSpPr>
            <a:spLocks noGrp="1"/>
          </p:cNvSpPr>
          <p:nvPr>
            <p:ph type="title"/>
          </p:nvPr>
        </p:nvSpPr>
        <p:spPr/>
        <p:txBody>
          <a:bodyPr/>
          <a:lstStyle/>
          <a:p>
            <a:r>
              <a:rPr lang="en-US" dirty="0"/>
              <a:t>First case</a:t>
            </a:r>
          </a:p>
        </p:txBody>
      </p:sp>
      <p:sp>
        <p:nvSpPr>
          <p:cNvPr id="3" name="Content Placeholder 2">
            <a:extLst>
              <a:ext uri="{FF2B5EF4-FFF2-40B4-BE49-F238E27FC236}">
                <a16:creationId xmlns:a16="http://schemas.microsoft.com/office/drawing/2014/main" id="{2A8B9F06-BB0D-E946-A106-17BE47B3D7DB}"/>
              </a:ext>
            </a:extLst>
          </p:cNvPr>
          <p:cNvSpPr>
            <a:spLocks noGrp="1"/>
          </p:cNvSpPr>
          <p:nvPr>
            <p:ph idx="1"/>
          </p:nvPr>
        </p:nvSpPr>
        <p:spPr/>
        <p:txBody>
          <a:bodyPr>
            <a:normAutofit fontScale="92500" lnSpcReduction="10000"/>
          </a:bodyPr>
          <a:lstStyle/>
          <a:p>
            <a:r>
              <a:rPr lang="en-US" dirty="0">
                <a:solidFill>
                  <a:schemeClr val="accent6">
                    <a:lumMod val="75000"/>
                  </a:schemeClr>
                </a:solidFill>
              </a:rPr>
              <a:t>The virtual classroom system and virtual learning environment enable your students to participate in lectures online or watch recordings if they were not able to participate in lecture on time</a:t>
            </a:r>
          </a:p>
          <a:p>
            <a:r>
              <a:rPr lang="en-US" dirty="0">
                <a:solidFill>
                  <a:schemeClr val="accent6">
                    <a:lumMod val="75000"/>
                  </a:schemeClr>
                </a:solidFill>
              </a:rPr>
              <a:t>The quizzes help to evaluate the knowledge of all students</a:t>
            </a:r>
          </a:p>
          <a:p>
            <a:r>
              <a:rPr lang="en-US" dirty="0">
                <a:solidFill>
                  <a:srgbClr val="C00000"/>
                </a:solidFill>
              </a:rPr>
              <a:t>However, quizzes usually show if students remember information received during the lecture or from reading of learning material</a:t>
            </a:r>
          </a:p>
          <a:p>
            <a:r>
              <a:rPr lang="en-US" dirty="0">
                <a:solidFill>
                  <a:srgbClr val="C00000"/>
                </a:solidFill>
              </a:rPr>
              <a:t>Besides, recordings of lectures that are not divided into several parts according to active tasks gives little added value as students watch them as movies</a:t>
            </a:r>
          </a:p>
          <a:p>
            <a:endParaRPr lang="en-US" dirty="0"/>
          </a:p>
          <a:p>
            <a:pPr marL="0" indent="0">
              <a:buNone/>
            </a:pPr>
            <a:r>
              <a:rPr lang="en-US" dirty="0">
                <a:hlinkClick r:id="rId2" action="ppaction://hlinksldjump"/>
              </a:rPr>
              <a:t>Back to content</a:t>
            </a:r>
            <a:endParaRPr lang="en-US" dirty="0"/>
          </a:p>
        </p:txBody>
      </p:sp>
      <p:sp>
        <p:nvSpPr>
          <p:cNvPr id="4" name="Slide Number Placeholder 3">
            <a:extLst>
              <a:ext uri="{FF2B5EF4-FFF2-40B4-BE49-F238E27FC236}">
                <a16:creationId xmlns:a16="http://schemas.microsoft.com/office/drawing/2014/main" id="{DD8C77F1-9078-0945-96E9-70786A5E9328}"/>
              </a:ext>
            </a:extLst>
          </p:cNvPr>
          <p:cNvSpPr>
            <a:spLocks noGrp="1"/>
          </p:cNvSpPr>
          <p:nvPr>
            <p:ph type="sldNum" sz="quarter" idx="12"/>
          </p:nvPr>
        </p:nvSpPr>
        <p:spPr/>
        <p:txBody>
          <a:bodyPr/>
          <a:lstStyle/>
          <a:p>
            <a:fld id="{A65DE875-0EE0-344C-801D-59444C92D02A}" type="slidenum">
              <a:rPr lang="en-US" smtClean="0"/>
              <a:t>23</a:t>
            </a:fld>
            <a:endParaRPr lang="en-US"/>
          </a:p>
        </p:txBody>
      </p:sp>
    </p:spTree>
    <p:extLst>
      <p:ext uri="{BB962C8B-B14F-4D97-AF65-F5344CB8AC3E}">
        <p14:creationId xmlns:p14="http://schemas.microsoft.com/office/powerpoint/2010/main" val="4243958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B0744-53AD-B349-80C1-25A2E5103C92}"/>
              </a:ext>
            </a:extLst>
          </p:cNvPr>
          <p:cNvSpPr>
            <a:spLocks noGrp="1"/>
          </p:cNvSpPr>
          <p:nvPr>
            <p:ph type="title"/>
          </p:nvPr>
        </p:nvSpPr>
        <p:spPr/>
        <p:txBody>
          <a:bodyPr/>
          <a:lstStyle/>
          <a:p>
            <a:r>
              <a:rPr lang="en-US" dirty="0"/>
              <a:t>Second case</a:t>
            </a:r>
          </a:p>
        </p:txBody>
      </p:sp>
      <p:sp>
        <p:nvSpPr>
          <p:cNvPr id="3" name="Content Placeholder 2">
            <a:extLst>
              <a:ext uri="{FF2B5EF4-FFF2-40B4-BE49-F238E27FC236}">
                <a16:creationId xmlns:a16="http://schemas.microsoft.com/office/drawing/2014/main" id="{2A8B9F06-BB0D-E946-A106-17BE47B3D7DB}"/>
              </a:ext>
            </a:extLst>
          </p:cNvPr>
          <p:cNvSpPr>
            <a:spLocks noGrp="1"/>
          </p:cNvSpPr>
          <p:nvPr>
            <p:ph idx="1"/>
          </p:nvPr>
        </p:nvSpPr>
        <p:spPr>
          <a:xfrm>
            <a:off x="838200" y="1825625"/>
            <a:ext cx="10515600" cy="4351338"/>
          </a:xfrm>
        </p:spPr>
        <p:txBody>
          <a:bodyPr>
            <a:normAutofit fontScale="77500" lnSpcReduction="20000"/>
          </a:bodyPr>
          <a:lstStyle/>
          <a:p>
            <a:r>
              <a:rPr lang="en-US" dirty="0">
                <a:solidFill>
                  <a:schemeClr val="accent6">
                    <a:lumMod val="75000"/>
                  </a:schemeClr>
                </a:solidFill>
              </a:rPr>
              <a:t>The Adobe Connect or similar virtual classroom system enables</a:t>
            </a:r>
          </a:p>
          <a:p>
            <a:pPr lvl="1"/>
            <a:r>
              <a:rPr lang="en-US" dirty="0">
                <a:solidFill>
                  <a:schemeClr val="accent6">
                    <a:lumMod val="75000"/>
                  </a:schemeClr>
                </a:solidFill>
              </a:rPr>
              <a:t>Students to participate actively in online lectures as they would do this in face to face lectures</a:t>
            </a:r>
          </a:p>
          <a:p>
            <a:pPr lvl="1"/>
            <a:r>
              <a:rPr lang="en-US" dirty="0">
                <a:solidFill>
                  <a:schemeClr val="accent6">
                    <a:lumMod val="75000"/>
                  </a:schemeClr>
                </a:solidFill>
              </a:rPr>
              <a:t>Teachers to record the lectures dividing them into separate parts according to the interactive tasks</a:t>
            </a:r>
          </a:p>
          <a:p>
            <a:r>
              <a:rPr lang="en-US" dirty="0">
                <a:solidFill>
                  <a:schemeClr val="accent6">
                    <a:lumMod val="75000"/>
                  </a:schemeClr>
                </a:solidFill>
              </a:rPr>
              <a:t>The Moodle or similar virtual learning environment system enables</a:t>
            </a:r>
          </a:p>
          <a:p>
            <a:pPr lvl="1"/>
            <a:r>
              <a:rPr lang="en-US" dirty="0">
                <a:solidFill>
                  <a:schemeClr val="accent6">
                    <a:lumMod val="75000"/>
                  </a:schemeClr>
                </a:solidFill>
              </a:rPr>
              <a:t>Teachers to provide learning material and links to the recordings of lectures separating them with reflection tasks</a:t>
            </a:r>
          </a:p>
          <a:p>
            <a:pPr lvl="1"/>
            <a:r>
              <a:rPr lang="en-US" dirty="0">
                <a:solidFill>
                  <a:schemeClr val="accent6">
                    <a:lumMod val="75000"/>
                  </a:schemeClr>
                </a:solidFill>
              </a:rPr>
              <a:t>Students to perform reflection task personally if they were not able to participate in lectures on time and perform the tasks in groups</a:t>
            </a:r>
          </a:p>
          <a:p>
            <a:r>
              <a:rPr lang="en-US" dirty="0">
                <a:solidFill>
                  <a:schemeClr val="accent6">
                    <a:lumMod val="75000"/>
                  </a:schemeClr>
                </a:solidFill>
              </a:rPr>
              <a:t>The knowledge and even skills of students are better evaluated in interactive / reflection tasks than in quizzes</a:t>
            </a:r>
          </a:p>
          <a:p>
            <a:r>
              <a:rPr lang="en-US" dirty="0">
                <a:solidFill>
                  <a:schemeClr val="accent6">
                    <a:lumMod val="75000"/>
                  </a:schemeClr>
                </a:solidFill>
              </a:rPr>
              <a:t>Besides, the recordings of lectures that are divided into several parts according to active tasks students watch with higher added value</a:t>
            </a:r>
          </a:p>
          <a:p>
            <a:endParaRPr lang="en-US" dirty="0"/>
          </a:p>
          <a:p>
            <a:pPr marL="0" indent="0">
              <a:buNone/>
            </a:pPr>
            <a:r>
              <a:rPr lang="en-US" dirty="0">
                <a:hlinkClick r:id="rId2" action="ppaction://hlinksldjump"/>
              </a:rPr>
              <a:t>Next slide</a:t>
            </a:r>
            <a:endParaRPr lang="en-US" dirty="0"/>
          </a:p>
        </p:txBody>
      </p:sp>
      <p:sp>
        <p:nvSpPr>
          <p:cNvPr id="4" name="Slide Number Placeholder 3">
            <a:extLst>
              <a:ext uri="{FF2B5EF4-FFF2-40B4-BE49-F238E27FC236}">
                <a16:creationId xmlns:a16="http://schemas.microsoft.com/office/drawing/2014/main" id="{8915DEE1-E3BD-1349-8763-E3AD625C0D0C}"/>
              </a:ext>
            </a:extLst>
          </p:cNvPr>
          <p:cNvSpPr>
            <a:spLocks noGrp="1"/>
          </p:cNvSpPr>
          <p:nvPr>
            <p:ph type="sldNum" sz="quarter" idx="12"/>
          </p:nvPr>
        </p:nvSpPr>
        <p:spPr/>
        <p:txBody>
          <a:bodyPr/>
          <a:lstStyle/>
          <a:p>
            <a:fld id="{A65DE875-0EE0-344C-801D-59444C92D02A}" type="slidenum">
              <a:rPr lang="en-US" smtClean="0"/>
              <a:t>24</a:t>
            </a:fld>
            <a:endParaRPr lang="en-US"/>
          </a:p>
        </p:txBody>
      </p:sp>
    </p:spTree>
    <p:extLst>
      <p:ext uri="{BB962C8B-B14F-4D97-AF65-F5344CB8AC3E}">
        <p14:creationId xmlns:p14="http://schemas.microsoft.com/office/powerpoint/2010/main" val="352962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AE36F-C04F-484B-BC20-F5E8F581D4F6}"/>
              </a:ext>
            </a:extLst>
          </p:cNvPr>
          <p:cNvSpPr>
            <a:spLocks noGrp="1"/>
          </p:cNvSpPr>
          <p:nvPr>
            <p:ph type="ctrTitle"/>
          </p:nvPr>
        </p:nvSpPr>
        <p:spPr/>
        <p:txBody>
          <a:bodyPr/>
          <a:lstStyle/>
          <a:p>
            <a:r>
              <a:rPr lang="en-US" dirty="0"/>
              <a:t>You have reached the goal of the course!</a:t>
            </a:r>
          </a:p>
        </p:txBody>
      </p:sp>
      <p:sp>
        <p:nvSpPr>
          <p:cNvPr id="5" name="Subtitle 4">
            <a:extLst>
              <a:ext uri="{FF2B5EF4-FFF2-40B4-BE49-F238E27FC236}">
                <a16:creationId xmlns:a16="http://schemas.microsoft.com/office/drawing/2014/main" id="{036EC936-2A0D-2141-AE71-C591D1B16C8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9825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8A0BCE-BDA4-914C-8052-E93AF94FDBFC}"/>
              </a:ext>
            </a:extLst>
          </p:cNvPr>
          <p:cNvSpPr>
            <a:spLocks noGrp="1"/>
          </p:cNvSpPr>
          <p:nvPr>
            <p:ph type="title"/>
          </p:nvPr>
        </p:nvSpPr>
        <p:spPr/>
        <p:txBody>
          <a:bodyPr/>
          <a:lstStyle/>
          <a:p>
            <a:r>
              <a:rPr lang="en-US" dirty="0"/>
              <a:t>Learning Outcomes</a:t>
            </a:r>
          </a:p>
        </p:txBody>
      </p:sp>
      <p:sp>
        <p:nvSpPr>
          <p:cNvPr id="5" name="Content Placeholder 4">
            <a:extLst>
              <a:ext uri="{FF2B5EF4-FFF2-40B4-BE49-F238E27FC236}">
                <a16:creationId xmlns:a16="http://schemas.microsoft.com/office/drawing/2014/main" id="{FA8D255C-78A9-FF4A-85BE-813D23BEBA6D}"/>
              </a:ext>
            </a:extLst>
          </p:cNvPr>
          <p:cNvSpPr>
            <a:spLocks noGrp="1"/>
          </p:cNvSpPr>
          <p:nvPr>
            <p:ph idx="1"/>
          </p:nvPr>
        </p:nvSpPr>
        <p:spPr/>
        <p:txBody>
          <a:bodyPr>
            <a:normAutofit/>
          </a:bodyPr>
          <a:lstStyle/>
          <a:p>
            <a:pPr marL="0" indent="0">
              <a:buNone/>
            </a:pPr>
            <a:r>
              <a:rPr lang="en-US" sz="3600" dirty="0"/>
              <a:t>After this course you will be able to:</a:t>
            </a:r>
          </a:p>
          <a:p>
            <a:r>
              <a:rPr lang="en-US" sz="3600" dirty="0"/>
              <a:t>Select the investment strategies for Higher Education development according to the case of Lithuanian advantages and disadvantages</a:t>
            </a:r>
          </a:p>
          <a:p>
            <a:r>
              <a:rPr lang="en-US" sz="3600" dirty="0"/>
              <a:t>Interpret the application of ICT in Higher Education according to main advantages of ICT infrastructure</a:t>
            </a:r>
          </a:p>
          <a:p>
            <a:pPr lvl="1"/>
            <a:endParaRPr lang="en-US" sz="3200" dirty="0"/>
          </a:p>
        </p:txBody>
      </p:sp>
      <p:sp>
        <p:nvSpPr>
          <p:cNvPr id="2" name="Slide Number Placeholder 1">
            <a:extLst>
              <a:ext uri="{FF2B5EF4-FFF2-40B4-BE49-F238E27FC236}">
                <a16:creationId xmlns:a16="http://schemas.microsoft.com/office/drawing/2014/main" id="{C7A2C407-41A3-9846-965C-5DF3BB414F53}"/>
              </a:ext>
            </a:extLst>
          </p:cNvPr>
          <p:cNvSpPr>
            <a:spLocks noGrp="1"/>
          </p:cNvSpPr>
          <p:nvPr>
            <p:ph type="sldNum" sz="quarter" idx="12"/>
          </p:nvPr>
        </p:nvSpPr>
        <p:spPr/>
        <p:txBody>
          <a:bodyPr/>
          <a:lstStyle/>
          <a:p>
            <a:fld id="{A65DE875-0EE0-344C-801D-59444C92D02A}" type="slidenum">
              <a:rPr lang="en-US" smtClean="0"/>
              <a:t>3</a:t>
            </a:fld>
            <a:endParaRPr lang="en-US"/>
          </a:p>
        </p:txBody>
      </p:sp>
    </p:spTree>
    <p:extLst>
      <p:ext uri="{BB962C8B-B14F-4D97-AF65-F5344CB8AC3E}">
        <p14:creationId xmlns:p14="http://schemas.microsoft.com/office/powerpoint/2010/main" val="127436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DCE5-F9AC-6B47-8EEC-3C47B357D754}"/>
              </a:ext>
            </a:extLst>
          </p:cNvPr>
          <p:cNvSpPr>
            <a:spLocks noGrp="1"/>
          </p:cNvSpPr>
          <p:nvPr>
            <p:ph type="title"/>
          </p:nvPr>
        </p:nvSpPr>
        <p:spPr/>
        <p:txBody>
          <a:bodyPr/>
          <a:lstStyle/>
          <a:p>
            <a:r>
              <a:rPr lang="en-US" dirty="0"/>
              <a:t>Content</a:t>
            </a:r>
          </a:p>
        </p:txBody>
      </p:sp>
      <p:sp>
        <p:nvSpPr>
          <p:cNvPr id="3" name="Subtitle 2">
            <a:extLst>
              <a:ext uri="{FF2B5EF4-FFF2-40B4-BE49-F238E27FC236}">
                <a16:creationId xmlns:a16="http://schemas.microsoft.com/office/drawing/2014/main" id="{C0A3C6AB-FFBD-C047-A926-B3240B1C4AA3}"/>
              </a:ext>
            </a:extLst>
          </p:cNvPr>
          <p:cNvSpPr>
            <a:spLocks noGrp="1"/>
          </p:cNvSpPr>
          <p:nvPr>
            <p:ph idx="1"/>
          </p:nvPr>
        </p:nvSpPr>
        <p:spPr/>
        <p:txBody>
          <a:bodyPr>
            <a:normAutofit/>
          </a:bodyPr>
          <a:lstStyle/>
          <a:p>
            <a:pPr marL="514350" indent="-514350" algn="l">
              <a:buFont typeface="+mj-lt"/>
              <a:buAutoNum type="arabicPeriod"/>
            </a:pPr>
            <a:r>
              <a:rPr lang="en-US" dirty="0">
                <a:hlinkClick r:id="" action="ppaction://hlinkshowjump?jump=nextslide"/>
              </a:rPr>
              <a:t>About Lithuania</a:t>
            </a:r>
            <a:endParaRPr lang="en-US" dirty="0"/>
          </a:p>
          <a:p>
            <a:pPr marL="457200" indent="-457200" algn="l">
              <a:buAutoNum type="arabicPeriod"/>
            </a:pPr>
            <a:r>
              <a:rPr lang="en-US" dirty="0">
                <a:hlinkClick r:id="rId2" action="ppaction://hlinksldjump"/>
              </a:rPr>
              <a:t>HE in Lithuania</a:t>
            </a:r>
            <a:endParaRPr lang="en-US" dirty="0"/>
          </a:p>
          <a:p>
            <a:pPr marL="457200" indent="-457200" algn="l">
              <a:buAutoNum type="arabicPeriod"/>
            </a:pPr>
            <a:r>
              <a:rPr lang="en-US" dirty="0">
                <a:hlinkClick r:id="rId3" action="ppaction://hlinksldjump"/>
              </a:rPr>
              <a:t>Coordination of ICT development</a:t>
            </a:r>
            <a:endParaRPr lang="en-US" dirty="0"/>
          </a:p>
          <a:p>
            <a:pPr marL="457200" indent="-457200" algn="l">
              <a:buAutoNum type="arabicPeriod"/>
            </a:pPr>
            <a:r>
              <a:rPr lang="en-US" dirty="0">
                <a:hlinkClick r:id="rId4" action="ppaction://hlinksldjump"/>
              </a:rPr>
              <a:t>Services provided by </a:t>
            </a:r>
            <a:r>
              <a:rPr lang="en-US" dirty="0" err="1">
                <a:hlinkClick r:id="rId4" action="ppaction://hlinksldjump"/>
              </a:rPr>
              <a:t>LieDM</a:t>
            </a:r>
            <a:r>
              <a:rPr lang="en-US" dirty="0">
                <a:hlinkClick r:id="rId4" action="ppaction://hlinksldjump"/>
              </a:rPr>
              <a:t> </a:t>
            </a:r>
            <a:endParaRPr lang="en-US" dirty="0"/>
          </a:p>
          <a:p>
            <a:pPr marL="457200" indent="-457200" algn="l">
              <a:buAutoNum type="arabicPeriod"/>
            </a:pPr>
            <a:r>
              <a:rPr lang="en-US" dirty="0">
                <a:hlinkClick r:id="rId5" action="ppaction://hlinksldjump"/>
              </a:rPr>
              <a:t>The application of ICT in Higher Education</a:t>
            </a:r>
            <a:endParaRPr lang="en-US" dirty="0"/>
          </a:p>
          <a:p>
            <a:pPr marL="457200" indent="-457200" algn="l">
              <a:buAutoNum type="arabicPeriod"/>
            </a:pPr>
            <a:r>
              <a:rPr lang="en-US" dirty="0">
                <a:hlinkClick r:id="rId6" action="ppaction://hlinksldjump"/>
              </a:rPr>
              <a:t>Final Quiz</a:t>
            </a:r>
            <a:endParaRPr lang="en-US" dirty="0"/>
          </a:p>
          <a:p>
            <a:pPr algn="l"/>
            <a:endParaRPr lang="en-US" dirty="0"/>
          </a:p>
          <a:p>
            <a:pPr marL="0" indent="0" algn="l">
              <a:buNone/>
            </a:pPr>
            <a:r>
              <a:rPr lang="en-US" dirty="0"/>
              <a:t>Please select the part which you are interested in</a:t>
            </a:r>
          </a:p>
        </p:txBody>
      </p:sp>
      <p:sp>
        <p:nvSpPr>
          <p:cNvPr id="4" name="Slide Number Placeholder 3">
            <a:extLst>
              <a:ext uri="{FF2B5EF4-FFF2-40B4-BE49-F238E27FC236}">
                <a16:creationId xmlns:a16="http://schemas.microsoft.com/office/drawing/2014/main" id="{A0A31123-E67D-064A-A1A0-086B49C4A49A}"/>
              </a:ext>
            </a:extLst>
          </p:cNvPr>
          <p:cNvSpPr>
            <a:spLocks noGrp="1"/>
          </p:cNvSpPr>
          <p:nvPr>
            <p:ph type="sldNum" sz="quarter" idx="12"/>
          </p:nvPr>
        </p:nvSpPr>
        <p:spPr/>
        <p:txBody>
          <a:bodyPr/>
          <a:lstStyle/>
          <a:p>
            <a:fld id="{A65DE875-0EE0-344C-801D-59444C92D02A}" type="slidenum">
              <a:rPr lang="en-US" smtClean="0"/>
              <a:t>4</a:t>
            </a:fld>
            <a:endParaRPr lang="en-US"/>
          </a:p>
        </p:txBody>
      </p:sp>
    </p:spTree>
    <p:extLst>
      <p:ext uri="{BB962C8B-B14F-4D97-AF65-F5344CB8AC3E}">
        <p14:creationId xmlns:p14="http://schemas.microsoft.com/office/powerpoint/2010/main" val="382699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1EC51F9-137C-4190-8BD0-136BD8B74198}"/>
              </a:ext>
            </a:extLst>
          </p:cNvPr>
          <p:cNvSpPr>
            <a:spLocks noGrp="1"/>
          </p:cNvSpPr>
          <p:nvPr>
            <p:ph type="title"/>
          </p:nvPr>
        </p:nvSpPr>
        <p:spPr/>
        <p:txBody>
          <a:bodyPr/>
          <a:lstStyle/>
          <a:p>
            <a:r>
              <a:rPr lang="lt-LT" dirty="0"/>
              <a:t>Lithuania</a:t>
            </a:r>
          </a:p>
        </p:txBody>
      </p:sp>
      <p:sp>
        <p:nvSpPr>
          <p:cNvPr id="3" name="Turinio vietos rezervavimo ženklas 2">
            <a:extLst>
              <a:ext uri="{FF2B5EF4-FFF2-40B4-BE49-F238E27FC236}">
                <a16:creationId xmlns:a16="http://schemas.microsoft.com/office/drawing/2014/main" id="{6306B82E-4364-4A92-9922-ADADC5274A24}"/>
              </a:ext>
            </a:extLst>
          </p:cNvPr>
          <p:cNvSpPr>
            <a:spLocks noGrp="1"/>
          </p:cNvSpPr>
          <p:nvPr>
            <p:ph idx="1"/>
          </p:nvPr>
        </p:nvSpPr>
        <p:spPr/>
        <p:txBody>
          <a:bodyPr>
            <a:normAutofit/>
          </a:bodyPr>
          <a:lstStyle/>
          <a:p>
            <a:r>
              <a:rPr lang="en-US" dirty="0"/>
              <a:t>The first people settled in the territory of Lithuania after the last glacial period in the 10th millennium BC</a:t>
            </a:r>
          </a:p>
          <a:p>
            <a:r>
              <a:rPr lang="en-US" dirty="0"/>
              <a:t>The first known record of the name of Lithuania (Lithuanian: </a:t>
            </a:r>
            <a:r>
              <a:rPr lang="en-US" dirty="0" err="1"/>
              <a:t>Lietuva</a:t>
            </a:r>
            <a:r>
              <a:rPr lang="en-US" dirty="0"/>
              <a:t>) is in a 9 March 1009 story of Saint Bruno recorded in the </a:t>
            </a:r>
            <a:r>
              <a:rPr lang="en-US" dirty="0" err="1"/>
              <a:t>Quedlinburg</a:t>
            </a:r>
            <a:r>
              <a:rPr lang="en-US" dirty="0"/>
              <a:t> Chronicle (slide 6)</a:t>
            </a:r>
          </a:p>
        </p:txBody>
      </p:sp>
      <p:sp>
        <p:nvSpPr>
          <p:cNvPr id="4" name="Slide Number Placeholder 3">
            <a:extLst>
              <a:ext uri="{FF2B5EF4-FFF2-40B4-BE49-F238E27FC236}">
                <a16:creationId xmlns:a16="http://schemas.microsoft.com/office/drawing/2014/main" id="{D58E3179-6B3C-1E49-B239-4BD598E24AF6}"/>
              </a:ext>
            </a:extLst>
          </p:cNvPr>
          <p:cNvSpPr>
            <a:spLocks noGrp="1"/>
          </p:cNvSpPr>
          <p:nvPr>
            <p:ph type="sldNum" sz="quarter" idx="12"/>
          </p:nvPr>
        </p:nvSpPr>
        <p:spPr/>
        <p:txBody>
          <a:bodyPr/>
          <a:lstStyle/>
          <a:p>
            <a:fld id="{A65DE875-0EE0-344C-801D-59444C92D02A}" type="slidenum">
              <a:rPr lang="en-US" smtClean="0"/>
              <a:t>5</a:t>
            </a:fld>
            <a:endParaRPr lang="en-US"/>
          </a:p>
        </p:txBody>
      </p:sp>
    </p:spTree>
    <p:extLst>
      <p:ext uri="{BB962C8B-B14F-4D97-AF65-F5344CB8AC3E}">
        <p14:creationId xmlns:p14="http://schemas.microsoft.com/office/powerpoint/2010/main" val="424801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B7D227E-C0D6-41B1-A9E1-E5E63F58F21A}"/>
              </a:ext>
            </a:extLst>
          </p:cNvPr>
          <p:cNvSpPr>
            <a:spLocks noGrp="1"/>
          </p:cNvSpPr>
          <p:nvPr>
            <p:ph type="title"/>
          </p:nvPr>
        </p:nvSpPr>
        <p:spPr/>
        <p:txBody>
          <a:bodyPr/>
          <a:lstStyle/>
          <a:p>
            <a:r>
              <a:rPr lang="lt-LT" dirty="0"/>
              <a:t>N</a:t>
            </a:r>
            <a:r>
              <a:rPr lang="en-US" dirty="0" err="1"/>
              <a:t>ame</a:t>
            </a:r>
            <a:r>
              <a:rPr lang="en-US" dirty="0"/>
              <a:t> of Lithuania</a:t>
            </a:r>
            <a:endParaRPr lang="lt-LT" dirty="0"/>
          </a:p>
        </p:txBody>
      </p:sp>
      <p:pic>
        <p:nvPicPr>
          <p:cNvPr id="5" name="Turinio vietos rezervavimo ženklas 4">
            <a:extLst>
              <a:ext uri="{FF2B5EF4-FFF2-40B4-BE49-F238E27FC236}">
                <a16:creationId xmlns:a16="http://schemas.microsoft.com/office/drawing/2014/main" id="{ED2A9770-2823-4436-9187-BBCE729146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8693" y="1508330"/>
            <a:ext cx="9515956" cy="5011737"/>
          </a:xfrm>
        </p:spPr>
      </p:pic>
      <p:sp>
        <p:nvSpPr>
          <p:cNvPr id="3" name="Rounded Rectangle 2">
            <a:extLst>
              <a:ext uri="{FF2B5EF4-FFF2-40B4-BE49-F238E27FC236}">
                <a16:creationId xmlns:a16="http://schemas.microsoft.com/office/drawing/2014/main" id="{4BE00689-5F36-AE47-A32A-6A0229A9E465}"/>
              </a:ext>
            </a:extLst>
          </p:cNvPr>
          <p:cNvSpPr/>
          <p:nvPr/>
        </p:nvSpPr>
        <p:spPr>
          <a:xfrm>
            <a:off x="4127157" y="4127156"/>
            <a:ext cx="827902" cy="321275"/>
          </a:xfrm>
          <a:prstGeom prst="roundRect">
            <a:avLst/>
          </a:prstGeom>
          <a:solidFill>
            <a:srgbClr val="FFCF00">
              <a:alpha val="51765"/>
            </a:srgbClr>
          </a:solidFill>
          <a:ln>
            <a:solidFill>
              <a:srgbClr val="BC8C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0A1FD18-83E7-CA41-8C01-2348877102B9}"/>
              </a:ext>
            </a:extLst>
          </p:cNvPr>
          <p:cNvSpPr>
            <a:spLocks noGrp="1"/>
          </p:cNvSpPr>
          <p:nvPr>
            <p:ph type="sldNum" sz="quarter" idx="12"/>
          </p:nvPr>
        </p:nvSpPr>
        <p:spPr/>
        <p:txBody>
          <a:bodyPr/>
          <a:lstStyle/>
          <a:p>
            <a:fld id="{A65DE875-0EE0-344C-801D-59444C92D02A}" type="slidenum">
              <a:rPr lang="en-US" smtClean="0"/>
              <a:t>6</a:t>
            </a:fld>
            <a:endParaRPr lang="en-US"/>
          </a:p>
        </p:txBody>
      </p:sp>
    </p:spTree>
    <p:extLst>
      <p:ext uri="{BB962C8B-B14F-4D97-AF65-F5344CB8AC3E}">
        <p14:creationId xmlns:p14="http://schemas.microsoft.com/office/powerpoint/2010/main" val="424121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1EC51F9-137C-4190-8BD0-136BD8B74198}"/>
              </a:ext>
            </a:extLst>
          </p:cNvPr>
          <p:cNvSpPr>
            <a:spLocks noGrp="1"/>
          </p:cNvSpPr>
          <p:nvPr>
            <p:ph type="title"/>
          </p:nvPr>
        </p:nvSpPr>
        <p:spPr/>
        <p:txBody>
          <a:bodyPr/>
          <a:lstStyle/>
          <a:p>
            <a:r>
              <a:rPr lang="lt-LT" dirty="0"/>
              <a:t>Lithuania</a:t>
            </a:r>
          </a:p>
        </p:txBody>
      </p:sp>
      <p:sp>
        <p:nvSpPr>
          <p:cNvPr id="3" name="Turinio vietos rezervavimo ženklas 2">
            <a:extLst>
              <a:ext uri="{FF2B5EF4-FFF2-40B4-BE49-F238E27FC236}">
                <a16:creationId xmlns:a16="http://schemas.microsoft.com/office/drawing/2014/main" id="{6306B82E-4364-4A92-9922-ADADC5274A24}"/>
              </a:ext>
            </a:extLst>
          </p:cNvPr>
          <p:cNvSpPr>
            <a:spLocks noGrp="1"/>
          </p:cNvSpPr>
          <p:nvPr>
            <p:ph idx="1"/>
          </p:nvPr>
        </p:nvSpPr>
        <p:spPr>
          <a:xfrm>
            <a:off x="838199" y="1825625"/>
            <a:ext cx="5118847" cy="4351338"/>
          </a:xfrm>
        </p:spPr>
        <p:txBody>
          <a:bodyPr>
            <a:normAutofit/>
          </a:bodyPr>
          <a:lstStyle/>
          <a:p>
            <a:r>
              <a:rPr lang="en-US" dirty="0"/>
              <a:t>During the 10–11th centuries, Lithuanian territories were among the lands paying tribute to </a:t>
            </a:r>
            <a:r>
              <a:rPr lang="en-US" dirty="0" err="1"/>
              <a:t>Kievan</a:t>
            </a:r>
            <a:r>
              <a:rPr lang="en-US" dirty="0"/>
              <a:t> </a:t>
            </a:r>
            <a:r>
              <a:rPr lang="en-US" dirty="0" err="1"/>
              <a:t>Rus</a:t>
            </a:r>
            <a:r>
              <a:rPr lang="en-US" dirty="0"/>
              <a:t>', and </a:t>
            </a:r>
            <a:r>
              <a:rPr lang="en-US" dirty="0" err="1"/>
              <a:t>Yaroslav</a:t>
            </a:r>
            <a:r>
              <a:rPr lang="en-US" dirty="0"/>
              <a:t> the Wise was among the </a:t>
            </a:r>
            <a:r>
              <a:rPr lang="en-US" dirty="0" err="1"/>
              <a:t>Ruthenian</a:t>
            </a:r>
            <a:r>
              <a:rPr lang="en-US" dirty="0"/>
              <a:t> rulers who invaded Lithuania (from 1040)</a:t>
            </a:r>
          </a:p>
          <a:p>
            <a:r>
              <a:rPr lang="en-US" dirty="0"/>
              <a:t>The territory of Lithuania was changing during a time</a:t>
            </a:r>
          </a:p>
        </p:txBody>
      </p:sp>
      <p:pic>
        <p:nvPicPr>
          <p:cNvPr id="4" name="Turinio vietos rezervavimo ženklas 4">
            <a:extLst>
              <a:ext uri="{FF2B5EF4-FFF2-40B4-BE49-F238E27FC236}">
                <a16:creationId xmlns:a16="http://schemas.microsoft.com/office/drawing/2014/main" id="{ABEE8682-5780-124F-8EF0-00912376A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729" y="1027906"/>
            <a:ext cx="4771071" cy="5474640"/>
          </a:xfrm>
          <a:prstGeom prst="rect">
            <a:avLst/>
          </a:prstGeom>
        </p:spPr>
      </p:pic>
      <p:sp>
        <p:nvSpPr>
          <p:cNvPr id="5" name="Slide Number Placeholder 4">
            <a:extLst>
              <a:ext uri="{FF2B5EF4-FFF2-40B4-BE49-F238E27FC236}">
                <a16:creationId xmlns:a16="http://schemas.microsoft.com/office/drawing/2014/main" id="{0240FB7B-FD5E-9947-BC10-31B93EB59E81}"/>
              </a:ext>
            </a:extLst>
          </p:cNvPr>
          <p:cNvSpPr>
            <a:spLocks noGrp="1"/>
          </p:cNvSpPr>
          <p:nvPr>
            <p:ph type="sldNum" sz="quarter" idx="12"/>
          </p:nvPr>
        </p:nvSpPr>
        <p:spPr/>
        <p:txBody>
          <a:bodyPr/>
          <a:lstStyle/>
          <a:p>
            <a:fld id="{A65DE875-0EE0-344C-801D-59444C92D02A}" type="slidenum">
              <a:rPr lang="en-US" smtClean="0"/>
              <a:t>7</a:t>
            </a:fld>
            <a:endParaRPr lang="en-US"/>
          </a:p>
        </p:txBody>
      </p:sp>
    </p:spTree>
    <p:extLst>
      <p:ext uri="{BB962C8B-B14F-4D97-AF65-F5344CB8AC3E}">
        <p14:creationId xmlns:p14="http://schemas.microsoft.com/office/powerpoint/2010/main" val="90026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51546D9-A061-4D93-A603-6D54E0477D0C}"/>
              </a:ext>
            </a:extLst>
          </p:cNvPr>
          <p:cNvSpPr>
            <a:spLocks noGrp="1"/>
          </p:cNvSpPr>
          <p:nvPr>
            <p:ph type="title"/>
          </p:nvPr>
        </p:nvSpPr>
        <p:spPr/>
        <p:txBody>
          <a:bodyPr/>
          <a:lstStyle/>
          <a:p>
            <a:r>
              <a:rPr lang="lt-LT" dirty="0"/>
              <a:t>Trakai </a:t>
            </a:r>
            <a:r>
              <a:rPr lang="lt-LT" dirty="0" err="1"/>
              <a:t>Island</a:t>
            </a:r>
            <a:r>
              <a:rPr lang="lt-LT" dirty="0"/>
              <a:t> </a:t>
            </a:r>
            <a:r>
              <a:rPr lang="lt-LT" dirty="0" err="1"/>
              <a:t>Castle</a:t>
            </a:r>
            <a:r>
              <a:rPr lang="lt-LT" dirty="0"/>
              <a:t>, </a:t>
            </a:r>
            <a:r>
              <a:rPr lang="lt-LT" dirty="0" err="1"/>
              <a:t>the</a:t>
            </a:r>
            <a:r>
              <a:rPr lang="lt-LT" dirty="0"/>
              <a:t> </a:t>
            </a:r>
            <a:r>
              <a:rPr lang="lt-LT" dirty="0" err="1"/>
              <a:t>former</a:t>
            </a:r>
            <a:r>
              <a:rPr lang="lt-LT" dirty="0"/>
              <a:t> </a:t>
            </a:r>
            <a:r>
              <a:rPr lang="lt-LT" dirty="0" err="1"/>
              <a:t>residence</a:t>
            </a:r>
            <a:r>
              <a:rPr lang="lt-LT" dirty="0"/>
              <a:t> </a:t>
            </a:r>
            <a:r>
              <a:rPr lang="lt-LT" dirty="0" err="1"/>
              <a:t>of</a:t>
            </a:r>
            <a:r>
              <a:rPr lang="lt-LT" dirty="0"/>
              <a:t> </a:t>
            </a:r>
            <a:r>
              <a:rPr lang="lt-LT" dirty="0" err="1"/>
              <a:t>the</a:t>
            </a:r>
            <a:r>
              <a:rPr lang="lt-LT" dirty="0"/>
              <a:t> </a:t>
            </a:r>
            <a:r>
              <a:rPr lang="lt-LT" dirty="0" err="1"/>
              <a:t>Grand</a:t>
            </a:r>
            <a:r>
              <a:rPr lang="lt-LT" dirty="0"/>
              <a:t> </a:t>
            </a:r>
            <a:r>
              <a:rPr lang="lt-LT" dirty="0" err="1"/>
              <a:t>Dukes</a:t>
            </a:r>
            <a:endParaRPr lang="lt-LT" dirty="0"/>
          </a:p>
        </p:txBody>
      </p:sp>
      <p:pic>
        <p:nvPicPr>
          <p:cNvPr id="5" name="Turinio vietos rezervavimo ženklas 4" descr="Paveikslėlis, kuriame yra pastatas, laukas, vanduo, namas&#10;&#10;Sugeneruoto aprašo patikimumas labai didelis">
            <a:extLst>
              <a:ext uri="{FF2B5EF4-FFF2-40B4-BE49-F238E27FC236}">
                <a16:creationId xmlns:a16="http://schemas.microsoft.com/office/drawing/2014/main" id="{9080B152-1AC5-4E0D-B196-B866FEC077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062" y="1862694"/>
            <a:ext cx="8569698" cy="4809953"/>
          </a:xfrm>
        </p:spPr>
      </p:pic>
      <p:sp>
        <p:nvSpPr>
          <p:cNvPr id="3" name="Slide Number Placeholder 2">
            <a:extLst>
              <a:ext uri="{FF2B5EF4-FFF2-40B4-BE49-F238E27FC236}">
                <a16:creationId xmlns:a16="http://schemas.microsoft.com/office/drawing/2014/main" id="{A58AAC94-4C8D-8846-A0CA-9D4AAD16A43B}"/>
              </a:ext>
            </a:extLst>
          </p:cNvPr>
          <p:cNvSpPr>
            <a:spLocks noGrp="1"/>
          </p:cNvSpPr>
          <p:nvPr>
            <p:ph type="sldNum" sz="quarter" idx="12"/>
          </p:nvPr>
        </p:nvSpPr>
        <p:spPr/>
        <p:txBody>
          <a:bodyPr/>
          <a:lstStyle/>
          <a:p>
            <a:fld id="{A65DE875-0EE0-344C-801D-59444C92D02A}" type="slidenum">
              <a:rPr lang="en-US" smtClean="0"/>
              <a:t>8</a:t>
            </a:fld>
            <a:endParaRPr lang="en-US"/>
          </a:p>
        </p:txBody>
      </p:sp>
    </p:spTree>
    <p:extLst>
      <p:ext uri="{BB962C8B-B14F-4D97-AF65-F5344CB8AC3E}">
        <p14:creationId xmlns:p14="http://schemas.microsoft.com/office/powerpoint/2010/main" val="35675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47979-FE0D-43DC-9B3D-FBDED2FD1C61}"/>
              </a:ext>
            </a:extLst>
          </p:cNvPr>
          <p:cNvSpPr>
            <a:spLocks noGrp="1"/>
          </p:cNvSpPr>
          <p:nvPr>
            <p:ph type="title"/>
          </p:nvPr>
        </p:nvSpPr>
        <p:spPr>
          <a:xfrm>
            <a:off x="838200" y="355186"/>
            <a:ext cx="10515600" cy="1325563"/>
          </a:xfrm>
        </p:spPr>
        <p:txBody>
          <a:bodyPr/>
          <a:lstStyle/>
          <a:p>
            <a:r>
              <a:rPr lang="en-US" dirty="0"/>
              <a:t>Nowadays</a:t>
            </a:r>
            <a:r>
              <a:rPr lang="lt-LT" dirty="0"/>
              <a:t> Lithuania</a:t>
            </a:r>
          </a:p>
        </p:txBody>
      </p:sp>
      <p:sp>
        <p:nvSpPr>
          <p:cNvPr id="3" name="Turinio vietos rezervavimo ženklas 2">
            <a:extLst>
              <a:ext uri="{FF2B5EF4-FFF2-40B4-BE49-F238E27FC236}">
                <a16:creationId xmlns:a16="http://schemas.microsoft.com/office/drawing/2014/main" id="{B62FD35F-BA97-4487-A9BD-5B859063C3C4}"/>
              </a:ext>
            </a:extLst>
          </p:cNvPr>
          <p:cNvSpPr>
            <a:spLocks noGrp="1"/>
          </p:cNvSpPr>
          <p:nvPr>
            <p:ph idx="1"/>
          </p:nvPr>
        </p:nvSpPr>
        <p:spPr/>
        <p:txBody>
          <a:bodyPr>
            <a:normAutofit/>
          </a:bodyPr>
          <a:lstStyle/>
          <a:p>
            <a:pPr marL="0" indent="0">
              <a:buNone/>
            </a:pPr>
            <a:r>
              <a:rPr lang="en-US" dirty="0"/>
              <a:t>Lithuania, officially the Republic of Lithuania is a country in the Baltic region of northern-eastern Europe</a:t>
            </a:r>
          </a:p>
        </p:txBody>
      </p:sp>
      <p:pic>
        <p:nvPicPr>
          <p:cNvPr id="4" name="stock-footage-lithuania-shape-animated-on-the-physical-map-of-the-globe.mp4">
            <a:hlinkClick r:id="" action="ppaction://media"/>
            <a:extLst>
              <a:ext uri="{FF2B5EF4-FFF2-40B4-BE49-F238E27FC236}">
                <a16:creationId xmlns:a16="http://schemas.microsoft.com/office/drawing/2014/main" id="{4491B0A2-CD45-924A-8B75-B6FD6247596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38200" y="2841917"/>
            <a:ext cx="6854124" cy="3864080"/>
          </a:xfrm>
          <a:prstGeom prst="rect">
            <a:avLst/>
          </a:prstGeom>
        </p:spPr>
      </p:pic>
      <p:pic>
        <p:nvPicPr>
          <p:cNvPr id="5" name="Turinio vietos rezervavimo ženklas 4">
            <a:extLst>
              <a:ext uri="{FF2B5EF4-FFF2-40B4-BE49-F238E27FC236}">
                <a16:creationId xmlns:a16="http://schemas.microsoft.com/office/drawing/2014/main" id="{436AF779-55C6-4544-B4EA-0D9D856719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007" y="2841917"/>
            <a:ext cx="2496109" cy="1497666"/>
          </a:xfrm>
          <a:prstGeom prst="rect">
            <a:avLst/>
          </a:prstGeom>
        </p:spPr>
      </p:pic>
      <p:sp>
        <p:nvSpPr>
          <p:cNvPr id="6" name="Slide Number Placeholder 5">
            <a:extLst>
              <a:ext uri="{FF2B5EF4-FFF2-40B4-BE49-F238E27FC236}">
                <a16:creationId xmlns:a16="http://schemas.microsoft.com/office/drawing/2014/main" id="{F573C8D3-D697-E144-8DE4-680491D768C4}"/>
              </a:ext>
            </a:extLst>
          </p:cNvPr>
          <p:cNvSpPr>
            <a:spLocks noGrp="1"/>
          </p:cNvSpPr>
          <p:nvPr>
            <p:ph type="sldNum" sz="quarter" idx="12"/>
          </p:nvPr>
        </p:nvSpPr>
        <p:spPr/>
        <p:txBody>
          <a:bodyPr/>
          <a:lstStyle/>
          <a:p>
            <a:fld id="{A65DE875-0EE0-344C-801D-59444C92D02A}" type="slidenum">
              <a:rPr lang="en-US" smtClean="0"/>
              <a:t>9</a:t>
            </a:fld>
            <a:endParaRPr lang="en-US"/>
          </a:p>
        </p:txBody>
      </p:sp>
    </p:spTree>
    <p:extLst>
      <p:ext uri="{BB962C8B-B14F-4D97-AF65-F5344CB8AC3E}">
        <p14:creationId xmlns:p14="http://schemas.microsoft.com/office/powerpoint/2010/main" val="92584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1312</Words>
  <Application>Microsoft Macintosh PowerPoint</Application>
  <PresentationFormat>Widescreen</PresentationFormat>
  <Paragraphs>165</Paragraphs>
  <Slides>25</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ICT in Higher Education  in Lithuania</vt:lpstr>
      <vt:lpstr>Course Goal</vt:lpstr>
      <vt:lpstr>Learning Outcomes</vt:lpstr>
      <vt:lpstr>Content</vt:lpstr>
      <vt:lpstr>Lithuania</vt:lpstr>
      <vt:lpstr>Name of Lithuania</vt:lpstr>
      <vt:lpstr>Lithuania</vt:lpstr>
      <vt:lpstr>Trakai Island Castle, the former residence of the Grand Dukes</vt:lpstr>
      <vt:lpstr>Nowadays Lithuania</vt:lpstr>
      <vt:lpstr>Nowadays Lithuania</vt:lpstr>
      <vt:lpstr>Quiz 1</vt:lpstr>
      <vt:lpstr>1a  or  2a</vt:lpstr>
      <vt:lpstr>1b, 1c or  2b, 2c</vt:lpstr>
      <vt:lpstr>Higher Education in Lithuania</vt:lpstr>
      <vt:lpstr>Quiz 2</vt:lpstr>
      <vt:lpstr>2a, 2b</vt:lpstr>
      <vt:lpstr>Coordination of ICT Development in HE </vt:lpstr>
      <vt:lpstr>Lithuanian Distance Education Network (LieDM) Consortia</vt:lpstr>
      <vt:lpstr>LieDM Consortia provides with</vt:lpstr>
      <vt:lpstr>Adobe Connect</vt:lpstr>
      <vt:lpstr>MOODLE</vt:lpstr>
      <vt:lpstr>Final Quiz</vt:lpstr>
      <vt:lpstr>First case</vt:lpstr>
      <vt:lpstr>Second case</vt:lpstr>
      <vt:lpstr>You have reached the goal of the course!</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in HE in Lithuania</dc:title>
  <dc:creator>Cibulskis Gytis</dc:creator>
  <cp:lastModifiedBy>Cibulskis Gytis</cp:lastModifiedBy>
  <cp:revision>47</cp:revision>
  <dcterms:created xsi:type="dcterms:W3CDTF">2018-06-22T12:06:40Z</dcterms:created>
  <dcterms:modified xsi:type="dcterms:W3CDTF">2018-06-24T13:40:00Z</dcterms:modified>
</cp:coreProperties>
</file>